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14"/>
  </p:notesMasterIdLst>
  <p:handoutMasterIdLst>
    <p:handoutMasterId r:id="rId15"/>
  </p:handoutMasterIdLst>
  <p:sldIdLst>
    <p:sldId id="256" r:id="rId3"/>
    <p:sldId id="327" r:id="rId4"/>
    <p:sldId id="332" r:id="rId5"/>
    <p:sldId id="340" r:id="rId6"/>
    <p:sldId id="341" r:id="rId7"/>
    <p:sldId id="342" r:id="rId8"/>
    <p:sldId id="344" r:id="rId9"/>
    <p:sldId id="347" r:id="rId10"/>
    <p:sldId id="345" r:id="rId11"/>
    <p:sldId id="346" r:id="rId12"/>
    <p:sldId id="334" r:id="rId13"/>
  </p:sldIdLst>
  <p:sldSz cx="9906000" cy="6858000" type="A4"/>
  <p:notesSz cx="7086600" cy="10221913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1pPr>
    <a:lvl2pPr marL="4572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2pPr>
    <a:lvl3pPr marL="9144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3pPr>
    <a:lvl4pPr marL="13716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4pPr>
    <a:lvl5pPr marL="18288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0">
          <p15:clr>
            <a:srgbClr val="A4A3A4"/>
          </p15:clr>
        </p15:guide>
        <p15:guide id="2" pos="223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 autoAdjust="0"/>
    <p:restoredTop sz="86466" autoAdjust="0"/>
  </p:normalViewPr>
  <p:slideViewPr>
    <p:cSldViewPr>
      <p:cViewPr varScale="1">
        <p:scale>
          <a:sx n="123" d="100"/>
          <a:sy n="123" d="100"/>
        </p:scale>
        <p:origin x="216" y="1328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3220"/>
        <p:guide pos="223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022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902" tIns="49451" rIns="98902" bIns="49451" numCol="1" anchor="t" anchorCtr="0" compatLnSpc="1">
            <a:prstTxWarp prst="textNoShape">
              <a:avLst/>
            </a:prstTxWarp>
          </a:bodyPr>
          <a:lstStyle>
            <a:lvl1pPr defTabSz="485775">
              <a:defRPr sz="1300"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73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14788" y="0"/>
            <a:ext cx="307022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902" tIns="49451" rIns="98902" bIns="49451" numCol="1" anchor="t" anchorCtr="0" compatLnSpc="1">
            <a:prstTxWarp prst="textNoShape">
              <a:avLst/>
            </a:prstTxWarp>
          </a:bodyPr>
          <a:lstStyle>
            <a:lvl1pPr algn="r" defTabSz="485775">
              <a:defRPr sz="1300"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73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09150"/>
            <a:ext cx="307022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902" tIns="49451" rIns="98902" bIns="49451" numCol="1" anchor="b" anchorCtr="0" compatLnSpc="1">
            <a:prstTxWarp prst="textNoShape">
              <a:avLst/>
            </a:prstTxWarp>
          </a:bodyPr>
          <a:lstStyle>
            <a:lvl1pPr defTabSz="485775">
              <a:defRPr sz="1300"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73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14788" y="9709150"/>
            <a:ext cx="307022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902" tIns="49451" rIns="98902" bIns="49451" numCol="1" anchor="b" anchorCtr="0" compatLnSpc="1">
            <a:prstTxWarp prst="textNoShape">
              <a:avLst/>
            </a:prstTxWarp>
          </a:bodyPr>
          <a:lstStyle>
            <a:lvl1pPr algn="r" defTabSz="485775">
              <a:defRPr sz="1300"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9CBFC2FC-AB15-4A86-A090-42EA9D9D81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5174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AutoShape 1"/>
          <p:cNvSpPr>
            <a:spLocks noChangeArrowheads="1"/>
          </p:cNvSpPr>
          <p:nvPr/>
        </p:nvSpPr>
        <p:spPr bwMode="auto">
          <a:xfrm>
            <a:off x="0" y="0"/>
            <a:ext cx="7086600" cy="1022191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068638" cy="50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344" tIns="50619" rIns="97344" bIns="50619" numCol="1" anchor="t" anchorCtr="0" compatLnSpc="1">
            <a:prstTxWarp prst="textNoShape">
              <a:avLst/>
            </a:prstTxWarp>
          </a:bodyPr>
          <a:lstStyle>
            <a:lvl1pPr defTabSz="485775" eaLnBrk="1">
              <a:buSzPct val="45000"/>
              <a:buFont typeface="Wingdings" pitchFamily="2" charset="2"/>
              <a:buNone/>
              <a:tabLst>
                <a:tab pos="782638" algn="l"/>
                <a:tab pos="1565275" algn="l"/>
                <a:tab pos="2349500" algn="l"/>
                <a:tab pos="3132138" algn="l"/>
              </a:tabLst>
              <a:defRPr sz="1300" smtClean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4014788" y="0"/>
            <a:ext cx="3068637" cy="50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344" tIns="50619" rIns="97344" bIns="50619" numCol="1" anchor="t" anchorCtr="0" compatLnSpc="1">
            <a:prstTxWarp prst="textNoShape">
              <a:avLst/>
            </a:prstTxWarp>
          </a:bodyPr>
          <a:lstStyle>
            <a:lvl1pPr algn="r" defTabSz="485775" eaLnBrk="1">
              <a:buSzPct val="45000"/>
              <a:buFont typeface="Wingdings" pitchFamily="2" charset="2"/>
              <a:buNone/>
              <a:tabLst>
                <a:tab pos="782638" algn="l"/>
                <a:tab pos="1565275" algn="l"/>
                <a:tab pos="2349500" algn="l"/>
                <a:tab pos="3132138" algn="l"/>
              </a:tabLst>
              <a:defRPr sz="1300" smtClean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173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776288" y="766763"/>
            <a:ext cx="5532437" cy="383063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708025" y="4856163"/>
            <a:ext cx="5668963" cy="459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344" tIns="50619" rIns="97344" bIns="50619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0" y="9709150"/>
            <a:ext cx="3068638" cy="50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344" tIns="50619" rIns="97344" bIns="50619" numCol="1" anchor="b" anchorCtr="0" compatLnSpc="1">
            <a:prstTxWarp prst="textNoShape">
              <a:avLst/>
            </a:prstTxWarp>
          </a:bodyPr>
          <a:lstStyle>
            <a:lvl1pPr defTabSz="485775" eaLnBrk="1">
              <a:buSzPct val="45000"/>
              <a:buFont typeface="Wingdings" pitchFamily="2" charset="2"/>
              <a:buNone/>
              <a:tabLst>
                <a:tab pos="782638" algn="l"/>
                <a:tab pos="1565275" algn="l"/>
                <a:tab pos="2349500" algn="l"/>
                <a:tab pos="3132138" algn="l"/>
              </a:tabLst>
              <a:defRPr sz="1300" smtClean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4014788" y="9709150"/>
            <a:ext cx="3068637" cy="50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344" tIns="50619" rIns="97344" bIns="50619" numCol="1" anchor="b" anchorCtr="0" compatLnSpc="1">
            <a:prstTxWarp prst="textNoShape">
              <a:avLst/>
            </a:prstTxWarp>
          </a:bodyPr>
          <a:lstStyle>
            <a:lvl1pPr algn="r" defTabSz="485775" eaLnBrk="1">
              <a:buSzPct val="45000"/>
              <a:buFont typeface="Wingdings" pitchFamily="2" charset="2"/>
              <a:buNone/>
              <a:tabLst>
                <a:tab pos="782638" algn="l"/>
                <a:tab pos="1565275" algn="l"/>
                <a:tab pos="2349500" algn="l"/>
                <a:tab pos="3132138" algn="l"/>
              </a:tabLst>
              <a:defRPr sz="1300" smtClean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705325CD-D4D1-46AB-A07B-76CAD4A1525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83296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defTabSz="485775">
              <a:tabLst>
                <a:tab pos="782638" algn="l"/>
                <a:tab pos="1565275" algn="l"/>
                <a:tab pos="2349500" algn="l"/>
                <a:tab pos="3132138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defTabSz="485775">
              <a:tabLst>
                <a:tab pos="782638" algn="l"/>
                <a:tab pos="1565275" algn="l"/>
                <a:tab pos="2349500" algn="l"/>
                <a:tab pos="3132138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defTabSz="485775">
              <a:tabLst>
                <a:tab pos="782638" algn="l"/>
                <a:tab pos="1565275" algn="l"/>
                <a:tab pos="2349500" algn="l"/>
                <a:tab pos="3132138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defTabSz="485775">
              <a:tabLst>
                <a:tab pos="782638" algn="l"/>
                <a:tab pos="1565275" algn="l"/>
                <a:tab pos="2349500" algn="l"/>
                <a:tab pos="3132138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defTabSz="485775">
              <a:tabLst>
                <a:tab pos="782638" algn="l"/>
                <a:tab pos="1565275" algn="l"/>
                <a:tab pos="2349500" algn="l"/>
                <a:tab pos="3132138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85775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82638" algn="l"/>
                <a:tab pos="1565275" algn="l"/>
                <a:tab pos="2349500" algn="l"/>
                <a:tab pos="3132138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85775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82638" algn="l"/>
                <a:tab pos="1565275" algn="l"/>
                <a:tab pos="2349500" algn="l"/>
                <a:tab pos="3132138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85775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82638" algn="l"/>
                <a:tab pos="1565275" algn="l"/>
                <a:tab pos="2349500" algn="l"/>
                <a:tab pos="3132138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85775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82638" algn="l"/>
                <a:tab pos="1565275" algn="l"/>
                <a:tab pos="2349500" algn="l"/>
                <a:tab pos="3132138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fld id="{4B24E597-641E-4831-92E7-FE32F3EB8DD0}" type="slidenum">
              <a:rPr lang="en-GB">
                <a:solidFill>
                  <a:srgbClr val="000000"/>
                </a:solidFill>
                <a:latin typeface="Times New Roman" pitchFamily="18" charset="0"/>
              </a:rPr>
              <a:pPr/>
              <a:t>1</a:t>
            </a:fld>
            <a:endParaRPr lang="en-GB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19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4700" y="766763"/>
            <a:ext cx="5537200" cy="3833812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08025" y="4856163"/>
            <a:ext cx="5670550" cy="4598987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8902" tIns="49451" rIns="98902" bIns="49451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6288" y="766763"/>
            <a:ext cx="5532437" cy="38306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>
              <a:defRPr/>
            </a:pPr>
            <a:fld id="{705325CD-D4D1-46AB-A07B-76CAD4A15258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60607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Remove throws an error if the item is not in the set but discard does not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>
              <a:defRPr/>
            </a:pPr>
            <a:fld id="{705325CD-D4D1-46AB-A07B-76CAD4A15258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4811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>
              <a:defRPr/>
            </a:pPr>
            <a:fld id="{705325CD-D4D1-46AB-A07B-76CAD4A15258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4061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kern="1200" dirty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print</a:t>
            </a:r>
            <a:r>
              <a:rPr lang="en-GB" dirty="0"/>
              <a:t>(</a:t>
            </a:r>
            <a:r>
              <a:rPr lang="en-GB" sz="1200" b="1" kern="1200" dirty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'cities[Italy]:'</a:t>
            </a:r>
            <a:r>
              <a:rPr lang="en-GB" dirty="0"/>
              <a:t>, cities[</a:t>
            </a:r>
            <a:r>
              <a:rPr lang="en-GB" sz="1200" b="1" kern="1200" dirty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Italy'</a:t>
            </a:r>
            <a:r>
              <a:rPr lang="en-GB" dirty="0"/>
              <a:t>]) – throws an exception</a:t>
            </a:r>
            <a:br>
              <a:rPr lang="en-GB" dirty="0"/>
            </a:br>
            <a:br>
              <a:rPr lang="en-GB" dirty="0"/>
            </a:br>
            <a:r>
              <a:rPr lang="en-GB" sz="1200" kern="1200" dirty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print</a:t>
            </a:r>
            <a:r>
              <a:rPr lang="en-GB" dirty="0"/>
              <a:t>(</a:t>
            </a:r>
            <a:r>
              <a:rPr lang="en-GB" sz="1200" b="1" kern="1200" dirty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'</a:t>
            </a:r>
            <a:r>
              <a:rPr lang="en-GB" sz="1200" b="1" kern="1200" dirty="0" err="1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cities.get</a:t>
            </a:r>
            <a:r>
              <a:rPr lang="en-GB" sz="1200" b="1" kern="1200" dirty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(Italy):'</a:t>
            </a:r>
            <a:r>
              <a:rPr lang="en-GB" dirty="0"/>
              <a:t>, </a:t>
            </a:r>
            <a:r>
              <a:rPr lang="en-GB" dirty="0" err="1"/>
              <a:t>cities.get</a:t>
            </a:r>
            <a:r>
              <a:rPr lang="en-GB" dirty="0"/>
              <a:t>(</a:t>
            </a:r>
            <a:r>
              <a:rPr lang="en-GB" sz="1200" b="1" kern="1200" dirty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'Italy'</a:t>
            </a:r>
            <a:r>
              <a:rPr lang="en-GB" dirty="0"/>
              <a:t>)) – returns None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>
              <a:defRPr/>
            </a:pPr>
            <a:fld id="{705325CD-D4D1-46AB-A07B-76CAD4A15258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3755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03/04/23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adv data containers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DAA5FB-1A88-4438-BFBB-9BBB90E5310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298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03/04/23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adv data containers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15734D-DD4C-4AFE-A48C-C042F044E4B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1612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7814"/>
            <a:ext cx="2227131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7814"/>
            <a:ext cx="652145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03/04/23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adv data containers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08A648-AA13-472B-B8F8-A061FAD9486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45770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03/04/23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adv data containers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331D7C-3F02-481D-A2CB-CE756043E4B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92975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03/04/23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adv data containers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C999C5-CA01-4C37-9A77-0BC9D4DCC8E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77304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03/04/23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adv data containers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EECA9A-3BFE-4494-AE79-033AB3181B4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89338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4964"/>
            <a:ext cx="4373431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3831" y="1604964"/>
            <a:ext cx="437515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03/04/23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adv data containers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055E91-4FFC-497B-9460-CB8D1F1E6E6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57262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03/04/23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adv data containers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E5E714-687B-490B-BC5F-848B0211A5D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94620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03/04/23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adv data containers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BA0F8F-584F-4FE6-8B99-D18FEFDE602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65653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03/04/23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adv data containers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DBC1AD-34F6-412E-A983-7210815D512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99051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03/04/23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adv data containers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EBC6ED-34ED-4D17-86C5-68EFDB043C1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5268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03/04/23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adv data containers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317CFC-9530-4DD8-A082-6933CE16E3A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31564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03/04/23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adv data containers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B58291-C605-4591-98C4-EA212E38231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55962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03/04/23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adv data containers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F961CE-61F8-4BC5-8BB3-B0A0F0B4CAB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61860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685800"/>
            <a:ext cx="2227131" cy="54435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685800"/>
            <a:ext cx="6521450" cy="54435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03/04/23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adv data containers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A37626-AC2C-4FBA-AD1A-B46461F8D70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915628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950" y="685801"/>
            <a:ext cx="8418381" cy="21256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03/04/23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adv data containers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D173BD-EAA9-43F3-A181-9BB25AB1E92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7183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03/04/23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adv data containers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8FDBB7-AE6C-44A4-9354-E420422B6D9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2530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73431" cy="4529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3831" y="1600200"/>
            <a:ext cx="4375150" cy="4529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03/04/23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adv data containers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891112-9BC8-4B82-B6DA-AD3952AEF20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4265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03/04/23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adv data containers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22EFEF-B460-41E1-B380-21E0D72C125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4086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03/04/23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adv data containers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55FF55-9A51-49BC-91F0-BC8E688F182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464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03/04/23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adv data containers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7ADF69-52E3-48D5-99E7-63105AE4C16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8946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03/04/23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adv data containers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04FB47-FC34-470D-975D-818673632D6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8248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03/04/23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adv data containers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B56B33-355B-4F00-98F1-AAA0DA53B9B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550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277814"/>
            <a:ext cx="8913681" cy="1138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600200"/>
            <a:ext cx="8913681" cy="452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428229" y="6524626"/>
            <a:ext cx="230968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smtClean="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GB"/>
              <a:t>03/04/23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393149" y="6524626"/>
            <a:ext cx="313518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smtClean="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GB"/>
              <a:t>adv data containers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137136" y="6524626"/>
            <a:ext cx="2309681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smtClean="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fld id="{D170E260-D032-4AF5-A4B0-E2382247C27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1031" name="Rectangle 6"/>
          <p:cNvSpPr>
            <a:spLocks noChangeArrowheads="1"/>
          </p:cNvSpPr>
          <p:nvPr/>
        </p:nvSpPr>
        <p:spPr bwMode="auto">
          <a:xfrm>
            <a:off x="0" y="0"/>
            <a:ext cx="247650" cy="2286000"/>
          </a:xfrm>
          <a:prstGeom prst="rect">
            <a:avLst/>
          </a:prstGeom>
          <a:solidFill>
            <a:srgbClr val="000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2" name="Line 7"/>
          <p:cNvSpPr>
            <a:spLocks noChangeShapeType="1"/>
          </p:cNvSpPr>
          <p:nvPr/>
        </p:nvSpPr>
        <p:spPr bwMode="auto">
          <a:xfrm>
            <a:off x="495300" y="1447800"/>
            <a:ext cx="8750300" cy="1588"/>
          </a:xfrm>
          <a:prstGeom prst="line">
            <a:avLst/>
          </a:prstGeom>
          <a:noFill/>
          <a:ln w="19080">
            <a:solidFill>
              <a:srgbClr val="000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33" name="Rectangle 8"/>
          <p:cNvSpPr>
            <a:spLocks noChangeArrowheads="1"/>
          </p:cNvSpPr>
          <p:nvPr/>
        </p:nvSpPr>
        <p:spPr bwMode="auto">
          <a:xfrm>
            <a:off x="0" y="2286000"/>
            <a:ext cx="247650" cy="2286000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" name="Rectangle 9"/>
          <p:cNvSpPr>
            <a:spLocks noChangeArrowheads="1"/>
          </p:cNvSpPr>
          <p:nvPr/>
        </p:nvSpPr>
        <p:spPr bwMode="auto">
          <a:xfrm>
            <a:off x="0" y="4572000"/>
            <a:ext cx="247650" cy="228600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/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5pPr>
      <a:lvl6pPr marL="457200" algn="l" defTabSz="449263" rtl="0" fontAlgn="base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6pPr>
      <a:lvl7pPr marL="914400" algn="l" defTabSz="449263" rtl="0" fontAlgn="base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7pPr>
      <a:lvl8pPr marL="1371600" algn="l" defTabSz="449263" rtl="0" fontAlgn="base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8pPr>
      <a:lvl9pPr marL="1828800" algn="l" defTabSz="449263" rtl="0" fontAlgn="base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9pPr>
    </p:titleStyle>
    <p:bodyStyle>
      <a:lvl1pPr marL="341313" indent="-341313" algn="l" defTabSz="449263" rtl="0" eaLnBrk="0" fontAlgn="base" hangingPunct="0">
        <a:lnSpc>
          <a:spcPct val="125000"/>
        </a:lnSpc>
        <a:spcBef>
          <a:spcPts val="700"/>
        </a:spcBef>
        <a:spcAft>
          <a:spcPct val="0"/>
        </a:spcAft>
        <a:buClr>
          <a:srgbClr val="170199"/>
        </a:buClr>
        <a:buSzPct val="75000"/>
        <a:buFont typeface="Wingdings" pitchFamily="2" charset="2"/>
        <a:buChar char="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741363" indent="-284163" algn="l" defTabSz="449263" rtl="0" eaLnBrk="0" fontAlgn="base" hangingPunct="0">
        <a:lnSpc>
          <a:spcPct val="115000"/>
        </a:lnSpc>
        <a:spcBef>
          <a:spcPts val="600"/>
        </a:spcBef>
        <a:spcAft>
          <a:spcPct val="0"/>
        </a:spcAft>
        <a:buClr>
          <a:srgbClr val="170199"/>
        </a:buClr>
        <a:buSzPct val="75000"/>
        <a:buFont typeface="Wingdings" pitchFamily="2" charset="2"/>
        <a:buChar char=""/>
        <a:defRPr sz="24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ct val="115000"/>
        </a:lnSpc>
        <a:spcBef>
          <a:spcPts val="500"/>
        </a:spcBef>
        <a:spcAft>
          <a:spcPct val="0"/>
        </a:spcAft>
        <a:buClr>
          <a:srgbClr val="00CCFF"/>
        </a:buClr>
        <a:buSzPct val="65000"/>
        <a:buFont typeface="Wingdings" pitchFamily="2" charset="2"/>
        <a:buChar char=""/>
        <a:defRPr sz="20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10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8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fontAlgn="base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8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fontAlgn="base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8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fontAlgn="base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8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fontAlgn="base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8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742950" y="685801"/>
            <a:ext cx="8418381" cy="212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2" name="Rectangle 2"/>
          <p:cNvSpPr>
            <a:spLocks noGrp="1" noChangeArrowheads="1"/>
          </p:cNvSpPr>
          <p:nvPr>
            <p:ph type="dt"/>
          </p:nvPr>
        </p:nvSpPr>
        <p:spPr bwMode="auto">
          <a:xfrm>
            <a:off x="495300" y="6248401"/>
            <a:ext cx="2309681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1">
              <a:buFont typeface="Verdana" pitchFamily="34" charset="0"/>
              <a:buNone/>
              <a:tabLst>
                <a:tab pos="723900" algn="l"/>
                <a:tab pos="1447800" algn="l"/>
              </a:tabLst>
              <a:defRPr sz="1000" smtClean="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GB"/>
              <a:t>03/04/23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3384550" y="6248401"/>
            <a:ext cx="3135181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 eaLnBrk="1">
              <a:buFont typeface="Verdana" pitchFamily="34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000" smtClean="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GB"/>
              <a:t>adv data containers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099300" y="6248401"/>
            <a:ext cx="2309681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 eaLnBrk="1">
              <a:buFont typeface="Verdana" pitchFamily="34" charset="0"/>
              <a:buNone/>
              <a:tabLst>
                <a:tab pos="723900" algn="l"/>
                <a:tab pos="1447800" algn="l"/>
              </a:tabLst>
              <a:defRPr sz="1000" smtClean="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fld id="{EBBAEC79-F64B-4999-8F10-F75F3E166CD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graphicFrame>
        <p:nvGraphicFramePr>
          <p:cNvPr id="2054" name="Object 5"/>
          <p:cNvGraphicFramePr>
            <a:graphicFrameLocks noChangeAspect="1"/>
          </p:cNvGraphicFramePr>
          <p:nvPr/>
        </p:nvGraphicFramePr>
        <p:xfrm>
          <a:off x="271728" y="2924176"/>
          <a:ext cx="9283435" cy="195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4" imgW="7591552" imgH="391770" progId="">
                  <p:embed/>
                </p:oleObj>
              </mc:Choice>
              <mc:Fallback>
                <p:oleObj r:id="rId14" imgW="7591552" imgH="391770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728" y="2924176"/>
                        <a:ext cx="9283435" cy="195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5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604964"/>
            <a:ext cx="8913681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/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5pPr>
      <a:lvl6pPr marL="457200" algn="l" defTabSz="449263" rtl="0" fontAlgn="base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6pPr>
      <a:lvl7pPr marL="914400" algn="l" defTabSz="449263" rtl="0" fontAlgn="base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7pPr>
      <a:lvl8pPr marL="1371600" algn="l" defTabSz="449263" rtl="0" fontAlgn="base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8pPr>
      <a:lvl9pPr marL="1828800" algn="l" defTabSz="449263" rtl="0" fontAlgn="base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9pPr>
    </p:titleStyle>
    <p:bodyStyle>
      <a:lvl1pPr marL="341313" indent="-341313" algn="l" defTabSz="449263" rtl="0" eaLnBrk="0" fontAlgn="base" hangingPunct="0">
        <a:lnSpc>
          <a:spcPct val="125000"/>
        </a:lnSpc>
        <a:spcBef>
          <a:spcPts val="700"/>
        </a:spcBef>
        <a:spcAft>
          <a:spcPct val="0"/>
        </a:spcAft>
        <a:buClr>
          <a:srgbClr val="170199"/>
        </a:buClr>
        <a:buSzPct val="75000"/>
        <a:buFont typeface="Wingdings" pitchFamily="2" charset="2"/>
        <a:buChar char="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741363" indent="-284163" algn="l" defTabSz="449263" rtl="0" eaLnBrk="0" fontAlgn="base" hangingPunct="0">
        <a:lnSpc>
          <a:spcPct val="115000"/>
        </a:lnSpc>
        <a:spcBef>
          <a:spcPts val="600"/>
        </a:spcBef>
        <a:spcAft>
          <a:spcPct val="0"/>
        </a:spcAft>
        <a:buClr>
          <a:srgbClr val="170199"/>
        </a:buClr>
        <a:buSzPct val="75000"/>
        <a:buFont typeface="Wingdings" pitchFamily="2" charset="2"/>
        <a:buChar char=""/>
        <a:defRPr sz="24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ct val="115000"/>
        </a:lnSpc>
        <a:spcBef>
          <a:spcPts val="500"/>
        </a:spcBef>
        <a:spcAft>
          <a:spcPct val="0"/>
        </a:spcAft>
        <a:buClr>
          <a:srgbClr val="00CCFF"/>
        </a:buClr>
        <a:buSzPct val="65000"/>
        <a:buFont typeface="Wingdings" pitchFamily="2" charset="2"/>
        <a:buChar char=""/>
        <a:defRPr sz="20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10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8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fontAlgn="base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8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fontAlgn="base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8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fontAlgn="base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8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fontAlgn="base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8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DB317A-B09E-4609-B950-7F75FB78108D}" type="slidenum">
              <a:rPr lang="en-GB"/>
              <a:pPr>
                <a:defRPr/>
              </a:pPr>
              <a:t>1</a:t>
            </a:fld>
            <a:endParaRPr lang="en-GB"/>
          </a:p>
        </p:txBody>
      </p:sp>
      <p:sp>
        <p:nvSpPr>
          <p:cNvPr id="3075" name="Rectangle 1"/>
          <p:cNvSpPr>
            <a:spLocks noGrp="1" noChangeArrowheads="1"/>
          </p:cNvSpPr>
          <p:nvPr>
            <p:ph type="title"/>
          </p:nvPr>
        </p:nvSpPr>
        <p:spPr>
          <a:xfrm>
            <a:off x="704851" y="692150"/>
            <a:ext cx="8424863" cy="2127250"/>
          </a:xfrm>
        </p:spPr>
        <p:txBody>
          <a:bodyPr/>
          <a:lstStyle/>
          <a:p>
            <a:pPr algn="ctr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Advanced Data Containers</a:t>
            </a:r>
            <a:br>
              <a:rPr lang="en-GB" dirty="0"/>
            </a:br>
            <a:r>
              <a:rPr lang="en-GB" sz="4000" dirty="0"/>
              <a:t>(Sets &amp; Dictionaries)</a:t>
            </a:r>
            <a:endParaRPr lang="en-GB" dirty="0"/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1752600" y="3587750"/>
            <a:ext cx="6400800" cy="1892299"/>
          </a:xfrm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marL="0" indent="0" algn="ctr" eaLnBrk="1" hangingPunct="1">
              <a:spcBef>
                <a:spcPts val="75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dirty="0"/>
              <a:t>Framework Training</a:t>
            </a:r>
          </a:p>
          <a:p>
            <a:pPr marL="0" indent="0" algn="ctr" eaLnBrk="1" hangingPunct="1">
              <a:spcBef>
                <a:spcPts val="75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300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C3297B-A3AD-894C-ABA5-CC60C83D6BF2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03/04/23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131CDB-74C2-064B-9CA1-3895C1ECE9B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adv data containers</a:t>
            </a:r>
          </a:p>
        </p:txBody>
      </p:sp>
      <p:pic>
        <p:nvPicPr>
          <p:cNvPr id="3074" name="Picture 2" descr="cern from cern.ch">
            <a:extLst>
              <a:ext uri="{FF2B5EF4-FFF2-40B4-BE49-F238E27FC236}">
                <a16:creationId xmlns:a16="http://schemas.microsoft.com/office/drawing/2014/main" id="{0BC253FD-BEFD-E1A7-6871-77F3BD4FA9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940" y="4386036"/>
            <a:ext cx="1168400" cy="116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E88C669-5A88-0023-6831-7BAE72032D0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7917" y="4332343"/>
            <a:ext cx="2046514" cy="1147707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EDF0C8E0-81E4-4E83-E1FB-DCCFE155BA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4036" y="4221088"/>
            <a:ext cx="1498104" cy="1039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AD36497A-49BB-39C8-8CEA-F8CB59A8A1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7790" y="4825217"/>
            <a:ext cx="1212176" cy="1039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9752A-F3C3-3341-ABE6-EF7F82407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 Methods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7788DAAA-13DA-8C4C-9848-FF2397D5574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95300" y="1600200"/>
          <a:ext cx="8913814" cy="39376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5372">
                  <a:extLst>
                    <a:ext uri="{9D8B030D-6E8A-4147-A177-3AD203B41FA5}">
                      <a16:colId xmlns:a16="http://schemas.microsoft.com/office/drawing/2014/main" val="778322365"/>
                    </a:ext>
                  </a:extLst>
                </a:gridCol>
                <a:gridCol w="7408442">
                  <a:extLst>
                    <a:ext uri="{9D8B030D-6E8A-4147-A177-3AD203B41FA5}">
                      <a16:colId xmlns:a16="http://schemas.microsoft.com/office/drawing/2014/main" val="7106585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b="1">
                          <a:solidFill>
                            <a:srgbClr val="EEEEEE"/>
                          </a:solidFill>
                          <a:effectLst/>
                          <a:latin typeface="Calibri" panose="020F0502020204030204" pitchFamily="34" charset="0"/>
                        </a:rPr>
                        <a:t>Method</a:t>
                      </a:r>
                      <a:endParaRPr lang="en-GB">
                        <a:solidFill>
                          <a:srgbClr val="EEEEEE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51435" marT="51435" marB="0" anchor="ctr"/>
                </a:tc>
                <a:tc>
                  <a:txBody>
                    <a:bodyPr/>
                    <a:lstStyle/>
                    <a:p>
                      <a:r>
                        <a:rPr lang="en-GB" b="1">
                          <a:solidFill>
                            <a:srgbClr val="EEEEEE"/>
                          </a:solidFill>
                          <a:effectLst/>
                          <a:latin typeface="Calibri" panose="020F0502020204030204" pitchFamily="34" charset="0"/>
                        </a:rPr>
                        <a:t>Description</a:t>
                      </a:r>
                      <a:endParaRPr lang="en-GB">
                        <a:solidFill>
                          <a:srgbClr val="EEEEEE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51435" marT="51435" marB="0" anchor="ctr"/>
                </a:tc>
                <a:extLst>
                  <a:ext uri="{0D108BD9-81ED-4DB2-BD59-A6C34878D82A}">
                    <a16:rowId xmlns:a16="http://schemas.microsoft.com/office/drawing/2014/main" val="3872353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>
                          <a:effectLst/>
                          <a:latin typeface="Calibri" panose="020F0502020204030204" pitchFamily="34" charset="0"/>
                        </a:rPr>
                        <a:t>clear()</a:t>
                      </a:r>
                      <a:endParaRPr lang="en-GB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51435" marT="51435" marB="0"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  <a:latin typeface="Calibri" panose="020F0502020204030204" pitchFamily="34" charset="0"/>
                        </a:rPr>
                        <a:t>Removes all the elements from the dictionary</a:t>
                      </a:r>
                    </a:p>
                  </a:txBody>
                  <a:tcPr marL="0" marR="51435" marT="51435" marB="0" anchor="ctr"/>
                </a:tc>
                <a:extLst>
                  <a:ext uri="{0D108BD9-81ED-4DB2-BD59-A6C34878D82A}">
                    <a16:rowId xmlns:a16="http://schemas.microsoft.com/office/drawing/2014/main" val="1555034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>
                          <a:effectLst/>
                          <a:latin typeface="Calibri" panose="020F0502020204030204" pitchFamily="34" charset="0"/>
                        </a:rPr>
                        <a:t>copy() </a:t>
                      </a:r>
                      <a:endParaRPr lang="en-GB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51435" marT="51435" marB="0"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  <a:latin typeface="Calibri" panose="020F0502020204030204" pitchFamily="34" charset="0"/>
                        </a:rPr>
                        <a:t>Returns a copy of the dictionary</a:t>
                      </a:r>
                    </a:p>
                  </a:txBody>
                  <a:tcPr marL="0" marR="51435" marT="51435" marB="0" anchor="ctr"/>
                </a:tc>
                <a:extLst>
                  <a:ext uri="{0D108BD9-81ED-4DB2-BD59-A6C34878D82A}">
                    <a16:rowId xmlns:a16="http://schemas.microsoft.com/office/drawing/2014/main" val="3934345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>
                          <a:effectLst/>
                          <a:latin typeface="Calibri" panose="020F0502020204030204" pitchFamily="34" charset="0"/>
                        </a:rPr>
                        <a:t>fromkeys()</a:t>
                      </a:r>
                      <a:endParaRPr lang="en-GB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51435" marT="51435" marB="0"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  <a:latin typeface="Calibri" panose="020F0502020204030204" pitchFamily="34" charset="0"/>
                        </a:rPr>
                        <a:t>Returns a dictionary with the specified keys and values</a:t>
                      </a:r>
                    </a:p>
                  </a:txBody>
                  <a:tcPr marL="0" marR="51435" marT="51435" marB="0" anchor="ctr"/>
                </a:tc>
                <a:extLst>
                  <a:ext uri="{0D108BD9-81ED-4DB2-BD59-A6C34878D82A}">
                    <a16:rowId xmlns:a16="http://schemas.microsoft.com/office/drawing/2014/main" val="2199398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>
                          <a:effectLst/>
                          <a:latin typeface="Calibri" panose="020F0502020204030204" pitchFamily="34" charset="0"/>
                        </a:rPr>
                        <a:t>get()</a:t>
                      </a:r>
                      <a:endParaRPr lang="en-GB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51435" marT="51435" marB="0"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  <a:latin typeface="Calibri" panose="020F0502020204030204" pitchFamily="34" charset="0"/>
                        </a:rPr>
                        <a:t>Returns the value of the specified key</a:t>
                      </a:r>
                    </a:p>
                  </a:txBody>
                  <a:tcPr marL="0" marR="51435" marT="51435" marB="0" anchor="ctr"/>
                </a:tc>
                <a:extLst>
                  <a:ext uri="{0D108BD9-81ED-4DB2-BD59-A6C34878D82A}">
                    <a16:rowId xmlns:a16="http://schemas.microsoft.com/office/drawing/2014/main" val="719073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>
                          <a:effectLst/>
                          <a:latin typeface="Calibri" panose="020F0502020204030204" pitchFamily="34" charset="0"/>
                        </a:rPr>
                        <a:t>items()</a:t>
                      </a:r>
                      <a:endParaRPr lang="en-GB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51435" marT="51435" marB="0"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  <a:latin typeface="Calibri" panose="020F0502020204030204" pitchFamily="34" charset="0"/>
                        </a:rPr>
                        <a:t>Returns a list containing the tuple for each key value pair</a:t>
                      </a:r>
                    </a:p>
                  </a:txBody>
                  <a:tcPr marL="0" marR="51435" marT="51435" marB="0" anchor="ctr"/>
                </a:tc>
                <a:extLst>
                  <a:ext uri="{0D108BD9-81ED-4DB2-BD59-A6C34878D82A}">
                    <a16:rowId xmlns:a16="http://schemas.microsoft.com/office/drawing/2014/main" val="1966885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>
                          <a:effectLst/>
                          <a:latin typeface="Calibri" panose="020F0502020204030204" pitchFamily="34" charset="0"/>
                        </a:rPr>
                        <a:t>keys()</a:t>
                      </a:r>
                      <a:endParaRPr lang="en-GB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51435" marT="51435" marB="0"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  <a:latin typeface="Calibri" panose="020F0502020204030204" pitchFamily="34" charset="0"/>
                        </a:rPr>
                        <a:t>Returns a list containing the dictionary's keys</a:t>
                      </a:r>
                    </a:p>
                  </a:txBody>
                  <a:tcPr marL="0" marR="51435" marT="51435" marB="0" anchor="ctr"/>
                </a:tc>
                <a:extLst>
                  <a:ext uri="{0D108BD9-81ED-4DB2-BD59-A6C34878D82A}">
                    <a16:rowId xmlns:a16="http://schemas.microsoft.com/office/drawing/2014/main" val="4179868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>
                          <a:effectLst/>
                          <a:latin typeface="Calibri" panose="020F0502020204030204" pitchFamily="34" charset="0"/>
                        </a:rPr>
                        <a:t>setdefault()</a:t>
                      </a:r>
                      <a:endParaRPr lang="en-GB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51435" marT="51435" marB="0" anchor="ctr"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  <a:latin typeface="Calibri" panose="020F0502020204030204" pitchFamily="34" charset="0"/>
                        </a:rPr>
                        <a:t>Returns the value of the specified key. If the key does not exist: insert the key, with the specified value</a:t>
                      </a:r>
                    </a:p>
                  </a:txBody>
                  <a:tcPr marL="0" marR="51435" marT="51435" marB="0" anchor="ctr"/>
                </a:tc>
                <a:extLst>
                  <a:ext uri="{0D108BD9-81ED-4DB2-BD59-A6C34878D82A}">
                    <a16:rowId xmlns:a16="http://schemas.microsoft.com/office/drawing/2014/main" val="3919399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>
                          <a:effectLst/>
                          <a:latin typeface="Calibri" panose="020F0502020204030204" pitchFamily="34" charset="0"/>
                        </a:rPr>
                        <a:t>update()</a:t>
                      </a:r>
                      <a:endParaRPr lang="en-GB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51435" marT="51435" marB="0" anchor="ctr"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  <a:latin typeface="Calibri" panose="020F0502020204030204" pitchFamily="34" charset="0"/>
                        </a:rPr>
                        <a:t>Updates the dictionary with the specified key-value pairs</a:t>
                      </a:r>
                    </a:p>
                  </a:txBody>
                  <a:tcPr marL="0" marR="51435" marT="51435" marB="0" anchor="ctr"/>
                </a:tc>
                <a:extLst>
                  <a:ext uri="{0D108BD9-81ED-4DB2-BD59-A6C34878D82A}">
                    <a16:rowId xmlns:a16="http://schemas.microsoft.com/office/drawing/2014/main" val="3666757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>
                          <a:effectLst/>
                          <a:latin typeface="Calibri" panose="020F0502020204030204" pitchFamily="34" charset="0"/>
                        </a:rPr>
                        <a:t>values()</a:t>
                      </a:r>
                      <a:endParaRPr lang="en-GB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51435" marT="51435" marB="0" anchor="ctr"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  <a:latin typeface="Calibri" panose="020F0502020204030204" pitchFamily="34" charset="0"/>
                        </a:rPr>
                        <a:t>Returns a list of all the values in the dictionary</a:t>
                      </a:r>
                    </a:p>
                  </a:txBody>
                  <a:tcPr marL="0" marR="51435" marT="51435" marB="0" anchor="ctr"/>
                </a:tc>
                <a:extLst>
                  <a:ext uri="{0D108BD9-81ED-4DB2-BD59-A6C34878D82A}">
                    <a16:rowId xmlns:a16="http://schemas.microsoft.com/office/drawing/2014/main" val="4201422209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71351A-61A4-004F-B517-066ED5D52C3F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03/04/23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BC4C8-3739-BE44-996D-28B214E8DF9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adv data containers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B62BCC-85F3-DB4B-BC3F-5C34AB35C70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973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0B83A-8240-6147-BB3C-4731E5B9A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0C306-97F1-C048-823F-56E72FB60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3900" dirty="0">
                <a:solidFill>
                  <a:srgbClr val="0000FF"/>
                </a:solidFill>
              </a:rPr>
              <a:t>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ACD4E9-76D0-6F4A-BAD8-FB63C10E5BE4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03/04/23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4AD678-DDAF-AB49-BFD8-6EA8C593E19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adv data containers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DA270-FC9E-3F42-AD7E-E626A828284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579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</a:t>
            </a:r>
            <a:r>
              <a:rPr lang="en-GB"/>
              <a:t>for Session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Sets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Dictionaries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C50A77-6650-AB4C-8AE3-A76AD49315C3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03/04/23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EAA33B-6FBC-5A4F-A217-54FB115C8A7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adv data containers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E07473-4524-BA4E-982B-ABAB7A35C4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9344" y="267460"/>
            <a:ext cx="1099840" cy="1099840"/>
          </a:xfrm>
          <a:prstGeom prst="rect">
            <a:avLst/>
          </a:prstGeom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46B59294-4973-68A3-8291-81D0D784FD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7739" y="4149080"/>
            <a:ext cx="1550819" cy="1329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D3F18D7C-084A-B1F4-2CF1-456B882FDC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3069" y="2189416"/>
            <a:ext cx="1498104" cy="1039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7561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Collection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299" y="1772815"/>
            <a:ext cx="8913681" cy="4191829"/>
          </a:xfrm>
        </p:spPr>
        <p:txBody>
          <a:bodyPr/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Advanced container types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GB" b="1" kern="1200" dirty="0">
                <a:solidFill>
                  <a:srgbClr val="0000FF"/>
                </a:solidFill>
              </a:rPr>
              <a:t>Sets</a:t>
            </a:r>
            <a:r>
              <a:rPr lang="en-GB" sz="2000" dirty="0"/>
              <a:t> are</a:t>
            </a:r>
          </a:p>
          <a:p>
            <a:pPr lvl="2"/>
            <a:r>
              <a:rPr lang="en-GB" dirty="0"/>
              <a:t>mutable, unordered and unindexed collection</a:t>
            </a:r>
          </a:p>
          <a:p>
            <a:pPr lvl="2"/>
            <a:r>
              <a:rPr lang="en-GB" dirty="0"/>
              <a:t>do not allow duplicate values to be held</a:t>
            </a:r>
          </a:p>
          <a:p>
            <a:pPr lvl="2"/>
            <a:r>
              <a:rPr lang="en-GB" dirty="0"/>
              <a:t>can only hold </a:t>
            </a:r>
            <a:r>
              <a:rPr lang="en-GB" i="1" dirty="0"/>
              <a:t>immutable</a:t>
            </a:r>
            <a:r>
              <a:rPr lang="en-GB" dirty="0"/>
              <a:t> values</a:t>
            </a:r>
          </a:p>
          <a:p>
            <a:pPr lvl="1"/>
            <a:endParaRPr lang="en-GB" sz="2000" b="1" dirty="0"/>
          </a:p>
          <a:p>
            <a:pPr lvl="1"/>
            <a:r>
              <a:rPr lang="en-GB" b="1" kern="1200" dirty="0">
                <a:solidFill>
                  <a:srgbClr val="0000FF"/>
                </a:solidFill>
              </a:rPr>
              <a:t>Dictionary</a:t>
            </a:r>
            <a:r>
              <a:rPr lang="en-GB" sz="2000" dirty="0"/>
              <a:t> </a:t>
            </a:r>
          </a:p>
          <a:p>
            <a:pPr lvl="2"/>
            <a:r>
              <a:rPr lang="en-GB" sz="1800" dirty="0"/>
              <a:t>a mutable, unordered collection</a:t>
            </a:r>
          </a:p>
          <a:p>
            <a:pPr lvl="2"/>
            <a:r>
              <a:rPr lang="en-GB" sz="1800" dirty="0"/>
              <a:t>indexed by a </a:t>
            </a:r>
            <a:r>
              <a:rPr lang="en-GB" sz="1800" i="1" dirty="0"/>
              <a:t>key</a:t>
            </a:r>
            <a:r>
              <a:rPr lang="en-GB" sz="1800" dirty="0"/>
              <a:t> which references a </a:t>
            </a:r>
            <a:r>
              <a:rPr lang="en-GB" sz="1800" i="1" dirty="0"/>
              <a:t>value</a:t>
            </a:r>
          </a:p>
          <a:p>
            <a:pPr lvl="2"/>
            <a:r>
              <a:rPr lang="en-GB" sz="1800" dirty="0"/>
              <a:t>keys must be </a:t>
            </a:r>
            <a:r>
              <a:rPr lang="en-GB" sz="1800" i="1" dirty="0"/>
              <a:t>unique</a:t>
            </a:r>
          </a:p>
          <a:p>
            <a:pPr lvl="2"/>
            <a:r>
              <a:rPr lang="en-GB" sz="1800" dirty="0"/>
              <a:t>values can be duplicated</a:t>
            </a: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1600" b="1" kern="1200" dirty="0">
              <a:solidFill>
                <a:srgbClr val="0000CD"/>
              </a:solidFill>
              <a:latin typeface="Courier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C50A77-6650-AB4C-8AE3-A76AD49315C3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03/04/23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EAA33B-6FBC-5A4F-A217-54FB115C8A7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adv data containers</a:t>
            </a:r>
          </a:p>
        </p:txBody>
      </p:sp>
      <p:pic>
        <p:nvPicPr>
          <p:cNvPr id="7" name="Picture 4" descr="Light bulb ideas - Free Stock Photo by Merelize on Stockvault.net">
            <a:extLst>
              <a:ext uri="{FF2B5EF4-FFF2-40B4-BE49-F238E27FC236}">
                <a16:creationId xmlns:a16="http://schemas.microsoft.com/office/drawing/2014/main" id="{AB9A05F6-0007-A1A7-FD2E-E84FB69126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9344" y="277814"/>
            <a:ext cx="951136" cy="979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438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8759A-4249-BA4F-9A68-610351859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702E4-8F3E-5549-898E-FE9A643AFA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299" y="1416051"/>
            <a:ext cx="8913681" cy="4381596"/>
          </a:xfrm>
        </p:spPr>
        <p:txBody>
          <a:bodyPr/>
          <a:lstStyle/>
          <a:p>
            <a:r>
              <a:rPr lang="en-US" sz="2400" dirty="0"/>
              <a:t>Unordered collection of </a:t>
            </a:r>
            <a:r>
              <a:rPr lang="en-US" sz="2400" i="1" dirty="0"/>
              <a:t>immutable</a:t>
            </a:r>
            <a:r>
              <a:rPr lang="en-US" sz="2400" dirty="0"/>
              <a:t> objects</a:t>
            </a:r>
          </a:p>
          <a:p>
            <a:r>
              <a:rPr lang="en-US" sz="2400" dirty="0"/>
              <a:t>Do not allow duplicates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EF1EB4-FB76-4A43-AF21-9D03FEC8BFEE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03/04/23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275BDD-23C6-0444-9F09-C338D58B416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adv data containers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C9B728-D1E2-194F-9EEA-08445833944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24064B-B6D7-9E47-A256-1F29F2521A19}"/>
              </a:ext>
            </a:extLst>
          </p:cNvPr>
          <p:cNvSpPr txBox="1"/>
          <p:nvPr/>
        </p:nvSpPr>
        <p:spPr>
          <a:xfrm>
            <a:off x="920552" y="2390136"/>
            <a:ext cx="6114599" cy="4301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  <a:buNone/>
            </a:pPr>
            <a:r>
              <a:rPr lang="en-GB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empty_set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set() # Empty set</a:t>
            </a:r>
          </a:p>
          <a:p>
            <a:pPr>
              <a:spcBef>
                <a:spcPts val="300"/>
              </a:spcBef>
              <a:buNone/>
            </a:pP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basket = {</a:t>
            </a:r>
            <a:r>
              <a:rPr lang="en-GB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'apple'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'orange'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'apple'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'pear'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'orange'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'banana'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b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print(basket)</a:t>
            </a:r>
          </a:p>
          <a:p>
            <a:pPr>
              <a:spcBef>
                <a:spcPts val="300"/>
              </a:spcBef>
              <a:buNone/>
            </a:pPr>
            <a:endParaRPr lang="en-GB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300"/>
              </a:spcBef>
              <a:buNone/>
            </a:pP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</a:t>
            </a:r>
            <a:r>
              <a:rPr lang="en-GB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len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(basket))</a:t>
            </a:r>
          </a:p>
          <a:p>
            <a:r>
              <a:rPr lang="en-GB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item </a:t>
            </a:r>
            <a:r>
              <a:rPr lang="en-GB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basket:</a:t>
            </a:r>
            <a:endParaRPr lang="en-GB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print(basket)</a:t>
            </a:r>
          </a:p>
          <a:p>
            <a:endParaRPr lang="en-GB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print('apple' </a:t>
            </a:r>
            <a:r>
              <a:rPr lang="en-GB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basket)</a:t>
            </a:r>
          </a:p>
          <a:p>
            <a:endParaRPr lang="en-GB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basket.</a:t>
            </a:r>
            <a:r>
              <a:rPr lang="en-GB" sz="1600" b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('apricot')</a:t>
            </a:r>
            <a:b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print(item)</a:t>
            </a:r>
          </a:p>
          <a:p>
            <a:pPr>
              <a:spcBef>
                <a:spcPts val="300"/>
              </a:spcBef>
              <a:buNone/>
            </a:pPr>
            <a:endParaRPr lang="en-GB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300"/>
              </a:spcBef>
              <a:buNone/>
            </a:pP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Add more than one item at a time</a:t>
            </a:r>
          </a:p>
          <a:p>
            <a:pPr>
              <a:spcBef>
                <a:spcPts val="300"/>
              </a:spcBef>
            </a:pPr>
            <a:r>
              <a:rPr lang="en-GB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basket.</a:t>
            </a:r>
            <a:r>
              <a:rPr lang="en-GB" sz="1600" b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(['apricot', 'mango', 'grapefruit'])</a:t>
            </a:r>
          </a:p>
          <a:p>
            <a:pPr>
              <a:spcBef>
                <a:spcPts val="300"/>
              </a:spcBef>
            </a:pPr>
            <a:r>
              <a:rPr lang="en-GB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basket.</a:t>
            </a:r>
            <a:r>
              <a:rPr lang="en-GB" sz="1600" b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remove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('apricot') # or discard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598BB4-4EE0-EE48-9FB2-5FA9D5908D1D}"/>
              </a:ext>
            </a:extLst>
          </p:cNvPr>
          <p:cNvSpPr txBox="1"/>
          <p:nvPr/>
        </p:nvSpPr>
        <p:spPr>
          <a:xfrm>
            <a:off x="4592960" y="3501008"/>
            <a:ext cx="4608512" cy="1569660"/>
          </a:xfrm>
          <a:prstGeom prst="rect">
            <a:avLst/>
          </a:prstGeom>
          <a:solidFill>
            <a:srgbClr val="BEFFBE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GB" sz="1200" dirty="0">
                <a:solidFill>
                  <a:schemeClr val="tx1"/>
                </a:solidFill>
                <a:latin typeface="Courier" pitchFamily="2" charset="0"/>
              </a:rPr>
              <a:t>{'orange', 'banana', 'apple', 'pear’} </a:t>
            </a:r>
          </a:p>
          <a:p>
            <a:pPr>
              <a:buNone/>
            </a:pPr>
            <a:r>
              <a:rPr lang="en-GB" sz="1200" dirty="0">
                <a:solidFill>
                  <a:schemeClr val="tx1"/>
                </a:solidFill>
                <a:latin typeface="Courier" pitchFamily="2" charset="0"/>
              </a:rPr>
              <a:t>4</a:t>
            </a:r>
          </a:p>
          <a:p>
            <a:pPr>
              <a:buNone/>
            </a:pPr>
            <a:r>
              <a:rPr lang="en-GB" sz="1200" dirty="0">
                <a:solidFill>
                  <a:schemeClr val="tx1"/>
                </a:solidFill>
                <a:latin typeface="Courier" pitchFamily="2" charset="0"/>
              </a:rPr>
              <a:t>orange</a:t>
            </a:r>
          </a:p>
          <a:p>
            <a:pPr>
              <a:buNone/>
            </a:pPr>
            <a:r>
              <a:rPr lang="en-GB" sz="1200" dirty="0">
                <a:solidFill>
                  <a:schemeClr val="tx1"/>
                </a:solidFill>
                <a:latin typeface="Courier" pitchFamily="2" charset="0"/>
              </a:rPr>
              <a:t>banana</a:t>
            </a:r>
          </a:p>
          <a:p>
            <a:pPr>
              <a:buNone/>
            </a:pPr>
            <a:r>
              <a:rPr lang="en-GB" sz="1200" dirty="0">
                <a:solidFill>
                  <a:schemeClr val="tx1"/>
                </a:solidFill>
                <a:latin typeface="Courier" pitchFamily="2" charset="0"/>
              </a:rPr>
              <a:t>apple</a:t>
            </a:r>
          </a:p>
          <a:p>
            <a:pPr>
              <a:buNone/>
            </a:pPr>
            <a:r>
              <a:rPr lang="en-GB" sz="1200" dirty="0">
                <a:solidFill>
                  <a:schemeClr val="tx1"/>
                </a:solidFill>
                <a:latin typeface="Courier" pitchFamily="2" charset="0"/>
              </a:rPr>
              <a:t>pear</a:t>
            </a:r>
          </a:p>
          <a:p>
            <a:pPr>
              <a:buNone/>
            </a:pPr>
            <a:r>
              <a:rPr lang="en-GB" sz="1200" dirty="0">
                <a:solidFill>
                  <a:schemeClr val="tx1"/>
                </a:solidFill>
                <a:latin typeface="Courier" pitchFamily="2" charset="0"/>
              </a:rPr>
              <a:t>True</a:t>
            </a:r>
          </a:p>
          <a:p>
            <a:pPr>
              <a:buNone/>
            </a:pPr>
            <a:r>
              <a:rPr lang="en-GB" sz="1200" dirty="0">
                <a:solidFill>
                  <a:schemeClr val="tx1"/>
                </a:solidFill>
                <a:latin typeface="Courier" pitchFamily="2" charset="0"/>
              </a:rPr>
              <a:t>{'orange', 'banana', 'apple', 'apricot', 'pear'}</a:t>
            </a:r>
          </a:p>
        </p:txBody>
      </p:sp>
    </p:spTree>
    <p:extLst>
      <p:ext uri="{BB962C8B-B14F-4D97-AF65-F5344CB8AC3E}">
        <p14:creationId xmlns:p14="http://schemas.microsoft.com/office/powerpoint/2010/main" val="3546715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591CA-4110-744D-BBA6-D5B87B305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Like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7CA8-20C5-DC46-A615-23B4584426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Provide set-like operations such as union (|), intersection (&amp;), difference (-) etc.</a:t>
            </a:r>
          </a:p>
          <a:p>
            <a:r>
              <a:rPr lang="en-US" sz="2400" dirty="0"/>
              <a:t>For example, given</a:t>
            </a:r>
          </a:p>
          <a:p>
            <a:endParaRPr lang="en-US" sz="2400" dirty="0"/>
          </a:p>
          <a:p>
            <a:r>
              <a:rPr lang="en-US" sz="2400" dirty="0"/>
              <a:t>Union			          Intersection		      Difference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C4EB2A-6BBF-AF40-976F-365E96C1CE2E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03/04/23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DBAD81-D1F1-5B4D-904C-F7A15BCF293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adv data containers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684648-BCD7-E64A-907B-6EFBFB83DA2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984B03-1B26-154B-AA5C-12290F88C150}"/>
              </a:ext>
            </a:extLst>
          </p:cNvPr>
          <p:cNvSpPr txBox="1"/>
          <p:nvPr/>
        </p:nvSpPr>
        <p:spPr>
          <a:xfrm>
            <a:off x="931865" y="3112003"/>
            <a:ext cx="3177048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s1 = {'apple', 'orange', 'banana'}</a:t>
            </a:r>
            <a:b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s2 = {'grapefruit', 'lime', 'banana'}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FB165539-0422-C343-9A45-C87A8766EE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606" y="4148837"/>
            <a:ext cx="1498104" cy="1039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3077A1D-B1CD-824E-B622-818D561498B4}"/>
              </a:ext>
            </a:extLst>
          </p:cNvPr>
          <p:cNvSpPr txBox="1"/>
          <p:nvPr/>
        </p:nvSpPr>
        <p:spPr>
          <a:xfrm>
            <a:off x="389440" y="5171151"/>
            <a:ext cx="2295985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print('Union:', s1 | s2)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90EF34-1DF3-C94A-ACE3-48A9F47B08F8}"/>
              </a:ext>
            </a:extLst>
          </p:cNvPr>
          <p:cNvSpPr txBox="1"/>
          <p:nvPr/>
        </p:nvSpPr>
        <p:spPr>
          <a:xfrm>
            <a:off x="375488" y="5605243"/>
            <a:ext cx="2295985" cy="461665"/>
          </a:xfrm>
          <a:prstGeom prst="rect">
            <a:avLst/>
          </a:prstGeom>
          <a:solidFill>
            <a:srgbClr val="BEFFBE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tx1"/>
                </a:solidFill>
              </a:rPr>
              <a:t>Union: {'apple', 'lime', 'banana’, </a:t>
            </a:r>
          </a:p>
          <a:p>
            <a:r>
              <a:rPr lang="en-GB" sz="1200" dirty="0">
                <a:solidFill>
                  <a:schemeClr val="tx1"/>
                </a:solidFill>
              </a:rPr>
              <a:t>            'grapefruit', 'orange'}</a:t>
            </a: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ED082164-AE88-2A44-AD94-383F90580A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8421" y="4109053"/>
            <a:ext cx="1593147" cy="1062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5B61562-B3CB-1841-BC09-52A2544F31A3}"/>
              </a:ext>
            </a:extLst>
          </p:cNvPr>
          <p:cNvSpPr txBox="1"/>
          <p:nvPr/>
        </p:nvSpPr>
        <p:spPr>
          <a:xfrm>
            <a:off x="3424650" y="5171151"/>
            <a:ext cx="2541367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print('Intersect:', s1 &amp; s2)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D09C23-9F6E-F542-8FD5-0F3F5EE48A26}"/>
              </a:ext>
            </a:extLst>
          </p:cNvPr>
          <p:cNvSpPr txBox="1"/>
          <p:nvPr/>
        </p:nvSpPr>
        <p:spPr>
          <a:xfrm>
            <a:off x="3868216" y="5669434"/>
            <a:ext cx="1584175" cy="276999"/>
          </a:xfrm>
          <a:prstGeom prst="rect">
            <a:avLst/>
          </a:prstGeom>
          <a:solidFill>
            <a:srgbClr val="BEFFBE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tx1"/>
                </a:solidFill>
              </a:rPr>
              <a:t>Intersect: {'banana'}</a:t>
            </a:r>
          </a:p>
        </p:txBody>
      </p:sp>
      <p:pic>
        <p:nvPicPr>
          <p:cNvPr id="6150" name="Picture 6">
            <a:extLst>
              <a:ext uri="{FF2B5EF4-FFF2-40B4-BE49-F238E27FC236}">
                <a16:creationId xmlns:a16="http://schemas.microsoft.com/office/drawing/2014/main" id="{2DF5B247-67F3-8D4A-B90F-456512FD3A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2290" y="4137683"/>
            <a:ext cx="1570629" cy="1077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A03E746-0DD0-4049-B21A-09A1D51942F9}"/>
              </a:ext>
            </a:extLst>
          </p:cNvPr>
          <p:cNvSpPr txBox="1"/>
          <p:nvPr/>
        </p:nvSpPr>
        <p:spPr>
          <a:xfrm>
            <a:off x="6763133" y="5203787"/>
            <a:ext cx="2526711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print('Difference:', s1 - s2)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EDF770A-AC08-DA4C-8FB3-98A6FC8E63AD}"/>
              </a:ext>
            </a:extLst>
          </p:cNvPr>
          <p:cNvSpPr txBox="1"/>
          <p:nvPr/>
        </p:nvSpPr>
        <p:spPr>
          <a:xfrm>
            <a:off x="7028620" y="5672363"/>
            <a:ext cx="2129196" cy="276999"/>
          </a:xfrm>
          <a:prstGeom prst="rect">
            <a:avLst/>
          </a:prstGeom>
          <a:solidFill>
            <a:srgbClr val="BEFFBE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tx1"/>
                </a:solidFill>
              </a:rPr>
              <a:t>Difference: {'apple', 'orange'}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AF5616C-7B4A-8C41-820C-555B6FCB23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93360" y="464921"/>
            <a:ext cx="948216" cy="90326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DC4DB05-303D-7320-4CB2-5FCA4A4DE87C}"/>
              </a:ext>
            </a:extLst>
          </p:cNvPr>
          <p:cNvSpPr txBox="1"/>
          <p:nvPr/>
        </p:nvSpPr>
        <p:spPr>
          <a:xfrm>
            <a:off x="76031" y="6144077"/>
            <a:ext cx="2732805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print('Union:', s1.union(s2))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542757-3FDE-4C80-5F0E-1F67C64D5ACF}"/>
              </a:ext>
            </a:extLst>
          </p:cNvPr>
          <p:cNvSpPr txBox="1"/>
          <p:nvPr/>
        </p:nvSpPr>
        <p:spPr>
          <a:xfrm>
            <a:off x="2940952" y="6144077"/>
            <a:ext cx="3438705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print('Intersect:’, s1.intersection(s2))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13CCA74-8075-7CEA-84F6-02676ECB1B19}"/>
              </a:ext>
            </a:extLst>
          </p:cNvPr>
          <p:cNvSpPr txBox="1"/>
          <p:nvPr/>
        </p:nvSpPr>
        <p:spPr>
          <a:xfrm>
            <a:off x="6432935" y="6157705"/>
            <a:ext cx="3438705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print('Difference:', s1.difference(s2))</a:t>
            </a:r>
          </a:p>
        </p:txBody>
      </p:sp>
    </p:spTree>
    <p:extLst>
      <p:ext uri="{BB962C8B-B14F-4D97-AF65-F5344CB8AC3E}">
        <p14:creationId xmlns:p14="http://schemas.microsoft.com/office/powerpoint/2010/main" val="1986025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CF71C-050F-554C-82B7-5EFFED938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Operations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792F4CEB-50BB-DC4E-99DD-7D9BC4EFDD7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95300" y="1600200"/>
          <a:ext cx="8913814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3484">
                  <a:extLst>
                    <a:ext uri="{9D8B030D-6E8A-4147-A177-3AD203B41FA5}">
                      <a16:colId xmlns:a16="http://schemas.microsoft.com/office/drawing/2014/main" val="4195539170"/>
                    </a:ext>
                  </a:extLst>
                </a:gridCol>
                <a:gridCol w="6400330">
                  <a:extLst>
                    <a:ext uri="{9D8B030D-6E8A-4147-A177-3AD203B41FA5}">
                      <a16:colId xmlns:a16="http://schemas.microsoft.com/office/drawing/2014/main" val="1211426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b="1">
                          <a:solidFill>
                            <a:srgbClr val="EEEEEE"/>
                          </a:solidFill>
                          <a:effectLst/>
                          <a:latin typeface="Calibri" panose="020F0502020204030204" pitchFamily="34" charset="0"/>
                        </a:rPr>
                        <a:t>Method</a:t>
                      </a:r>
                      <a:endParaRPr lang="en-GB">
                        <a:solidFill>
                          <a:srgbClr val="EEEEEE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51435" marT="51435" marB="0" anchor="ctr"/>
                </a:tc>
                <a:tc>
                  <a:txBody>
                    <a:bodyPr/>
                    <a:lstStyle/>
                    <a:p>
                      <a:r>
                        <a:rPr lang="en-GB" b="1">
                          <a:solidFill>
                            <a:srgbClr val="EEEEEE"/>
                          </a:solidFill>
                          <a:effectLst/>
                          <a:latin typeface="Calibri" panose="020F0502020204030204" pitchFamily="34" charset="0"/>
                        </a:rPr>
                        <a:t>Description</a:t>
                      </a:r>
                      <a:endParaRPr lang="en-GB">
                        <a:solidFill>
                          <a:srgbClr val="EEEEEE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51435" marT="51435" marB="0" anchor="ctr"/>
                </a:tc>
                <a:extLst>
                  <a:ext uri="{0D108BD9-81ED-4DB2-BD59-A6C34878D82A}">
                    <a16:rowId xmlns:a16="http://schemas.microsoft.com/office/drawing/2014/main" val="3410528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>
                          <a:effectLst/>
                          <a:latin typeface="Calibri" panose="020F0502020204030204" pitchFamily="34" charset="0"/>
                        </a:rPr>
                        <a:t>add() </a:t>
                      </a:r>
                      <a:endParaRPr lang="en-GB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51435" marT="51435" marB="0"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  <a:latin typeface="Calibri" panose="020F0502020204030204" pitchFamily="34" charset="0"/>
                        </a:rPr>
                        <a:t>Adds an element to the set</a:t>
                      </a:r>
                    </a:p>
                  </a:txBody>
                  <a:tcPr marL="0" marR="51435" marT="51435" marB="0" anchor="ctr"/>
                </a:tc>
                <a:extLst>
                  <a:ext uri="{0D108BD9-81ED-4DB2-BD59-A6C34878D82A}">
                    <a16:rowId xmlns:a16="http://schemas.microsoft.com/office/drawing/2014/main" val="1059965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>
                          <a:effectLst/>
                          <a:latin typeface="Calibri" panose="020F0502020204030204" pitchFamily="34" charset="0"/>
                        </a:rPr>
                        <a:t>clear()</a:t>
                      </a:r>
                      <a:endParaRPr lang="en-GB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51435" marT="51435" marB="0"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  <a:latin typeface="Calibri" panose="020F0502020204030204" pitchFamily="34" charset="0"/>
                        </a:rPr>
                        <a:t>Removes all the elements from the set</a:t>
                      </a:r>
                    </a:p>
                  </a:txBody>
                  <a:tcPr marL="0" marR="51435" marT="51435" marB="0" anchor="ctr"/>
                </a:tc>
                <a:extLst>
                  <a:ext uri="{0D108BD9-81ED-4DB2-BD59-A6C34878D82A}">
                    <a16:rowId xmlns:a16="http://schemas.microsoft.com/office/drawing/2014/main" val="817041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>
                          <a:effectLst/>
                          <a:latin typeface="Calibri" panose="020F0502020204030204" pitchFamily="34" charset="0"/>
                        </a:rPr>
                        <a:t>copy()</a:t>
                      </a:r>
                      <a:endParaRPr lang="en-GB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51435" marT="51435" marB="0"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  <a:latin typeface="Calibri" panose="020F0502020204030204" pitchFamily="34" charset="0"/>
                        </a:rPr>
                        <a:t>Returns a copy of the set</a:t>
                      </a:r>
                    </a:p>
                  </a:txBody>
                  <a:tcPr marL="0" marR="51435" marT="51435" marB="0" anchor="ctr"/>
                </a:tc>
                <a:extLst>
                  <a:ext uri="{0D108BD9-81ED-4DB2-BD59-A6C34878D82A}">
                    <a16:rowId xmlns:a16="http://schemas.microsoft.com/office/drawing/2014/main" val="2800142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>
                          <a:effectLst/>
                          <a:latin typeface="Calibri" panose="020F0502020204030204" pitchFamily="34" charset="0"/>
                        </a:rPr>
                        <a:t>difference()</a:t>
                      </a:r>
                      <a:endParaRPr lang="en-GB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51435" marT="51435" marB="0" anchor="ctr"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  <a:latin typeface="Calibri" panose="020F0502020204030204" pitchFamily="34" charset="0"/>
                        </a:rPr>
                        <a:t>Returns a set containing the difference between two or more sets</a:t>
                      </a:r>
                    </a:p>
                  </a:txBody>
                  <a:tcPr marL="0" marR="51435" marT="51435" marB="0" anchor="ctr"/>
                </a:tc>
                <a:extLst>
                  <a:ext uri="{0D108BD9-81ED-4DB2-BD59-A6C34878D82A}">
                    <a16:rowId xmlns:a16="http://schemas.microsoft.com/office/drawing/2014/main" val="1833063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>
                          <a:effectLst/>
                          <a:latin typeface="Calibri" panose="020F0502020204030204" pitchFamily="34" charset="0"/>
                        </a:rPr>
                        <a:t>discard()</a:t>
                      </a:r>
                      <a:endParaRPr lang="en-GB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51435" marT="51435" marB="0"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  <a:latin typeface="Calibri" panose="020F0502020204030204" pitchFamily="34" charset="0"/>
                        </a:rPr>
                        <a:t>Remove the specified item</a:t>
                      </a:r>
                    </a:p>
                  </a:txBody>
                  <a:tcPr marL="0" marR="51435" marT="51435" marB="0" anchor="ctr"/>
                </a:tc>
                <a:extLst>
                  <a:ext uri="{0D108BD9-81ED-4DB2-BD59-A6C34878D82A}">
                    <a16:rowId xmlns:a16="http://schemas.microsoft.com/office/drawing/2014/main" val="4160018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>
                          <a:effectLst/>
                          <a:latin typeface="Calibri" panose="020F0502020204030204" pitchFamily="34" charset="0"/>
                        </a:rPr>
                        <a:t>intersection()</a:t>
                      </a:r>
                      <a:endParaRPr lang="en-GB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51435" marT="51435" marB="0" anchor="ctr"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  <a:latin typeface="Calibri" panose="020F0502020204030204" pitchFamily="34" charset="0"/>
                        </a:rPr>
                        <a:t>Returns a set, that is the intersection of two other sets</a:t>
                      </a:r>
                    </a:p>
                  </a:txBody>
                  <a:tcPr marL="0" marR="51435" marT="51435" marB="0" anchor="ctr"/>
                </a:tc>
                <a:extLst>
                  <a:ext uri="{0D108BD9-81ED-4DB2-BD59-A6C34878D82A}">
                    <a16:rowId xmlns:a16="http://schemas.microsoft.com/office/drawing/2014/main" val="1625504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>
                          <a:effectLst/>
                          <a:latin typeface="Calibri" panose="020F0502020204030204" pitchFamily="34" charset="0"/>
                        </a:rPr>
                        <a:t>isdisjoint()</a:t>
                      </a:r>
                      <a:endParaRPr lang="en-GB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51435" marT="51435" marB="0" anchor="ctr"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  <a:latin typeface="Calibri" panose="020F0502020204030204" pitchFamily="34" charset="0"/>
                        </a:rPr>
                        <a:t>Returns whether two sets have a intersection or not</a:t>
                      </a:r>
                    </a:p>
                  </a:txBody>
                  <a:tcPr marL="0" marR="51435" marT="51435" marB="0" anchor="ctr"/>
                </a:tc>
                <a:extLst>
                  <a:ext uri="{0D108BD9-81ED-4DB2-BD59-A6C34878D82A}">
                    <a16:rowId xmlns:a16="http://schemas.microsoft.com/office/drawing/2014/main" val="1592201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err="1">
                          <a:effectLst/>
                          <a:latin typeface="Calibri" panose="020F0502020204030204" pitchFamily="34" charset="0"/>
                        </a:rPr>
                        <a:t>issubset</a:t>
                      </a:r>
                      <a:r>
                        <a:rPr lang="en-GB" b="1" dirty="0">
                          <a:effectLst/>
                          <a:latin typeface="Calibri" panose="020F0502020204030204" pitchFamily="34" charset="0"/>
                        </a:rPr>
                        <a:t>() / </a:t>
                      </a:r>
                      <a:r>
                        <a:rPr lang="en-GB" b="1" dirty="0" err="1">
                          <a:effectLst/>
                          <a:latin typeface="Calibri" panose="020F0502020204030204" pitchFamily="34" charset="0"/>
                        </a:rPr>
                        <a:t>issuperset</a:t>
                      </a:r>
                      <a:r>
                        <a:rPr lang="en-GB" b="1" dirty="0">
                          <a:effectLst/>
                          <a:latin typeface="Calibri" panose="020F0502020204030204" pitchFamily="34" charset="0"/>
                        </a:rPr>
                        <a:t>()</a:t>
                      </a:r>
                      <a:endParaRPr lang="en-GB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51435" marT="51435" marB="0" anchor="ctr"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  <a:latin typeface="Calibri" panose="020F0502020204030204" pitchFamily="34" charset="0"/>
                        </a:rPr>
                        <a:t>Returns whether another set is a sub or super set</a:t>
                      </a:r>
                    </a:p>
                  </a:txBody>
                  <a:tcPr marL="0" marR="51435" marT="51435" marB="0" anchor="ctr"/>
                </a:tc>
                <a:extLst>
                  <a:ext uri="{0D108BD9-81ED-4DB2-BD59-A6C34878D82A}">
                    <a16:rowId xmlns:a16="http://schemas.microsoft.com/office/drawing/2014/main" val="2919915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>
                          <a:effectLst/>
                          <a:latin typeface="Calibri" panose="020F0502020204030204" pitchFamily="34" charset="0"/>
                        </a:rPr>
                        <a:t>remove()</a:t>
                      </a:r>
                      <a:endParaRPr lang="en-GB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51435" marT="51435" marB="0" anchor="ctr"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  <a:latin typeface="Calibri" panose="020F0502020204030204" pitchFamily="34" charset="0"/>
                        </a:rPr>
                        <a:t>Removes the specified element</a:t>
                      </a:r>
                    </a:p>
                  </a:txBody>
                  <a:tcPr marL="0" marR="51435" marT="51435" marB="0" anchor="ctr"/>
                </a:tc>
                <a:extLst>
                  <a:ext uri="{0D108BD9-81ED-4DB2-BD59-A6C34878D82A}">
                    <a16:rowId xmlns:a16="http://schemas.microsoft.com/office/drawing/2014/main" val="1149376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>
                          <a:effectLst/>
                          <a:latin typeface="Calibri" panose="020F0502020204030204" pitchFamily="34" charset="0"/>
                        </a:rPr>
                        <a:t>union()</a:t>
                      </a:r>
                      <a:endParaRPr lang="en-GB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51435" marT="51435" marB="0"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  <a:latin typeface="Calibri" panose="020F0502020204030204" pitchFamily="34" charset="0"/>
                        </a:rPr>
                        <a:t>Return a set containing the union of sets</a:t>
                      </a:r>
                    </a:p>
                  </a:txBody>
                  <a:tcPr marL="0" marR="51435" marT="51435" marB="0" anchor="ctr"/>
                </a:tc>
                <a:extLst>
                  <a:ext uri="{0D108BD9-81ED-4DB2-BD59-A6C34878D82A}">
                    <a16:rowId xmlns:a16="http://schemas.microsoft.com/office/drawing/2014/main" val="2720426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>
                          <a:effectLst/>
                          <a:latin typeface="Calibri" panose="020F0502020204030204" pitchFamily="34" charset="0"/>
                        </a:rPr>
                        <a:t>update()</a:t>
                      </a:r>
                      <a:endParaRPr lang="en-GB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51435" marT="51435" marB="0" anchor="ctr"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  <a:latin typeface="Calibri" panose="020F0502020204030204" pitchFamily="34" charset="0"/>
                        </a:rPr>
                        <a:t>Update the set with the union of this set and others</a:t>
                      </a:r>
                    </a:p>
                  </a:txBody>
                  <a:tcPr marL="0" marR="51435" marT="51435" marB="0" anchor="ctr"/>
                </a:tc>
                <a:extLst>
                  <a:ext uri="{0D108BD9-81ED-4DB2-BD59-A6C34878D82A}">
                    <a16:rowId xmlns:a16="http://schemas.microsoft.com/office/drawing/2014/main" val="1565776986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BAEB9D-A472-2047-B377-89ED1E2736ED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03/04/23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0154F3-1E90-F345-A40B-5BC1942C136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adv data containers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E8655E-F9B3-0149-AE88-96C0493CD9C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4216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88B1588-0EE3-9D41-8343-342F75938CCA}"/>
              </a:ext>
            </a:extLst>
          </p:cNvPr>
          <p:cNvSpPr txBox="1"/>
          <p:nvPr/>
        </p:nvSpPr>
        <p:spPr>
          <a:xfrm>
            <a:off x="508526" y="3717032"/>
            <a:ext cx="4673724" cy="2585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empty_dictionary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{}</a:t>
            </a:r>
          </a:p>
          <a:p>
            <a:endParaRPr lang="en-GB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cities = {'Wales': 'Cardiff',</a:t>
            </a:r>
            <a:b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         'England': 'London',</a:t>
            </a:r>
            <a:b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         'Scotland': 'Edinburgh',</a:t>
            </a:r>
            <a:b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         'Northern Ireland': 'Belfast',</a:t>
            </a:r>
            <a:b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         'Ireland': 'Dublin'}</a:t>
            </a:r>
            <a:b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GB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print(cities)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70858D-A7C1-E548-9EE6-CEAD730ED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B5A53-AE7D-964B-81D0-D8BEAC5A60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600200"/>
            <a:ext cx="8913681" cy="535990"/>
          </a:xfrm>
        </p:spPr>
        <p:txBody>
          <a:bodyPr/>
          <a:lstStyle/>
          <a:p>
            <a:r>
              <a:rPr lang="en-US" sz="2400" dirty="0"/>
              <a:t>Mutable set of </a:t>
            </a:r>
            <a:r>
              <a:rPr lang="en-US" sz="2400" dirty="0" err="1"/>
              <a:t>key:value</a:t>
            </a:r>
            <a:r>
              <a:rPr lang="en-US" sz="2400" dirty="0"/>
              <a:t> pairs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F5D5FB74-9968-C444-868C-1B40D1E7E5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0832" y="2387354"/>
            <a:ext cx="2376264" cy="2036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6FE0772-4E94-C24B-99C7-5D02DDD1D70D}"/>
              </a:ext>
            </a:extLst>
          </p:cNvPr>
          <p:cNvSpPr txBox="1"/>
          <p:nvPr/>
        </p:nvSpPr>
        <p:spPr>
          <a:xfrm>
            <a:off x="5025008" y="5113674"/>
            <a:ext cx="3456384" cy="646331"/>
          </a:xfrm>
          <a:prstGeom prst="rect">
            <a:avLst/>
          </a:prstGeom>
          <a:solidFill>
            <a:srgbClr val="BEFFBE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tx1"/>
                </a:solidFill>
              </a:rPr>
              <a:t>{'Wales': 'Cardiff', 'England': 'London', 'Scotland': 'Edinburgh', 'Northern Ireland': 'Belfast', 'Ireland': 'Dublin'}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75C031-0F47-B44D-8147-F2702FD3FE1E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03/04/23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24135C-64E6-C141-8E83-E3A4094B278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adv data containers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BC562-7A38-7546-B17A-AC0BB3DFE66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5979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0858D-A7C1-E548-9EE6-CEAD730ED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B5A53-AE7D-964B-81D0-D8BEAC5A6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Working with Dictionaries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467F0-D68A-0F4A-BE2C-37F063C4E7B6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03/04/23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8A2F80-EDCE-EA45-A60D-417748B701D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adv data containers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5E6E80-791F-054C-BEB6-961B5628DA0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F5D5FB74-9968-C444-868C-1B40D1E7E5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6783" y="1812150"/>
            <a:ext cx="1856251" cy="1591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85374C9-E949-0643-86B2-F75FA5FAD516}"/>
              </a:ext>
            </a:extLst>
          </p:cNvPr>
          <p:cNvSpPr txBox="1"/>
          <p:nvPr/>
        </p:nvSpPr>
        <p:spPr>
          <a:xfrm>
            <a:off x="560512" y="2197737"/>
            <a:ext cx="5215391" cy="39703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print('cities[Wales]:', cities['Wales'])</a:t>
            </a:r>
            <a:b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print('</a:t>
            </a:r>
            <a:r>
              <a:rPr lang="en-GB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cities.get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(Ireland):', </a:t>
            </a:r>
            <a:r>
              <a:rPr lang="en-GB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cities.get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('Ireland'))</a:t>
            </a:r>
          </a:p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</a:t>
            </a:r>
            <a:r>
              <a:rPr lang="en-GB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cities.values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())</a:t>
            </a:r>
            <a:b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</a:t>
            </a:r>
            <a:r>
              <a:rPr lang="en-GB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cities.keys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())</a:t>
            </a:r>
            <a:b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</a:t>
            </a:r>
            <a:r>
              <a:rPr lang="en-GB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cities.items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())</a:t>
            </a:r>
            <a:b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</a:t>
            </a: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'Wales' in 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cities)</a:t>
            </a:r>
            <a:b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</a:t>
            </a: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'France' not in 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cities)</a:t>
            </a:r>
            <a:b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country </a:t>
            </a: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cities:</a:t>
            </a:r>
            <a:b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print(country, end=</a:t>
            </a: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', '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b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print(cities[country])</a:t>
            </a:r>
          </a:p>
          <a:p>
            <a:endParaRPr lang="en-GB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cities['Scotland']              # Delete</a:t>
            </a:r>
          </a:p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cities['France'] = 'Paris’         # Add</a:t>
            </a:r>
          </a:p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cities['Wales'] = 'Swansea’   # Replace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59D00F-0F3A-6F49-9EB0-9B6F1A10419D}"/>
              </a:ext>
            </a:extLst>
          </p:cNvPr>
          <p:cNvSpPr txBox="1"/>
          <p:nvPr/>
        </p:nvSpPr>
        <p:spPr>
          <a:xfrm>
            <a:off x="5241032" y="3864769"/>
            <a:ext cx="4319734" cy="2308324"/>
          </a:xfrm>
          <a:prstGeom prst="rect">
            <a:avLst/>
          </a:prstGeom>
          <a:solidFill>
            <a:srgbClr val="BEFFBE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tx1"/>
                </a:solidFill>
              </a:rPr>
              <a:t>cities[Wales]: Cardiff</a:t>
            </a:r>
          </a:p>
          <a:p>
            <a:r>
              <a:rPr lang="en-GB" sz="1200" dirty="0" err="1">
                <a:solidFill>
                  <a:schemeClr val="tx1"/>
                </a:solidFill>
              </a:rPr>
              <a:t>cities.get</a:t>
            </a:r>
            <a:r>
              <a:rPr lang="en-GB" sz="1200" dirty="0">
                <a:solidFill>
                  <a:schemeClr val="tx1"/>
                </a:solidFill>
              </a:rPr>
              <a:t>(Ireland): Dublin</a:t>
            </a:r>
          </a:p>
          <a:p>
            <a:r>
              <a:rPr lang="en-GB" sz="1200" dirty="0" err="1">
                <a:solidFill>
                  <a:schemeClr val="tx1"/>
                </a:solidFill>
              </a:rPr>
              <a:t>dict_values</a:t>
            </a:r>
            <a:r>
              <a:rPr lang="en-GB" sz="1200" dirty="0">
                <a:solidFill>
                  <a:schemeClr val="tx1"/>
                </a:solidFill>
              </a:rPr>
              <a:t>(['Cardiff', 'London', 'Edinburgh', 'Belfast', 'Dublin'])</a:t>
            </a:r>
          </a:p>
          <a:p>
            <a:r>
              <a:rPr lang="en-GB" sz="1200" dirty="0" err="1">
                <a:solidFill>
                  <a:schemeClr val="tx1"/>
                </a:solidFill>
              </a:rPr>
              <a:t>dict_keys</a:t>
            </a:r>
            <a:r>
              <a:rPr lang="en-GB" sz="1200" dirty="0">
                <a:solidFill>
                  <a:schemeClr val="tx1"/>
                </a:solidFill>
              </a:rPr>
              <a:t>(['Wales', 'England', 'Scotland', 'Northern Ireland', 'Ireland'])</a:t>
            </a:r>
          </a:p>
          <a:p>
            <a:r>
              <a:rPr lang="en-GB" sz="1200" dirty="0" err="1">
                <a:solidFill>
                  <a:schemeClr val="tx1"/>
                </a:solidFill>
              </a:rPr>
              <a:t>dict_items</a:t>
            </a:r>
            <a:r>
              <a:rPr lang="en-GB" sz="1200" dirty="0">
                <a:solidFill>
                  <a:schemeClr val="tx1"/>
                </a:solidFill>
              </a:rPr>
              <a:t>([('Wales', 'Cardiff'), ('England', 'London'), ('Scotland', 'Edinburgh'), ('Northern Ireland', 'Belfast'), ('Ireland', 'Dublin')])</a:t>
            </a:r>
          </a:p>
          <a:p>
            <a:r>
              <a:rPr lang="en-GB" sz="1200" dirty="0">
                <a:solidFill>
                  <a:schemeClr val="tx1"/>
                </a:solidFill>
              </a:rPr>
              <a:t>True</a:t>
            </a:r>
          </a:p>
          <a:p>
            <a:r>
              <a:rPr lang="en-GB" sz="1200" dirty="0">
                <a:solidFill>
                  <a:schemeClr val="tx1"/>
                </a:solidFill>
              </a:rPr>
              <a:t>True</a:t>
            </a:r>
          </a:p>
          <a:p>
            <a:r>
              <a:rPr lang="en-GB" sz="1200" dirty="0">
                <a:solidFill>
                  <a:schemeClr val="tx1"/>
                </a:solidFill>
              </a:rPr>
              <a:t>Wales, Cardiff</a:t>
            </a:r>
          </a:p>
          <a:p>
            <a:r>
              <a:rPr lang="en-GB" sz="1200" dirty="0">
                <a:solidFill>
                  <a:schemeClr val="tx1"/>
                </a:solidFill>
              </a:rPr>
              <a:t>England, London ...</a:t>
            </a:r>
          </a:p>
        </p:txBody>
      </p:sp>
    </p:spTree>
    <p:extLst>
      <p:ext uri="{BB962C8B-B14F-4D97-AF65-F5344CB8AC3E}">
        <p14:creationId xmlns:p14="http://schemas.microsoft.com/office/powerpoint/2010/main" val="3392245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8B287-7906-D64F-B3E0-8B14FA9CD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Nesting Dictionaries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2A9F9-1EE8-AA47-812A-EDB456697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Keys must be </a:t>
            </a:r>
            <a:r>
              <a:rPr lang="en-US" sz="2400" i="1" dirty="0"/>
              <a:t>immutable </a:t>
            </a:r>
            <a:r>
              <a:rPr lang="en-US" sz="2400" dirty="0"/>
              <a:t>and</a:t>
            </a:r>
            <a:r>
              <a:rPr lang="en-US" sz="2400" i="1" dirty="0"/>
              <a:t> unique</a:t>
            </a:r>
          </a:p>
          <a:p>
            <a:r>
              <a:rPr lang="en-US" sz="2600" dirty="0"/>
              <a:t>Values can be any type of object inc. collections</a:t>
            </a:r>
          </a:p>
          <a:p>
            <a:pPr lvl="2"/>
            <a:endParaRPr lang="en-US" sz="1800" dirty="0"/>
          </a:p>
          <a:p>
            <a:pPr lvl="2"/>
            <a:endParaRPr lang="en-US" sz="1800" dirty="0"/>
          </a:p>
          <a:p>
            <a:pPr lvl="2"/>
            <a:endParaRPr lang="en-US" sz="1800" dirty="0"/>
          </a:p>
          <a:p>
            <a:pPr lvl="2"/>
            <a:endParaRPr lang="en-US" sz="1800" dirty="0"/>
          </a:p>
          <a:p>
            <a:pPr lvl="2"/>
            <a:endParaRPr lang="en-US" sz="1800" dirty="0"/>
          </a:p>
          <a:p>
            <a:pPr lvl="2"/>
            <a:endParaRPr lang="en-US" sz="1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4D4B02-76C9-0549-8CE7-86DF666FF1F4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03/04/23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B23BFF-A5DD-0943-80FA-10F2ADB41BA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adv data containers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1DF108-872E-5C46-87A3-C99E177C9B4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057DC3-60DA-1A47-ACCE-6221BF7472E3}"/>
              </a:ext>
            </a:extLst>
          </p:cNvPr>
          <p:cNvSpPr txBox="1"/>
          <p:nvPr/>
        </p:nvSpPr>
        <p:spPr>
          <a:xfrm>
            <a:off x="920552" y="2987606"/>
            <a:ext cx="7488832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seasons = {'</a:t>
            </a: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Spring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': ('</a:t>
            </a: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', '</a:t>
            </a: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Apr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', '</a:t>
            </a: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May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'),</a:t>
            </a:r>
          </a:p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                  '</a:t>
            </a: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Summer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': ('</a:t>
            </a: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June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', '</a:t>
            </a: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July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', '</a:t>
            </a: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August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'),</a:t>
            </a:r>
          </a:p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                  '</a:t>
            </a: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Autumn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': ('</a:t>
            </a: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September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', '</a:t>
            </a: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October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', '</a:t>
            </a: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November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'),</a:t>
            </a:r>
          </a:p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                  '</a:t>
            </a: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Winter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': ('</a:t>
            </a: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December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', '</a:t>
            </a: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January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', '</a:t>
            </a: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February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')}</a:t>
            </a:r>
          </a:p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print(seasons['</a:t>
            </a: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Spring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'])</a:t>
            </a:r>
          </a:p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print(seasons['</a:t>
            </a: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Spring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'][1])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CCF273-143B-8248-B67A-52C9B3090B4D}"/>
              </a:ext>
            </a:extLst>
          </p:cNvPr>
          <p:cNvSpPr txBox="1"/>
          <p:nvPr/>
        </p:nvSpPr>
        <p:spPr>
          <a:xfrm>
            <a:off x="6209042" y="4511099"/>
            <a:ext cx="2592288" cy="584775"/>
          </a:xfrm>
          <a:prstGeom prst="rect">
            <a:avLst/>
          </a:prstGeom>
          <a:solidFill>
            <a:srgbClr val="BEFFBE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tx1"/>
                </a:solidFill>
              </a:rPr>
              <a:t>('Mar', 'Apr', 'May')</a:t>
            </a:r>
          </a:p>
          <a:p>
            <a:r>
              <a:rPr lang="en-GB" sz="1600" dirty="0">
                <a:solidFill>
                  <a:schemeClr val="tx1"/>
                </a:solidFill>
              </a:rPr>
              <a:t>Apr</a:t>
            </a:r>
          </a:p>
        </p:txBody>
      </p:sp>
    </p:spTree>
    <p:extLst>
      <p:ext uri="{BB962C8B-B14F-4D97-AF65-F5344CB8AC3E}">
        <p14:creationId xmlns:p14="http://schemas.microsoft.com/office/powerpoint/2010/main" val="3586766730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Garamond"/>
        <a:ea typeface="Arial Unicode MS"/>
        <a:cs typeface="Arial Unicode MS"/>
      </a:majorFont>
      <a:minorFont>
        <a:latin typeface="Verdana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Arial Unicode MS" pitchFamily="34" charset="-128"/>
            <a:cs typeface="Arial Unicode MS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Arial Unicode MS" pitchFamily="34" charset="-128"/>
            <a:cs typeface="Arial Unicode MS" pitchFamily="34" charset="-128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Garamond"/>
        <a:ea typeface="Arial Unicode MS"/>
        <a:cs typeface="Arial Unicode MS"/>
      </a:majorFont>
      <a:minorFont>
        <a:latin typeface="Verdana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Arial Unicode MS" pitchFamily="34" charset="-128"/>
            <a:cs typeface="Arial Unicode MS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Arial Unicode MS" pitchFamily="34" charset="-128"/>
            <a:cs typeface="Arial Unicode MS" pitchFamily="34" charset="-128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</TotalTime>
  <Words>1007</Words>
  <Application>Microsoft Macintosh PowerPoint</Application>
  <PresentationFormat>A4 Paper (210x297 mm)</PresentationFormat>
  <Paragraphs>187</Paragraphs>
  <Slides>11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Calibri</vt:lpstr>
      <vt:lpstr>Courier</vt:lpstr>
      <vt:lpstr>Garamond</vt:lpstr>
      <vt:lpstr>Times New Roman</vt:lpstr>
      <vt:lpstr>Verdana</vt:lpstr>
      <vt:lpstr>Wingdings</vt:lpstr>
      <vt:lpstr>Default Design</vt:lpstr>
      <vt:lpstr>1_Default Design</vt:lpstr>
      <vt:lpstr>Advanced Data Containers (Sets &amp; Dictionaries)</vt:lpstr>
      <vt:lpstr>Plan for Session</vt:lpstr>
      <vt:lpstr>Python Collection Types</vt:lpstr>
      <vt:lpstr>Sets</vt:lpstr>
      <vt:lpstr>Set Like Operations</vt:lpstr>
      <vt:lpstr>Set Operations</vt:lpstr>
      <vt:lpstr>Dictionaries</vt:lpstr>
      <vt:lpstr>Dictionaries</vt:lpstr>
      <vt:lpstr>Nesting Dictionaries</vt:lpstr>
      <vt:lpstr>Dictionary Methods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jh</dc:creator>
  <cp:lastModifiedBy>John Hunt</cp:lastModifiedBy>
  <cp:revision>88</cp:revision>
  <cp:lastPrinted>2023-04-04T13:31:06Z</cp:lastPrinted>
  <dcterms:modified xsi:type="dcterms:W3CDTF">2023-10-24T09:09:03Z</dcterms:modified>
</cp:coreProperties>
</file>