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2"/>
  </p:notesMasterIdLst>
  <p:handoutMasterIdLst>
    <p:handoutMasterId r:id="rId13"/>
  </p:handoutMasterIdLst>
  <p:sldIdLst>
    <p:sldId id="256" r:id="rId3"/>
    <p:sldId id="335" r:id="rId4"/>
    <p:sldId id="345" r:id="rId5"/>
    <p:sldId id="328" r:id="rId6"/>
    <p:sldId id="329" r:id="rId7"/>
    <p:sldId id="331" r:id="rId8"/>
    <p:sldId id="336" r:id="rId9"/>
    <p:sldId id="344" r:id="rId10"/>
    <p:sldId id="334" r:id="rId11"/>
  </p:sldIdLst>
  <p:sldSz cx="9906000" cy="6858000" type="A4"/>
  <p:notesSz cx="7086600" cy="102219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4572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9144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371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18288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0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86449" autoAdjust="0"/>
  </p:normalViewPr>
  <p:slideViewPr>
    <p:cSldViewPr>
      <p:cViewPr varScale="1">
        <p:scale>
          <a:sx n="126" d="100"/>
          <a:sy n="126" d="100"/>
        </p:scale>
        <p:origin x="216" y="80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220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4788" y="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algn="r"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915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4788" y="970915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algn="r"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CBFC2FC-AB15-4A86-A090-42EA9D9D81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17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1"/>
          <p:cNvSpPr>
            <a:spLocks noChangeArrowheads="1"/>
          </p:cNvSpPr>
          <p:nvPr/>
        </p:nvSpPr>
        <p:spPr bwMode="auto">
          <a:xfrm>
            <a:off x="0" y="0"/>
            <a:ext cx="7086600" cy="102219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6863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t" anchorCtr="0" compatLnSpc="1">
            <a:prstTxWarp prst="textNoShape">
              <a:avLst/>
            </a:prstTxWarp>
          </a:bodyPr>
          <a:lstStyle>
            <a:lvl1pPr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014788" y="0"/>
            <a:ext cx="306863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t" anchorCtr="0" compatLnSpc="1">
            <a:prstTxWarp prst="textNoShape">
              <a:avLst/>
            </a:prstTxWarp>
          </a:bodyPr>
          <a:lstStyle>
            <a:lvl1pPr algn="r"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3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776288" y="766763"/>
            <a:ext cx="5532437" cy="38306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08025" y="4856163"/>
            <a:ext cx="5668963" cy="459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709150"/>
            <a:ext cx="306863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b" anchorCtr="0" compatLnSpc="1">
            <a:prstTxWarp prst="textNoShape">
              <a:avLst/>
            </a:prstTxWarp>
          </a:bodyPr>
          <a:lstStyle>
            <a:lvl1pPr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014788" y="9709150"/>
            <a:ext cx="306863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b" anchorCtr="0" compatLnSpc="1">
            <a:prstTxWarp prst="textNoShape">
              <a:avLst/>
            </a:prstTxWarp>
          </a:bodyPr>
          <a:lstStyle>
            <a:lvl1pPr algn="r"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05325CD-D4D1-46AB-A07B-76CAD4A1525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3296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fld id="{4B24E597-641E-4831-92E7-FE32F3EB8DD0}" type="slidenum">
              <a:rPr lang="en-GB">
                <a:solidFill>
                  <a:srgbClr val="000000"/>
                </a:solidFill>
                <a:latin typeface="Times New Roman" pitchFamily="18" charset="0"/>
              </a:rPr>
              <a:pPr/>
              <a:t>1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4700" y="766763"/>
            <a:ext cx="5537200" cy="38338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8025" y="4856163"/>
            <a:ext cx="5670550" cy="459898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8902" tIns="49451" rIns="98902" bIns="49451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27/04/23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Files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DAA5FB-1A88-4438-BFBB-9BBB90E531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98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27/04/23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Files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5734D-DD4C-4AFE-A48C-C042F044E4B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61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7814"/>
            <a:ext cx="2227131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7814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27/04/23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Files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8A648-AA13-472B-B8F8-A061FAD948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577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27/04/23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Files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31D7C-3F02-481D-A2CB-CE756043E4B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297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27/04/23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Files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99C5-CA01-4C37-9A77-0BC9D4DCC8E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730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27/04/23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Files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ECA9A-3BFE-4494-AE79-033AB3181B4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933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4964"/>
            <a:ext cx="4373431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831" y="1604964"/>
            <a:ext cx="437515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27/04/23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Files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55E91-4FFC-497B-9460-CB8D1F1E6E6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726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27/04/23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Files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5E714-687B-490B-BC5F-848B0211A5D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462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27/04/23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Files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A0F8F-584F-4FE6-8B99-D18FEFDE602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565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27/04/23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Files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DBC1AD-34F6-412E-A983-7210815D51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9051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27/04/23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Files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BC6ED-34ED-4D17-86C5-68EFDB043C1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26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27/04/23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Files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17CFC-9530-4DD8-A082-6933CE16E3A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156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27/04/23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Files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58291-C605-4591-98C4-EA212E38231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5962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27/04/23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Files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961CE-61F8-4BC5-8BB3-B0A0F0B4CAB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1860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85800"/>
            <a:ext cx="2227131" cy="54435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85800"/>
            <a:ext cx="6521450" cy="54435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27/04/23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Files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A37626-AC2C-4FBA-AD1A-B46461F8D7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1562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685801"/>
            <a:ext cx="8418381" cy="21256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27/04/23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Files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173BD-EAA9-43F3-A181-9BB25AB1E92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18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27/04/23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Files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FDBB7-AE6C-44A4-9354-E420422B6D9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53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3431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831" y="1600200"/>
            <a:ext cx="4375150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27/04/23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Files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91112-9BC8-4B82-B6DA-AD3952AEF20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26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27/04/23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Files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2EFEF-B460-41E1-B380-21E0D72C12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086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27/04/23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Files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5FF55-9A51-49BC-91F0-BC8E688F182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64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27/04/23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Files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ADF69-52E3-48D5-99E7-63105AE4C1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94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27/04/23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Files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4FB47-FC34-470D-975D-818673632D6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248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27/04/23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Files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56B33-355B-4F00-98F1-AAA0DA53B9B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5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7814"/>
            <a:ext cx="8913681" cy="113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3681" cy="45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28229" y="6524626"/>
            <a:ext cx="230968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27/04/23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393149" y="6524626"/>
            <a:ext cx="313518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Files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137136" y="6524626"/>
            <a:ext cx="2309681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D170E260-D032-4AF5-A4B0-E2382247C27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0" y="0"/>
            <a:ext cx="247650" cy="2286000"/>
          </a:xfrm>
          <a:prstGeom prst="rect">
            <a:avLst/>
          </a:prstGeom>
          <a:solidFill>
            <a:srgbClr val="0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Line 7"/>
          <p:cNvSpPr>
            <a:spLocks noChangeShapeType="1"/>
          </p:cNvSpPr>
          <p:nvPr/>
        </p:nvSpPr>
        <p:spPr bwMode="auto">
          <a:xfrm>
            <a:off x="495300" y="1447800"/>
            <a:ext cx="8750300" cy="1588"/>
          </a:xfrm>
          <a:prstGeom prst="line">
            <a:avLst/>
          </a:prstGeom>
          <a:noFill/>
          <a:ln w="19080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3" name="Rectangle 8"/>
          <p:cNvSpPr>
            <a:spLocks noChangeArrowheads="1"/>
          </p:cNvSpPr>
          <p:nvPr/>
        </p:nvSpPr>
        <p:spPr bwMode="auto">
          <a:xfrm>
            <a:off x="0" y="2286000"/>
            <a:ext cx="247650" cy="22860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Rectangle 9"/>
          <p:cNvSpPr>
            <a:spLocks noChangeArrowheads="1"/>
          </p:cNvSpPr>
          <p:nvPr/>
        </p:nvSpPr>
        <p:spPr bwMode="auto">
          <a:xfrm>
            <a:off x="0" y="4572000"/>
            <a:ext cx="247650" cy="22860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9pPr>
    </p:titleStyle>
    <p:bodyStyle>
      <a:lvl1pPr marL="341313" indent="-341313" algn="l" defTabSz="449263" rtl="0" eaLnBrk="0" fontAlgn="base" hangingPunct="0">
        <a:lnSpc>
          <a:spcPct val="125000"/>
        </a:lnSpc>
        <a:spcBef>
          <a:spcPts val="7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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9263" rtl="0" eaLnBrk="0" fontAlgn="base" hangingPunct="0">
        <a:lnSpc>
          <a:spcPct val="115000"/>
        </a:lnSpc>
        <a:spcBef>
          <a:spcPts val="6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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115000"/>
        </a:lnSpc>
        <a:spcBef>
          <a:spcPts val="500"/>
        </a:spcBef>
        <a:spcAft>
          <a:spcPct val="0"/>
        </a:spcAft>
        <a:buClr>
          <a:srgbClr val="00CCFF"/>
        </a:buClr>
        <a:buSzPct val="65000"/>
        <a:buFont typeface="Wingdings" pitchFamily="2" charset="2"/>
        <a:buChar char="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10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685801"/>
            <a:ext cx="8418381" cy="212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495300" y="6248401"/>
            <a:ext cx="2309681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>
              <a:buFont typeface="Verdana" pitchFamily="34" charset="0"/>
              <a:buNone/>
              <a:tabLst>
                <a:tab pos="723900" algn="l"/>
                <a:tab pos="14478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27/04/23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3384550" y="6248401"/>
            <a:ext cx="3135181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>
              <a:buFont typeface="Verdana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Files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099300" y="6248401"/>
            <a:ext cx="2309681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>
              <a:buFont typeface="Verdana" pitchFamily="34" charset="0"/>
              <a:buNone/>
              <a:tabLst>
                <a:tab pos="723900" algn="l"/>
                <a:tab pos="14478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EBBAEC79-F64B-4999-8F10-F75F3E166C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graphicFrame>
        <p:nvGraphicFramePr>
          <p:cNvPr id="2054" name="Object 5"/>
          <p:cNvGraphicFramePr>
            <a:graphicFrameLocks noChangeAspect="1"/>
          </p:cNvGraphicFramePr>
          <p:nvPr/>
        </p:nvGraphicFramePr>
        <p:xfrm>
          <a:off x="271728" y="2924176"/>
          <a:ext cx="9283435" cy="19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7591552" imgH="391770" progId="">
                  <p:embed/>
                </p:oleObj>
              </mc:Choice>
              <mc:Fallback>
                <p:oleObj r:id="rId14" imgW="7591552" imgH="39177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28" y="2924176"/>
                        <a:ext cx="9283435" cy="19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4964"/>
            <a:ext cx="8913681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9pPr>
    </p:titleStyle>
    <p:bodyStyle>
      <a:lvl1pPr marL="341313" indent="-341313" algn="l" defTabSz="449263" rtl="0" eaLnBrk="0" fontAlgn="base" hangingPunct="0">
        <a:lnSpc>
          <a:spcPct val="125000"/>
        </a:lnSpc>
        <a:spcBef>
          <a:spcPts val="7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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9263" rtl="0" eaLnBrk="0" fontAlgn="base" hangingPunct="0">
        <a:lnSpc>
          <a:spcPct val="115000"/>
        </a:lnSpc>
        <a:spcBef>
          <a:spcPts val="6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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115000"/>
        </a:lnSpc>
        <a:spcBef>
          <a:spcPts val="500"/>
        </a:spcBef>
        <a:spcAft>
          <a:spcPct val="0"/>
        </a:spcAft>
        <a:buClr>
          <a:srgbClr val="00CCFF"/>
        </a:buClr>
        <a:buSzPct val="65000"/>
        <a:buFont typeface="Wingdings" pitchFamily="2" charset="2"/>
        <a:buChar char="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10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DB317A-B09E-4609-B950-7F75FB78108D}" type="slidenum">
              <a:rPr lang="en-GB"/>
              <a:pPr>
                <a:defRPr/>
              </a:pPr>
              <a:t>1</a:t>
            </a:fld>
            <a:endParaRPr lang="en-GB"/>
          </a:p>
        </p:txBody>
      </p:sp>
      <p:sp>
        <p:nvSpPr>
          <p:cNvPr id="3075" name="Rectangle 1"/>
          <p:cNvSpPr>
            <a:spLocks noGrp="1" noChangeArrowheads="1"/>
          </p:cNvSpPr>
          <p:nvPr>
            <p:ph type="title"/>
          </p:nvPr>
        </p:nvSpPr>
        <p:spPr>
          <a:xfrm>
            <a:off x="704851" y="692150"/>
            <a:ext cx="8424863" cy="2127250"/>
          </a:xfrm>
        </p:spPr>
        <p:txBody>
          <a:bodyPr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Files Access in Python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752600" y="3587750"/>
            <a:ext cx="6400800" cy="1892299"/>
          </a:xfrm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spcBef>
                <a:spcPts val="75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/>
              <a:t>Framework Training</a:t>
            </a:r>
          </a:p>
          <a:p>
            <a:pPr marL="0" indent="0" algn="ctr" eaLnBrk="1" hangingPunct="1">
              <a:spcBef>
                <a:spcPts val="75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C3297B-A3AD-894C-ABA5-CC60C83D6BF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27/04/23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31CDB-74C2-064B-9CA1-3895C1ECE9B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Files</a:t>
            </a:r>
          </a:p>
        </p:txBody>
      </p:sp>
      <p:pic>
        <p:nvPicPr>
          <p:cNvPr id="3074" name="Picture 2" descr="cern from cern.ch">
            <a:extLst>
              <a:ext uri="{FF2B5EF4-FFF2-40B4-BE49-F238E27FC236}">
                <a16:creationId xmlns:a16="http://schemas.microsoft.com/office/drawing/2014/main" id="{0BC253FD-BEFD-E1A7-6871-77F3BD4FA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940" y="4386036"/>
            <a:ext cx="11684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E88C669-5A88-0023-6831-7BAE72032D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917" y="4332343"/>
            <a:ext cx="2046514" cy="1147707"/>
          </a:xfrm>
          <a:prstGeom prst="rect">
            <a:avLst/>
          </a:prstGeom>
        </p:spPr>
      </p:pic>
      <p:pic>
        <p:nvPicPr>
          <p:cNvPr id="5" name="Picture 2" descr="Python Icons - Download 15 Free Python icons here">
            <a:extLst>
              <a:ext uri="{FF2B5EF4-FFF2-40B4-BE49-F238E27FC236}">
                <a16:creationId xmlns:a16="http://schemas.microsoft.com/office/drawing/2014/main" id="{CF4C7EA6-5CA6-36E4-ABC9-FE9ACE613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766" y="4650209"/>
            <a:ext cx="867032" cy="86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</a:t>
            </a:r>
            <a:r>
              <a:rPr lang="en-GB"/>
              <a:t>for Session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What is a File?</a:t>
            </a:r>
          </a:p>
          <a:p>
            <a:pPr>
              <a:lnSpc>
                <a:spcPct val="100000"/>
              </a:lnSpc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Obtaining a reference to a file</a:t>
            </a:r>
          </a:p>
          <a:p>
            <a:pPr>
              <a:lnSpc>
                <a:spcPct val="100000"/>
              </a:lnSpc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File Access Modes</a:t>
            </a:r>
          </a:p>
          <a:p>
            <a:pPr>
              <a:lnSpc>
                <a:spcPct val="100000"/>
              </a:lnSpc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Reading File Contents</a:t>
            </a:r>
          </a:p>
          <a:p>
            <a:pPr>
              <a:lnSpc>
                <a:spcPct val="100000"/>
              </a:lnSpc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Using files and with statements</a:t>
            </a:r>
          </a:p>
          <a:p>
            <a:pPr>
              <a:lnSpc>
                <a:spcPct val="100000"/>
              </a:lnSpc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Writing Data to Files</a:t>
            </a:r>
          </a:p>
          <a:p>
            <a:pPr>
              <a:lnSpc>
                <a:spcPct val="100000"/>
              </a:lnSpc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50A77-6650-AB4C-8AE3-A76AD49315C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27/04/23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AA33B-6FBC-5A4F-A217-54FB115C8A7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Files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ACFB8E-D035-6A45-AFD1-CA0D05C84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9344" y="267460"/>
            <a:ext cx="1099840" cy="1099840"/>
          </a:xfrm>
          <a:prstGeom prst="rect">
            <a:avLst/>
          </a:prstGeom>
        </p:spPr>
      </p:pic>
      <p:pic>
        <p:nvPicPr>
          <p:cNvPr id="10" name="Picture 2" descr="Python Icons - Download 15 Free Python icons here">
            <a:extLst>
              <a:ext uri="{FF2B5EF4-FFF2-40B4-BE49-F238E27FC236}">
                <a16:creationId xmlns:a16="http://schemas.microsoft.com/office/drawing/2014/main" id="{B390A3A4-6081-1143-BA59-26C9FBD0C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329" y="2348880"/>
            <a:ext cx="867032" cy="86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940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98019-C101-E758-357D-766E6A4B9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File?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441EF-D6F9-5071-82F0-98CC5BFC9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600200"/>
            <a:ext cx="9138220" cy="4529138"/>
          </a:xfrm>
        </p:spPr>
        <p:txBody>
          <a:bodyPr/>
          <a:lstStyle/>
          <a:p>
            <a:r>
              <a:rPr lang="en-GB" sz="2400" dirty="0"/>
              <a:t>Sequential storage of data</a:t>
            </a:r>
          </a:p>
          <a:p>
            <a:r>
              <a:rPr lang="en-GB" sz="2400" dirty="0"/>
              <a:t>Typically on some form of backing store</a:t>
            </a:r>
          </a:p>
          <a:p>
            <a:pPr lvl="1"/>
            <a:r>
              <a:rPr lang="en-GB" sz="2000" dirty="0"/>
              <a:t>e.g. a disk</a:t>
            </a:r>
          </a:p>
          <a:p>
            <a:r>
              <a:rPr lang="en-GB" sz="2400" dirty="0"/>
              <a:t>Data can be in different formats</a:t>
            </a:r>
          </a:p>
          <a:p>
            <a:pPr lvl="1"/>
            <a:r>
              <a:rPr lang="en-GB" sz="2000" dirty="0"/>
              <a:t>for example as text or in binary </a:t>
            </a:r>
            <a:r>
              <a:rPr lang="en-GB" sz="2000" dirty="0" err="1"/>
              <a:t>fromats</a:t>
            </a:r>
            <a:endParaRPr lang="en-GB" sz="2000" dirty="0"/>
          </a:p>
          <a:p>
            <a:r>
              <a:rPr lang="en-GB" sz="2400" dirty="0"/>
              <a:t>Data may be raw information, may be formatted (csv)</a:t>
            </a:r>
          </a:p>
          <a:p>
            <a:r>
              <a:rPr lang="en-GB" sz="2400" dirty="0"/>
              <a:t>A file has associated attributes</a:t>
            </a:r>
          </a:p>
          <a:p>
            <a:pPr lvl="1"/>
            <a:r>
              <a:rPr lang="en-GB" sz="2000" dirty="0"/>
              <a:t>details differ depending on the operating system but include</a:t>
            </a:r>
          </a:p>
          <a:p>
            <a:pPr lvl="2"/>
            <a:r>
              <a:rPr lang="en-GB" sz="1800" dirty="0"/>
              <a:t>date of creation, last modification, owner, size etc.</a:t>
            </a:r>
          </a:p>
          <a:p>
            <a:pPr lvl="1"/>
            <a:r>
              <a:rPr lang="en-GB" sz="2200" dirty="0"/>
              <a:t>May be allowed to read, write or both</a:t>
            </a:r>
          </a:p>
          <a:p>
            <a:endParaRPr lang="en-GB" sz="2600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77538-22A2-F095-96D9-A604F701FC3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27/04/23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7C8E4-6B27-571E-DF1E-589108C41FD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Files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2CB30-AB32-7979-1C6C-104D0E8C35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  <p:pic>
        <p:nvPicPr>
          <p:cNvPr id="9" name="Picture 4" descr="Data File Document Svg Png Icon Free Download (#522255) - OnlineWebFonts.COM">
            <a:extLst>
              <a:ext uri="{FF2B5EF4-FFF2-40B4-BE49-F238E27FC236}">
                <a16:creationId xmlns:a16="http://schemas.microsoft.com/office/drawing/2014/main" id="{8390F033-B7EB-1A8A-069C-5AC1910CF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376" y="442877"/>
            <a:ext cx="724595" cy="72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7695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F7C3D-E01C-E94C-9A3F-08D082CB3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a Reference to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04E04-8D68-F24B-AB16-DF34BF466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299" y="1577499"/>
            <a:ext cx="8913681" cy="4529138"/>
          </a:xfrm>
        </p:spPr>
        <p:txBody>
          <a:bodyPr/>
          <a:lstStyle/>
          <a:p>
            <a:r>
              <a:rPr lang="en-GB" sz="2400" dirty="0">
                <a:latin typeface="Courier" pitchFamily="2" charset="0"/>
              </a:rPr>
              <a:t>open() </a:t>
            </a:r>
            <a:r>
              <a:rPr lang="en-GB" sz="2400" dirty="0"/>
              <a:t>function creates a file object </a:t>
            </a:r>
          </a:p>
          <a:p>
            <a:pPr lvl="1"/>
            <a:r>
              <a:rPr lang="en-GB" sz="2000" dirty="0"/>
              <a:t>can use to read and / or write data </a:t>
            </a:r>
          </a:p>
          <a:p>
            <a:pPr lvl="1"/>
            <a:r>
              <a:rPr lang="en-GB" sz="2000" dirty="0"/>
              <a:t>requires the name of the file you want to work with</a:t>
            </a:r>
          </a:p>
          <a:p>
            <a:pPr lvl="1"/>
            <a:r>
              <a:rPr lang="en-GB" sz="2000" dirty="0"/>
              <a:t>optionally you can specify the access mode</a:t>
            </a:r>
          </a:p>
          <a:p>
            <a:r>
              <a:rPr lang="en-GB" sz="2400" dirty="0"/>
              <a:t>Signature for open function</a:t>
            </a:r>
          </a:p>
          <a:p>
            <a:endParaRPr lang="en-GB" sz="2400" dirty="0"/>
          </a:p>
          <a:p>
            <a:pPr lvl="1"/>
            <a:r>
              <a:rPr lang="en-GB" sz="2000" dirty="0" err="1">
                <a:latin typeface="Courier" pitchFamily="2" charset="0"/>
              </a:rPr>
              <a:t>file_name</a:t>
            </a:r>
            <a:r>
              <a:rPr lang="en-GB" sz="2000" dirty="0">
                <a:latin typeface="Courier" pitchFamily="2" charset="0"/>
              </a:rPr>
              <a:t> </a:t>
            </a:r>
            <a:r>
              <a:rPr lang="en-GB" sz="2000" dirty="0"/>
              <a:t>indicates the file to be accessed</a:t>
            </a:r>
          </a:p>
          <a:p>
            <a:pPr lvl="1"/>
            <a:r>
              <a:rPr lang="en-GB" sz="2000" dirty="0" err="1">
                <a:latin typeface="Courier" pitchFamily="2" charset="0"/>
              </a:rPr>
              <a:t>access_mode</a:t>
            </a:r>
            <a:r>
              <a:rPr lang="en-GB" sz="2000" dirty="0">
                <a:latin typeface="Courier" pitchFamily="2" charset="0"/>
              </a:rPr>
              <a:t> </a:t>
            </a:r>
            <a:r>
              <a:rPr lang="en-GB" sz="2000" dirty="0"/>
              <a:t>determines mode file opened in</a:t>
            </a:r>
          </a:p>
          <a:p>
            <a:pPr lvl="2"/>
            <a:r>
              <a:rPr lang="en-GB" sz="1600" dirty="0"/>
              <a:t>i.e. read (default), write, append, etc. </a:t>
            </a:r>
          </a:p>
          <a:p>
            <a:pPr lvl="2"/>
            <a:r>
              <a:rPr lang="en-GB" sz="1600" dirty="0"/>
              <a:t>in text (default) or binary modes</a:t>
            </a:r>
          </a:p>
          <a:p>
            <a:pPr lvl="1"/>
            <a:r>
              <a:rPr lang="en-GB" sz="2000" dirty="0"/>
              <a:t>both strings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733C4-F2BD-664B-A891-2CACCED6C33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27/04/23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47ECB-FBFB-8E4A-AABD-67C14036E7E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Files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EC8F0-DC60-B64A-9FC9-D5C1AEDD17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8E4AEC-0BAE-3740-8999-E8F9DFBD22E4}"/>
              </a:ext>
            </a:extLst>
          </p:cNvPr>
          <p:cNvSpPr txBox="1"/>
          <p:nvPr/>
        </p:nvSpPr>
        <p:spPr>
          <a:xfrm>
            <a:off x="1583069" y="4005064"/>
            <a:ext cx="491759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file_object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file_name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access_mode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8" name="Picture 2" descr="Python Icons - Download 15 Free Python icons here">
            <a:extLst>
              <a:ext uri="{FF2B5EF4-FFF2-40B4-BE49-F238E27FC236}">
                <a16:creationId xmlns:a16="http://schemas.microsoft.com/office/drawing/2014/main" id="{D42EACDB-937F-7412-CFE5-B0E17F038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392" y="527529"/>
            <a:ext cx="656232" cy="65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575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0B5DD-3672-4847-B671-E6740A6BC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Access Modes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E908630-AC2E-F247-B6B2-AB53F205CE2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6044" y="1474471"/>
          <a:ext cx="8913814" cy="5050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284">
                  <a:extLst>
                    <a:ext uri="{9D8B030D-6E8A-4147-A177-3AD203B41FA5}">
                      <a16:colId xmlns:a16="http://schemas.microsoft.com/office/drawing/2014/main" val="2854751900"/>
                    </a:ext>
                  </a:extLst>
                </a:gridCol>
                <a:gridCol w="8200530">
                  <a:extLst>
                    <a:ext uri="{9D8B030D-6E8A-4147-A177-3AD203B41FA5}">
                      <a16:colId xmlns:a16="http://schemas.microsoft.com/office/drawing/2014/main" val="2579325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EEEEEE"/>
                          </a:solidFill>
                          <a:effectLst/>
                          <a:latin typeface="Times New Roman" panose="02020603050405020304" pitchFamily="18" charset="0"/>
                        </a:rPr>
                        <a:t>Mode</a:t>
                      </a:r>
                      <a:endParaRPr lang="en-GB" dirty="0">
                        <a:solidFill>
                          <a:srgbClr val="EEEEEE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b="1">
                          <a:solidFill>
                            <a:srgbClr val="EEEEEE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  <a:endParaRPr lang="en-GB">
                        <a:solidFill>
                          <a:srgbClr val="EEEEEE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109946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Calibri" panose="020F0502020204030204" pitchFamily="34" charset="0"/>
                        </a:rPr>
                        <a:t>Opens a file for reading only (default). 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2444437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rb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Calibri" panose="020F0502020204030204" pitchFamily="34" charset="0"/>
                        </a:rPr>
                        <a:t>Opens a file for reading only in binary format. 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3969306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r+ 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Calibri" panose="020F0502020204030204" pitchFamily="34" charset="0"/>
                        </a:rPr>
                        <a:t>Opens a file for both reading and writing. Cursor at start of file.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520458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rb+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Calibri" panose="020F0502020204030204" pitchFamily="34" charset="0"/>
                        </a:rPr>
                        <a:t> Opens a file for both reading and writing in binary format. 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3765653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w 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Calibri" panose="020F0502020204030204" pitchFamily="34" charset="0"/>
                        </a:rPr>
                        <a:t>Opens a file for writing only. Overwrites the file if the file exists. 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708326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wb 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Calibri" panose="020F0502020204030204" pitchFamily="34" charset="0"/>
                        </a:rPr>
                        <a:t>Opens a file for writing only in binary format. Overwrites the file if the file exists. 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837539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w+ 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Calibri" panose="020F0502020204030204" pitchFamily="34" charset="0"/>
                        </a:rPr>
                        <a:t>Opens a file for both writing and reading. Overwrites the existing file if the file exists. 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3722893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wb+ 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Calibri" panose="020F0502020204030204" pitchFamily="34" charset="0"/>
                        </a:rPr>
                        <a:t>Opens a file for both writing and reading in binary format. Overwrites the existing file if the file exists. Cursor at end of file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2453535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a  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Calibri" panose="020F0502020204030204" pitchFamily="34" charset="0"/>
                        </a:rPr>
                        <a:t>Opens a file for appending. If the file does not exist, it creates a new file for writing.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19945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en-GB" b="1">
                          <a:effectLst/>
                          <a:latin typeface="Times New Roman" panose="02020603050405020304" pitchFamily="18" charset="0"/>
                        </a:rPr>
                        <a:t>b </a:t>
                      </a:r>
                      <a:endParaRPr lang="en-GB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Calibri" panose="020F0502020204030204" pitchFamily="34" charset="0"/>
                        </a:rPr>
                        <a:t>Opens a file for appending in binary format. 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21127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a+ 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Calibri" panose="020F0502020204030204" pitchFamily="34" charset="0"/>
                        </a:rPr>
                        <a:t>Opens a file for both appending and reading. Cursor at end of file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4103069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ab+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Calibri" panose="020F0502020204030204" pitchFamily="34" charset="0"/>
                        </a:rPr>
                        <a:t>Opens a file for both appending and reading in binary format. 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4001143812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F97AC-642D-874B-B553-C98ACEC5AE9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27/04/23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0C922-E5BC-C943-9598-83FB4B0DBAF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Files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A6D71-6507-F542-AD44-04A4F1D13D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pic>
        <p:nvPicPr>
          <p:cNvPr id="3" name="Picture 2" descr="Python Icons - Download 15 Free Python icons here">
            <a:extLst>
              <a:ext uri="{FF2B5EF4-FFF2-40B4-BE49-F238E27FC236}">
                <a16:creationId xmlns:a16="http://schemas.microsoft.com/office/drawing/2014/main" id="{353DE2C8-F343-5B80-71EA-C0044321A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392" y="527529"/>
            <a:ext cx="656232" cy="65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271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3A379-B08F-3C4C-9D61-85CF1EEC2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Contents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ED4E8-003D-DB4D-92BC-AAF6421CE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898" y="1581114"/>
            <a:ext cx="8913681" cy="4100365"/>
          </a:xfrm>
        </p:spPr>
        <p:txBody>
          <a:bodyPr/>
          <a:lstStyle/>
          <a:p>
            <a:r>
              <a:rPr lang="en-US" sz="2400" dirty="0"/>
              <a:t>Can read data via file object</a:t>
            </a:r>
          </a:p>
          <a:p>
            <a:r>
              <a:rPr lang="en-US" sz="2400" dirty="0"/>
              <a:t>Often want to process contents of file a line at a time</a:t>
            </a:r>
          </a:p>
          <a:p>
            <a:r>
              <a:rPr lang="en-GB" sz="2400" dirty="0"/>
              <a:t>File objects support iteration: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Don’t forget to </a:t>
            </a:r>
            <a:r>
              <a:rPr lang="en-GB" sz="2400" b="1" dirty="0">
                <a:solidFill>
                  <a:srgbClr val="0000FF"/>
                </a:solidFill>
              </a:rPr>
              <a:t>close</a:t>
            </a:r>
            <a:r>
              <a:rPr lang="en-GB" sz="2400" dirty="0"/>
              <a:t> the file object</a:t>
            </a:r>
          </a:p>
          <a:p>
            <a:r>
              <a:rPr lang="en-GB" sz="2400" dirty="0"/>
              <a:t>Once a line is read it won’t be read again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9924-4293-234E-881A-28E7DFD9605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27/04/23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314EF-9146-F449-B487-32FCF94B611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Files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A42C4-41FF-3A40-A900-45D4CAC0F9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B5ACDD-3B71-AA42-AE8A-D1F17D3864DF}"/>
              </a:ext>
            </a:extLst>
          </p:cNvPr>
          <p:cNvSpPr txBox="1"/>
          <p:nvPr/>
        </p:nvSpPr>
        <p:spPr>
          <a:xfrm>
            <a:off x="3008784" y="3241388"/>
            <a:ext cx="3384376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= open('</a:t>
            </a:r>
            <a:r>
              <a:rPr lang="en-GB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myfile.txt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r'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line in file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print(line, end='')</a:t>
            </a:r>
          </a:p>
          <a:p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file.close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9" name="Picture 2" descr="Python Icons - Download 15 Free Python icons here">
            <a:extLst>
              <a:ext uri="{FF2B5EF4-FFF2-40B4-BE49-F238E27FC236}">
                <a16:creationId xmlns:a16="http://schemas.microsoft.com/office/drawing/2014/main" id="{D00B478B-C443-B87B-6A69-F9E0AEB72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392" y="527529"/>
            <a:ext cx="656232" cy="65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041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714FC-CFA0-D646-BE3A-336CCB78F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files and with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FF9AF-D066-1B4D-8D9A-D24B5196E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File type should be used with the </a:t>
            </a:r>
            <a:r>
              <a:rPr lang="en-US" sz="2400" i="1" dirty="0"/>
              <a:t>with-as</a:t>
            </a:r>
            <a:r>
              <a:rPr lang="en-US" sz="2400" dirty="0"/>
              <a:t> syntax</a:t>
            </a:r>
            <a:endParaRPr lang="en-US" sz="2400" i="1" dirty="0"/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Automatically </a:t>
            </a:r>
            <a:r>
              <a:rPr lang="en-US" sz="2000" i="1" dirty="0">
                <a:solidFill>
                  <a:srgbClr val="0000FF"/>
                </a:solidFill>
              </a:rPr>
              <a:t>closes</a:t>
            </a:r>
            <a:r>
              <a:rPr lang="en-US" sz="2000" dirty="0">
                <a:solidFill>
                  <a:schemeClr val="tx1"/>
                </a:solidFill>
              </a:rPr>
              <a:t> the file when exit with-as block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best practice / pythonic way to open and close files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8628E-DF1B-AE44-9885-299864DF3BF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27/04/23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D065B-FE5A-F44A-9DAE-99AFC2F9D06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Files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9AD2E-1428-7A4A-90FF-10C299DECE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723CC6-C312-F444-AA47-79D1EC9B4CCB}"/>
              </a:ext>
            </a:extLst>
          </p:cNvPr>
          <p:cNvSpPr txBox="1"/>
          <p:nvPr/>
        </p:nvSpPr>
        <p:spPr>
          <a:xfrm>
            <a:off x="2504728" y="2770009"/>
            <a:ext cx="370927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open(</a:t>
            </a:r>
            <a:r>
              <a:rPr lang="en-GB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GB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myfile.txt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GB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 as </a:t>
            </a:r>
            <a:r>
              <a:rPr lang="en-GB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lines =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f.readlines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line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lines: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print(line, end='')</a:t>
            </a:r>
          </a:p>
        </p:txBody>
      </p:sp>
      <p:pic>
        <p:nvPicPr>
          <p:cNvPr id="9" name="Picture 4" descr="Light bulb ideas - Free Stock Photo by Merelize on Stockvault.net">
            <a:extLst>
              <a:ext uri="{FF2B5EF4-FFF2-40B4-BE49-F238E27FC236}">
                <a16:creationId xmlns:a16="http://schemas.microsoft.com/office/drawing/2014/main" id="{7C11F467-D7CC-A1E5-3FE4-BAC272572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76" y="333989"/>
            <a:ext cx="951136" cy="97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241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94ADF-79BF-C649-BD95-789994BE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Data to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87632-1C3C-4F40-98C2-0CCEFDF18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Use file object’s </a:t>
            </a:r>
            <a:r>
              <a:rPr lang="en-US" sz="2400" dirty="0">
                <a:latin typeface="Courier" pitchFamily="2" charset="0"/>
              </a:rPr>
              <a:t>write() </a:t>
            </a:r>
            <a:r>
              <a:rPr lang="en-US" sz="2400" dirty="0"/>
              <a:t>method </a:t>
            </a:r>
          </a:p>
          <a:p>
            <a:pPr lvl="1"/>
            <a:r>
              <a:rPr lang="en-US" sz="2000" dirty="0"/>
              <a:t>assuming file was opened in </a:t>
            </a:r>
            <a:r>
              <a:rPr lang="en-US" sz="2000" i="1" dirty="0"/>
              <a:t>write</a:t>
            </a:r>
            <a:r>
              <a:rPr lang="en-US" sz="2000" dirty="0"/>
              <a:t> mode</a:t>
            </a:r>
          </a:p>
          <a:p>
            <a:pPr lvl="1"/>
            <a:r>
              <a:rPr lang="en-GB" sz="2000" dirty="0"/>
              <a:t>write method </a:t>
            </a:r>
            <a:r>
              <a:rPr lang="en-GB" sz="2000" i="1" dirty="0"/>
              <a:t>does not</a:t>
            </a:r>
            <a:r>
              <a:rPr lang="en-GB" sz="2000" dirty="0"/>
              <a:t> add a newline character ('\n') to the end of line</a:t>
            </a:r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lvl="1"/>
            <a:endParaRPr lang="en-GB" sz="2800" dirty="0"/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E1070-0F69-2640-AA63-BA83DA18BD1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27/04/23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F5E74-EE4B-AD42-878A-E4C5A281C9D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Files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677C6-6007-3C41-AB50-7B8875B8CD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D0C60D-39A4-7B4B-B7B2-688318CC2E8C}"/>
              </a:ext>
            </a:extLst>
          </p:cNvPr>
          <p:cNvSpPr txBox="1"/>
          <p:nvPr/>
        </p:nvSpPr>
        <p:spPr>
          <a:xfrm>
            <a:off x="2288704" y="3544015"/>
            <a:ext cx="5847551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Writing file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’)</a:t>
            </a:r>
          </a:p>
          <a:p>
            <a:endParaRPr lang="en-GB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('myfile2.txt', ‘w')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f:</a:t>
            </a:r>
            <a:b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	</a:t>
            </a:r>
            <a:r>
              <a:rPr lang="en-GB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f.</a:t>
            </a:r>
            <a:r>
              <a:rPr lang="en-GB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 from Python!!\n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	</a:t>
            </a:r>
            <a:r>
              <a:rPr lang="en-GB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f.</a:t>
            </a:r>
            <a:r>
              <a:rPr lang="en-GB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with files is easy...\n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	</a:t>
            </a:r>
            <a:r>
              <a:rPr lang="en-GB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f.</a:t>
            </a:r>
            <a:r>
              <a:rPr lang="en-GB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cool ...\n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’)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	</a:t>
            </a:r>
            <a:r>
              <a:rPr lang="en-GB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GB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(str(42)) # only writes strings</a:t>
            </a:r>
          </a:p>
          <a:p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'Done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</p:txBody>
      </p:sp>
      <p:pic>
        <p:nvPicPr>
          <p:cNvPr id="9" name="Picture 2" descr="Python Icons - Download 15 Free Python icons here">
            <a:extLst>
              <a:ext uri="{FF2B5EF4-FFF2-40B4-BE49-F238E27FC236}">
                <a16:creationId xmlns:a16="http://schemas.microsoft.com/office/drawing/2014/main" id="{2CC8AE3C-3E84-E863-7FE9-BC0EF42F9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392" y="527529"/>
            <a:ext cx="656232" cy="65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726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0B83A-8240-6147-BB3C-4731E5B9A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0C306-97F1-C048-823F-56E72FB60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3900" dirty="0">
                <a:solidFill>
                  <a:srgbClr val="0000FF"/>
                </a:solidFill>
              </a:rPr>
              <a:t>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CD4E9-76D0-6F4A-BAD8-FB63C10E5BE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27/04/23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AD678-DDAF-AB49-BFD8-6EA8C593E19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Files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DA270-FC9E-3F42-AD7E-E626A82828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57991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aramond"/>
        <a:ea typeface="Arial Unicode MS"/>
        <a:cs typeface="Arial Unicode MS"/>
      </a:majorFont>
      <a:minorFont>
        <a:latin typeface="Verdana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aramond"/>
        <a:ea typeface="Arial Unicode MS"/>
        <a:cs typeface="Arial Unicode MS"/>
      </a:majorFont>
      <a:minorFont>
        <a:latin typeface="Verdana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700</Words>
  <Application>Microsoft Macintosh PowerPoint</Application>
  <PresentationFormat>A4 Paper (210x297 mm)</PresentationFormat>
  <Paragraphs>128</Paragraphs>
  <Slides>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Courier</vt:lpstr>
      <vt:lpstr>Garamond</vt:lpstr>
      <vt:lpstr>Times New Roman</vt:lpstr>
      <vt:lpstr>Verdana</vt:lpstr>
      <vt:lpstr>Wingdings</vt:lpstr>
      <vt:lpstr>Default Design</vt:lpstr>
      <vt:lpstr>1_Default Design</vt:lpstr>
      <vt:lpstr>Files Access in Python</vt:lpstr>
      <vt:lpstr>Plan for Session</vt:lpstr>
      <vt:lpstr>What is a File?</vt:lpstr>
      <vt:lpstr>Obtaining a Reference to a File</vt:lpstr>
      <vt:lpstr>File Access Modes</vt:lpstr>
      <vt:lpstr>File Contents Iteration</vt:lpstr>
      <vt:lpstr>Using files and with statement</vt:lpstr>
      <vt:lpstr>Writing Data to Files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jh</dc:creator>
  <cp:lastModifiedBy>John Hunt</cp:lastModifiedBy>
  <cp:revision>98</cp:revision>
  <dcterms:modified xsi:type="dcterms:W3CDTF">2023-10-25T20:32:18Z</dcterms:modified>
</cp:coreProperties>
</file>