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2" r:id="rId5"/>
    <p:sldId id="263" r:id="rId6"/>
    <p:sldId id="331" r:id="rId7"/>
    <p:sldId id="330" r:id="rId8"/>
    <p:sldId id="329" r:id="rId9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C8F0"/>
    <a:srgbClr val="0000FF"/>
    <a:srgbClr val="C8CDFF"/>
    <a:srgbClr val="BEFFBE"/>
    <a:srgbClr val="FFD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4" autoAdjust="0"/>
    <p:restoredTop sz="86560" autoAdjust="0"/>
  </p:normalViewPr>
  <p:slideViewPr>
    <p:cSldViewPr>
      <p:cViewPr varScale="1">
        <p:scale>
          <a:sx n="192" d="100"/>
          <a:sy n="192" d="100"/>
        </p:scale>
        <p:origin x="5848" y="19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8DBB98B8-15ED-3D41-809D-AB83AB6F561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8800FA-E8D7-8F4C-A144-87CC0C4B39B1}" type="slidenum">
              <a:rPr lang="en-GB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GB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7" name="Text Box 1">
            <a:extLst>
              <a:ext uri="{FF2B5EF4-FFF2-40B4-BE49-F238E27FC236}">
                <a16:creationId xmlns:a16="http://schemas.microsoft.com/office/drawing/2014/main" id="{6026B793-306A-5148-8A7E-B8EF30F9A30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776288" y="766763"/>
            <a:ext cx="5532437" cy="383063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0BBCFADD-83B5-8644-8CBF-B4F771EFF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68963" cy="4598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62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test-driven-development-what-it-is-and-what-it-is-not-41fa6bca02a2/" TargetMode="External"/><Relationship Id="rId2" Type="http://schemas.openxmlformats.org/officeDocument/2006/relationships/hyperlink" Target="https://www.guru99.com/test-driven-developm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factoring.com/" TargetMode="External"/><Relationship Id="rId4" Type="http://schemas.openxmlformats.org/officeDocument/2006/relationships/hyperlink" Target="https://www.jetbrains.com/help/idea/tdd-with-intellij-idea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TDD Primer</a:t>
            </a:r>
            <a:br>
              <a:rPr lang="en-GB" dirty="0"/>
            </a:br>
            <a:r>
              <a:rPr lang="en-GB" dirty="0"/>
              <a:t>Welcome &amp; Introductions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270250"/>
            <a:ext cx="6400800" cy="2209800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000" dirty="0"/>
              <a:t>Kevin Cunningham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21/11/2022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Course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FA2D1-81D0-F447-A61F-EC2EB38709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67" y="4716518"/>
            <a:ext cx="2046514" cy="1147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79E693-FA4E-F946-A189-48B473C223DE}"/>
              </a:ext>
            </a:extLst>
          </p:cNvPr>
          <p:cNvSpPr txBox="1"/>
          <p:nvPr/>
        </p:nvSpPr>
        <p:spPr>
          <a:xfrm>
            <a:off x="518620" y="5290371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48BAE3-47A8-594B-B546-57ECADE77084}"/>
              </a:ext>
            </a:extLst>
          </p:cNvPr>
          <p:cNvGrpSpPr/>
          <p:nvPr/>
        </p:nvGrpSpPr>
        <p:grpSpPr>
          <a:xfrm>
            <a:off x="3296816" y="4023461"/>
            <a:ext cx="3513057" cy="1790130"/>
            <a:chOff x="5585706" y="2164251"/>
            <a:chExt cx="3513057" cy="179013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DD9613-AD59-C148-B5E8-55BBAF2E96FE}"/>
                </a:ext>
              </a:extLst>
            </p:cNvPr>
            <p:cNvSpPr/>
            <p:nvPr/>
          </p:nvSpPr>
          <p:spPr bwMode="auto">
            <a:xfrm>
              <a:off x="6564797" y="2778124"/>
              <a:ext cx="1646853" cy="965479"/>
            </a:xfrm>
            <a:prstGeom prst="ellipse">
              <a:avLst/>
            </a:prstGeom>
            <a:solidFill>
              <a:srgbClr val="E9C8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GB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TDD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F09C12-E38C-894E-BDB6-A87DD39066A6}"/>
                </a:ext>
              </a:extLst>
            </p:cNvPr>
            <p:cNvSpPr/>
            <p:nvPr/>
          </p:nvSpPr>
          <p:spPr bwMode="auto">
            <a:xfrm>
              <a:off x="6742324" y="2164251"/>
              <a:ext cx="1280423" cy="739369"/>
            </a:xfrm>
            <a:prstGeom prst="ellipse">
              <a:avLst/>
            </a:prstGeom>
            <a:solidFill>
              <a:srgbClr val="FFD2C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Red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DC23C4-8045-FF4C-B048-1B0C67BCAB96}"/>
                </a:ext>
              </a:extLst>
            </p:cNvPr>
            <p:cNvSpPr/>
            <p:nvPr/>
          </p:nvSpPr>
          <p:spPr bwMode="auto">
            <a:xfrm>
              <a:off x="7818340" y="3215012"/>
              <a:ext cx="1280423" cy="739369"/>
            </a:xfrm>
            <a:prstGeom prst="ellipse">
              <a:avLst/>
            </a:prstGeom>
            <a:solidFill>
              <a:srgbClr val="BEFFB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Green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FD35D9-E38C-CF47-8CF1-D9CF1B9E697A}"/>
                </a:ext>
              </a:extLst>
            </p:cNvPr>
            <p:cNvSpPr/>
            <p:nvPr/>
          </p:nvSpPr>
          <p:spPr bwMode="auto">
            <a:xfrm>
              <a:off x="5585706" y="3215012"/>
              <a:ext cx="1280423" cy="739369"/>
            </a:xfrm>
            <a:prstGeom prst="ellipse">
              <a:avLst/>
            </a:prstGeom>
            <a:solidFill>
              <a:srgbClr val="C8CD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Refactor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7D6AA79-DDAA-534E-916B-3E95E602EE7F}"/>
                </a:ext>
              </a:extLst>
            </p:cNvPr>
            <p:cNvCxnSpPr>
              <a:stCxn id="20" idx="6"/>
              <a:endCxn id="21" idx="0"/>
            </p:cNvCxnSpPr>
            <p:nvPr/>
          </p:nvCxnSpPr>
          <p:spPr bwMode="auto">
            <a:xfrm>
              <a:off x="8022747" y="2533936"/>
              <a:ext cx="435805" cy="681076"/>
            </a:xfrm>
            <a:prstGeom prst="curvedConnector2">
              <a:avLst/>
            </a:prstGeom>
            <a:solidFill>
              <a:srgbClr val="00B8FF"/>
            </a:solidFill>
            <a:ln w="698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E5829A8E-99C7-8944-880B-A019F23E111B}"/>
                </a:ext>
              </a:extLst>
            </p:cNvPr>
            <p:cNvCxnSpPr>
              <a:stCxn id="22" idx="0"/>
              <a:endCxn id="20" idx="2"/>
            </p:cNvCxnSpPr>
            <p:nvPr/>
          </p:nvCxnSpPr>
          <p:spPr bwMode="auto">
            <a:xfrm rot="5400000" flipH="1" flipV="1">
              <a:off x="6143583" y="2616271"/>
              <a:ext cx="681076" cy="516406"/>
            </a:xfrm>
            <a:prstGeom prst="curvedConnector2">
              <a:avLst/>
            </a:prstGeom>
            <a:solidFill>
              <a:srgbClr val="00B8FF"/>
            </a:solidFill>
            <a:ln w="698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9DB29C64-B7BB-E34A-87CA-551B009603E8}"/>
                </a:ext>
              </a:extLst>
            </p:cNvPr>
            <p:cNvCxnSpPr>
              <a:stCxn id="21" idx="3"/>
              <a:endCxn id="22" idx="5"/>
            </p:cNvCxnSpPr>
            <p:nvPr/>
          </p:nvCxnSpPr>
          <p:spPr bwMode="auto">
            <a:xfrm rot="5400000">
              <a:off x="7342235" y="3182484"/>
              <a:ext cx="12700" cy="1327239"/>
            </a:xfrm>
            <a:prstGeom prst="curvedConnector3">
              <a:avLst>
                <a:gd name="adj1" fmla="val 2652583"/>
              </a:avLst>
            </a:prstGeom>
            <a:solidFill>
              <a:srgbClr val="00B8FF"/>
            </a:solidFill>
            <a:ln w="698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8880AA-7E92-2449-95F4-BBBC08F14B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 sz="1100"/>
              <a:t>21/11/2022</a:t>
            </a:r>
            <a:endParaRPr lang="en-US" sz="11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B18D72-D3A4-204F-A322-3D441896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>
              <a:defRPr/>
            </a:pPr>
            <a:r>
              <a:rPr lang="en-US" sz="1100"/>
              <a:t>Course Overview</a:t>
            </a:r>
            <a:endParaRPr lang="en-US" sz="110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656AFD-8C0D-3343-9931-FDD195F2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E59EACE-6EE9-BE44-9F14-8E6B0AAFB3C8}" type="slidenum">
              <a:rPr lang="en-US" altLang="en-US" sz="1100">
                <a:solidFill>
                  <a:srgbClr val="000000"/>
                </a:solidFill>
              </a:rPr>
              <a:pPr algn="r"/>
              <a:t>2</a:t>
            </a:fld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1CD58AE9-C593-814A-AA06-9A7B9067B8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1" y="277814"/>
            <a:ext cx="8228013" cy="1138237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/>
              <a:t>Introductions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1D8595E-9351-B848-940D-27FC4FA773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1" y="1600200"/>
            <a:ext cx="8228013" cy="4529138"/>
          </a:xfrm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Course Instructor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Kevin Cunningham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Course attendees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You…</a:t>
            </a:r>
          </a:p>
          <a:p>
            <a:pPr lvl="2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dirty="0"/>
              <a:t>Name</a:t>
            </a:r>
          </a:p>
          <a:p>
            <a:pPr lvl="2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dirty="0"/>
              <a:t>Professional Position</a:t>
            </a:r>
          </a:p>
          <a:p>
            <a:pPr lvl="2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dirty="0"/>
              <a:t>Programming Experience / Languages</a:t>
            </a:r>
          </a:p>
          <a:p>
            <a:pPr lvl="2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dirty="0"/>
              <a:t>TDD Experience</a:t>
            </a:r>
          </a:p>
          <a:p>
            <a:pPr lvl="2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dirty="0"/>
              <a:t>Motivation and Expectations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33D192-B6A0-8A4C-B262-3AF72330B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296" y="512924"/>
            <a:ext cx="1540644" cy="7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14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72B5-B02D-B84E-80CA-E7208D0D01C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21/11/2022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ACC2E-851B-774D-88A6-B2D0C58F91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Course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0D10-80C2-C047-931C-AC0E57451F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06AFC2-C12F-5648-B7C5-2DD893C43717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9162055D-B1B9-8541-9828-F79040C22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Course Content 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AB4194B-5932-3F49-B1D5-29A2E95D7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707" y="1531994"/>
            <a:ext cx="8821003" cy="5026805"/>
          </a:xfrm>
        </p:spPr>
        <p:txBody>
          <a:bodyPr/>
          <a:lstStyle/>
          <a:p>
            <a:pPr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Course is technology agnostic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000" dirty="0"/>
              <a:t>You bring own experience from your technology</a:t>
            </a:r>
          </a:p>
          <a:p>
            <a:pPr>
              <a:lnSpc>
                <a:spcPct val="13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Course objectives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 dirty="0"/>
              <a:t>Provide understanding and some practical experience in TDD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this course we are looking at: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000" dirty="0"/>
              <a:t>What TDD is?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000" dirty="0"/>
              <a:t>Why use a TDD approach?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000" dirty="0"/>
              <a:t>What are TDD Katas?</a:t>
            </a:r>
          </a:p>
          <a:p>
            <a:pPr lvl="2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1800" dirty="0"/>
              <a:t>and why use them to help learn TDD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000" dirty="0"/>
              <a:t>TDD and Refactoring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16E4A-3BA7-B54A-B657-6970C824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41332D-7BA6-2B46-A3AA-0016CDEF3737}"/>
              </a:ext>
            </a:extLst>
          </p:cNvPr>
          <p:cNvGrpSpPr/>
          <p:nvPr/>
        </p:nvGrpSpPr>
        <p:grpSpPr>
          <a:xfrm>
            <a:off x="6390048" y="3658915"/>
            <a:ext cx="3318591" cy="1728192"/>
            <a:chOff x="5585706" y="2164251"/>
            <a:chExt cx="3513057" cy="179013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B1232F6-6FC7-7943-9C4A-404F34FBB3D2}"/>
                </a:ext>
              </a:extLst>
            </p:cNvPr>
            <p:cNvSpPr/>
            <p:nvPr/>
          </p:nvSpPr>
          <p:spPr bwMode="auto">
            <a:xfrm>
              <a:off x="6564797" y="2778124"/>
              <a:ext cx="1646853" cy="965479"/>
            </a:xfrm>
            <a:prstGeom prst="ellipse">
              <a:avLst/>
            </a:prstGeom>
            <a:solidFill>
              <a:srgbClr val="E9C8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GB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TDD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12E5B8-CC4E-9C43-BB6F-E5FE766EDD5A}"/>
                </a:ext>
              </a:extLst>
            </p:cNvPr>
            <p:cNvSpPr/>
            <p:nvPr/>
          </p:nvSpPr>
          <p:spPr bwMode="auto">
            <a:xfrm>
              <a:off x="6742324" y="2164251"/>
              <a:ext cx="1280423" cy="739369"/>
            </a:xfrm>
            <a:prstGeom prst="ellipse">
              <a:avLst/>
            </a:prstGeom>
            <a:solidFill>
              <a:srgbClr val="FFD2C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Red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DFFF740-9E5D-564A-BA1C-8DFC4BEF2E5B}"/>
                </a:ext>
              </a:extLst>
            </p:cNvPr>
            <p:cNvSpPr/>
            <p:nvPr/>
          </p:nvSpPr>
          <p:spPr bwMode="auto">
            <a:xfrm>
              <a:off x="7818340" y="3215012"/>
              <a:ext cx="1280423" cy="739369"/>
            </a:xfrm>
            <a:prstGeom prst="ellipse">
              <a:avLst/>
            </a:prstGeom>
            <a:solidFill>
              <a:srgbClr val="BEFFB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Green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520F295-B541-EA4D-97D1-36C240F17709}"/>
                </a:ext>
              </a:extLst>
            </p:cNvPr>
            <p:cNvSpPr/>
            <p:nvPr/>
          </p:nvSpPr>
          <p:spPr bwMode="auto">
            <a:xfrm>
              <a:off x="5585706" y="3215012"/>
              <a:ext cx="1280423" cy="739369"/>
            </a:xfrm>
            <a:prstGeom prst="ellipse">
              <a:avLst/>
            </a:prstGeom>
            <a:solidFill>
              <a:srgbClr val="C8CD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Refactor</a:t>
              </a:r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1A88FB72-BFCC-A24C-BAAB-F27C0A7B0D29}"/>
                </a:ext>
              </a:extLst>
            </p:cNvPr>
            <p:cNvCxnSpPr>
              <a:stCxn id="33" idx="6"/>
              <a:endCxn id="34" idx="0"/>
            </p:cNvCxnSpPr>
            <p:nvPr/>
          </p:nvCxnSpPr>
          <p:spPr bwMode="auto">
            <a:xfrm>
              <a:off x="8022747" y="2533936"/>
              <a:ext cx="435805" cy="681076"/>
            </a:xfrm>
            <a:prstGeom prst="curvedConnector2">
              <a:avLst/>
            </a:prstGeom>
            <a:solidFill>
              <a:srgbClr val="00B8FF"/>
            </a:solidFill>
            <a:ln w="698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28D527A2-DD58-5349-BFA9-88D819FD7DE1}"/>
                </a:ext>
              </a:extLst>
            </p:cNvPr>
            <p:cNvCxnSpPr>
              <a:stCxn id="35" idx="0"/>
              <a:endCxn id="33" idx="2"/>
            </p:cNvCxnSpPr>
            <p:nvPr/>
          </p:nvCxnSpPr>
          <p:spPr bwMode="auto">
            <a:xfrm rot="5400000" flipH="1" flipV="1">
              <a:off x="6143583" y="2616271"/>
              <a:ext cx="681076" cy="516406"/>
            </a:xfrm>
            <a:prstGeom prst="curvedConnector2">
              <a:avLst/>
            </a:prstGeom>
            <a:solidFill>
              <a:srgbClr val="00B8FF"/>
            </a:solidFill>
            <a:ln w="698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2741545F-A7CE-0044-A152-582473A0ECC0}"/>
                </a:ext>
              </a:extLst>
            </p:cNvPr>
            <p:cNvCxnSpPr>
              <a:stCxn id="34" idx="3"/>
              <a:endCxn id="35" idx="5"/>
            </p:cNvCxnSpPr>
            <p:nvPr/>
          </p:nvCxnSpPr>
          <p:spPr bwMode="auto">
            <a:xfrm rot="5400000">
              <a:off x="7342235" y="3182484"/>
              <a:ext cx="12700" cy="1327239"/>
            </a:xfrm>
            <a:prstGeom prst="curvedConnector3">
              <a:avLst>
                <a:gd name="adj1" fmla="val 2652583"/>
              </a:avLst>
            </a:prstGeom>
            <a:solidFill>
              <a:srgbClr val="00B8FF"/>
            </a:solidFill>
            <a:ln w="698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6417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009" y="1885490"/>
            <a:ext cx="5673321" cy="4343092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GB" sz="2000" b="1" dirty="0"/>
              <a:t>Learning Test-Driven Development</a:t>
            </a:r>
          </a:p>
          <a:p>
            <a:pPr>
              <a:lnSpc>
                <a:spcPct val="100000"/>
              </a:lnSpc>
              <a:buNone/>
            </a:pPr>
            <a:r>
              <a:rPr lang="en-GB" sz="1800" dirty="0"/>
              <a:t>Saleem Siddiqui</a:t>
            </a:r>
          </a:p>
          <a:p>
            <a:pPr>
              <a:lnSpc>
                <a:spcPct val="100000"/>
              </a:lnSpc>
              <a:buNone/>
            </a:pPr>
            <a:r>
              <a:rPr lang="en-GB" sz="1800" dirty="0"/>
              <a:t>O’Reilly, 2021</a:t>
            </a:r>
          </a:p>
          <a:p>
            <a:pPr>
              <a:lnSpc>
                <a:spcPct val="100000"/>
              </a:lnSpc>
              <a:buNone/>
            </a:pPr>
            <a:r>
              <a:rPr lang="en-GB" sz="1800" dirty="0"/>
              <a:t>ISBN 1098106474 </a:t>
            </a:r>
          </a:p>
          <a:p>
            <a:pPr>
              <a:lnSpc>
                <a:spcPct val="100000"/>
              </a:lnSpc>
              <a:buNone/>
            </a:pPr>
            <a:endParaRPr lang="en-GB" sz="2000" b="1" dirty="0"/>
          </a:p>
          <a:p>
            <a:pPr>
              <a:lnSpc>
                <a:spcPct val="100000"/>
              </a:lnSpc>
              <a:buNone/>
            </a:pPr>
            <a:r>
              <a:rPr lang="en-GB" sz="2000" b="1" dirty="0"/>
              <a:t>Test-Driven Development: By Example </a:t>
            </a:r>
          </a:p>
          <a:p>
            <a:pPr>
              <a:lnSpc>
                <a:spcPct val="100000"/>
              </a:lnSpc>
              <a:buNone/>
            </a:pPr>
            <a:r>
              <a:rPr lang="en-GB" sz="1800" dirty="0"/>
              <a:t>Kent Beck</a:t>
            </a:r>
          </a:p>
          <a:p>
            <a:pPr>
              <a:lnSpc>
                <a:spcPct val="100000"/>
              </a:lnSpc>
              <a:buNone/>
            </a:pPr>
            <a:r>
              <a:rPr lang="en-GB" sz="1800" dirty="0"/>
              <a:t>Addison-Wesley, 2003</a:t>
            </a:r>
          </a:p>
          <a:p>
            <a:pPr>
              <a:lnSpc>
                <a:spcPct val="100000"/>
              </a:lnSpc>
              <a:buNone/>
            </a:pPr>
            <a:r>
              <a:rPr lang="en-GB" sz="1800" dirty="0"/>
              <a:t>ISBN 0-321-14653-0</a:t>
            </a:r>
            <a:endParaRPr lang="en-US" sz="28700" dirty="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CBAEB91-AE8A-2646-BB49-865D1FDA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8585" y="3933057"/>
            <a:ext cx="1831975" cy="2295525"/>
          </a:xfrm>
          <a:prstGeom prst="rect">
            <a:avLst/>
          </a:prstGeom>
          <a:noFill/>
          <a:ln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348DED-2C72-2742-A436-BD7E4A0D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82" y="1484784"/>
            <a:ext cx="1844342" cy="23945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9690D1-D7B9-194F-94D5-66E1632D2712}"/>
              </a:ext>
            </a:extLst>
          </p:cNvPr>
          <p:cNvSpPr txBox="1"/>
          <p:nvPr/>
        </p:nvSpPr>
        <p:spPr>
          <a:xfrm>
            <a:off x="8121352" y="779243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20" y="4639706"/>
            <a:ext cx="8913681" cy="1476202"/>
          </a:xfrm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000" b="1" dirty="0"/>
              <a:t>Refactoring: Improving the Design of Existing Code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800" dirty="0"/>
              <a:t>Martin Fowler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800" dirty="0"/>
              <a:t>Addison-Wesley, 2019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GB" sz="1800" dirty="0"/>
              <a:t>ISBN 0134757599</a:t>
            </a:r>
            <a:endParaRPr lang="en-US" sz="23900" dirty="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93DF2-080E-4049-B02B-4FF258F2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55" y="1591050"/>
            <a:ext cx="2131909" cy="2639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913F56-18A5-3B4A-8C1F-10C2F54841C7}"/>
              </a:ext>
            </a:extLst>
          </p:cNvPr>
          <p:cNvSpPr txBox="1"/>
          <p:nvPr/>
        </p:nvSpPr>
        <p:spPr>
          <a:xfrm>
            <a:off x="8121352" y="779243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6598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Guru99</a:t>
            </a:r>
          </a:p>
          <a:p>
            <a:pPr lvl="1"/>
            <a:r>
              <a:rPr lang="en-GB" sz="2000" dirty="0">
                <a:hlinkClick r:id="rId2"/>
              </a:rPr>
              <a:t>https://www.guru99.com/test-driven-development.html</a:t>
            </a:r>
            <a:r>
              <a:rPr lang="en-GB" sz="2000" dirty="0"/>
              <a:t> </a:t>
            </a:r>
          </a:p>
          <a:p>
            <a:r>
              <a:rPr lang="en-GB" sz="2400" dirty="0"/>
              <a:t>TDD Free Code Camp</a:t>
            </a:r>
          </a:p>
          <a:p>
            <a:pPr lvl="1"/>
            <a:r>
              <a:rPr lang="en-GB" sz="2000" dirty="0">
                <a:solidFill>
                  <a:schemeClr val="accent2"/>
                </a:solidFill>
                <a:hlinkClick r:id="rId3"/>
              </a:rPr>
              <a:t>https://www.freecodecamp.org/news/test-driven-development-what-it-is-and-what-it-is-not-41fa6bca02a2/</a:t>
            </a:r>
            <a:endParaRPr lang="en-GB" sz="2000" dirty="0">
              <a:solidFill>
                <a:schemeClr val="accent2"/>
              </a:solidFill>
            </a:endParaRPr>
          </a:p>
          <a:p>
            <a:r>
              <a:rPr lang="en-AU" sz="2400" dirty="0"/>
              <a:t>JetBrains TDD Tutorial</a:t>
            </a:r>
          </a:p>
          <a:p>
            <a:pPr lvl="1"/>
            <a:r>
              <a:rPr lang="en-AU" sz="2000" dirty="0">
                <a:hlinkClick r:id="rId4"/>
              </a:rPr>
              <a:t>https://www.jetbrains.com/help/idea/tdd-with-intellij-idea.html</a:t>
            </a:r>
            <a:r>
              <a:rPr lang="en-AU" sz="2000" dirty="0"/>
              <a:t> </a:t>
            </a:r>
          </a:p>
          <a:p>
            <a:r>
              <a:rPr lang="en-AU" sz="2400" dirty="0" err="1"/>
              <a:t>Refactoring.com</a:t>
            </a:r>
            <a:endParaRPr lang="en-AU" sz="2400" dirty="0"/>
          </a:p>
          <a:p>
            <a:pPr lvl="1"/>
            <a:r>
              <a:rPr lang="en-AU" sz="2000" dirty="0">
                <a:hlinkClick r:id="rId5"/>
              </a:rPr>
              <a:t>http://www.refactoring.com/</a:t>
            </a:r>
            <a:endParaRPr lang="en-US" sz="23900" dirty="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F1410-AC7C-7A4E-A9E0-58F3F6FC7CD5}"/>
              </a:ext>
            </a:extLst>
          </p:cNvPr>
          <p:cNvSpPr txBox="1"/>
          <p:nvPr/>
        </p:nvSpPr>
        <p:spPr>
          <a:xfrm>
            <a:off x="8121352" y="779243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014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Course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747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229</Words>
  <Application>Microsoft Macintosh PowerPoint</Application>
  <PresentationFormat>A4 Paper (210x297 mm)</PresentationFormat>
  <Paragraphs>85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Garamond</vt:lpstr>
      <vt:lpstr>Times New Roman</vt:lpstr>
      <vt:lpstr>Verdana</vt:lpstr>
      <vt:lpstr>Wingdings</vt:lpstr>
      <vt:lpstr>Default Design</vt:lpstr>
      <vt:lpstr>1_Default Design</vt:lpstr>
      <vt:lpstr>TDD Primer Welcome &amp; Introductions</vt:lpstr>
      <vt:lpstr>Introductions</vt:lpstr>
      <vt:lpstr>Course Content </vt:lpstr>
      <vt:lpstr>Books</vt:lpstr>
      <vt:lpstr>Books</vt:lpstr>
      <vt:lpstr>Web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Jasper Kent - Framework Training</cp:lastModifiedBy>
  <cp:revision>108</cp:revision>
  <cp:lastPrinted>2020-10-27T16:10:47Z</cp:lastPrinted>
  <dcterms:modified xsi:type="dcterms:W3CDTF">2024-08-01T08:33:33Z</dcterms:modified>
</cp:coreProperties>
</file>