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handoutMasterIdLst>
    <p:handoutMasterId r:id="rId14"/>
  </p:handoutMasterIdLst>
  <p:sldIdLst>
    <p:sldId id="256" r:id="rId3"/>
    <p:sldId id="327" r:id="rId4"/>
    <p:sldId id="272" r:id="rId5"/>
    <p:sldId id="264" r:id="rId6"/>
    <p:sldId id="334" r:id="rId7"/>
    <p:sldId id="265" r:id="rId8"/>
    <p:sldId id="273" r:id="rId9"/>
    <p:sldId id="335" r:id="rId10"/>
    <p:sldId id="336" r:id="rId11"/>
    <p:sldId id="263" r:id="rId12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EFFBE"/>
    <a:srgbClr val="C8CDFF"/>
    <a:srgbClr val="FFC4C8"/>
    <a:srgbClr val="D7AF78"/>
    <a:srgbClr val="EBD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15" autoAdjust="0"/>
    <p:restoredTop sz="97118" autoAdjust="0"/>
  </p:normalViewPr>
  <p:slideViewPr>
    <p:cSldViewPr>
      <p:cViewPr varScale="1">
        <p:scale>
          <a:sx n="224" d="100"/>
          <a:sy n="224" d="100"/>
        </p:scale>
        <p:origin x="6064" y="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3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86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0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65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378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81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Test Driven Development</a:t>
            </a:r>
            <a:br>
              <a:rPr lang="en-GB" dirty="0"/>
            </a:br>
            <a:r>
              <a:rPr lang="en-GB" dirty="0"/>
              <a:t>TDD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270250"/>
            <a:ext cx="6400800" cy="2209800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000" dirty="0"/>
              <a:t>Kevin Cunningham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Basics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FA2D1-81D0-F447-A61F-EC2EB38709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67" y="4716518"/>
            <a:ext cx="2046514" cy="11477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79E693-FA4E-F946-A189-48B473C223DE}"/>
              </a:ext>
            </a:extLst>
          </p:cNvPr>
          <p:cNvSpPr txBox="1"/>
          <p:nvPr/>
        </p:nvSpPr>
        <p:spPr>
          <a:xfrm>
            <a:off x="518620" y="5290371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559B0-09AF-4D42-9DFF-66C971817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284" y="4677313"/>
            <a:ext cx="2101602" cy="125358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498DD-DCAD-F28B-BA9D-F7D1232BCC0B}"/>
              </a:ext>
            </a:extLst>
          </p:cNvPr>
          <p:cNvSpPr txBox="1"/>
          <p:nvPr/>
        </p:nvSpPr>
        <p:spPr>
          <a:xfrm>
            <a:off x="8291976" y="667224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What is TDD?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Why teams might adopt TDD?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GB" sz="2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TDD?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82391-0B65-3D45-83B8-9D3479DF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5C90-3FE9-DF43-B614-EFFE4431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98A0-4CAA-394C-BC03-D7141DB8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3681" cy="532656"/>
          </a:xfrm>
        </p:spPr>
        <p:txBody>
          <a:bodyPr/>
          <a:lstStyle/>
          <a:p>
            <a:r>
              <a:rPr lang="en-US" dirty="0"/>
              <a:t>What do </a:t>
            </a:r>
            <a:r>
              <a:rPr lang="en-US" b="1" dirty="0">
                <a:solidFill>
                  <a:srgbClr val="0000FF"/>
                </a:solidFill>
              </a:rPr>
              <a:t>YOU</a:t>
            </a:r>
            <a:r>
              <a:rPr lang="en-US" dirty="0"/>
              <a:t> think?</a:t>
            </a:r>
          </a:p>
          <a:p>
            <a:pPr marL="0" indent="0" algn="ctr">
              <a:buNone/>
            </a:pPr>
            <a:r>
              <a:rPr lang="en-US" sz="19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F9F4-03E1-1042-B531-CFB93A88AEB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CBF5-0C2F-F44B-B871-8B9728A0763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4B33-05B9-9543-A444-3738C69FF4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205FA-15FB-3991-53CB-0895E6EF5A5F}"/>
              </a:ext>
            </a:extLst>
          </p:cNvPr>
          <p:cNvSpPr txBox="1"/>
          <p:nvPr/>
        </p:nvSpPr>
        <p:spPr>
          <a:xfrm>
            <a:off x="8291976" y="667224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307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9041-A133-4B4F-B786-912321FC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FA06-9DB0-2540-B6F1-B55C3B36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96219"/>
            <a:ext cx="9282236" cy="4529138"/>
          </a:xfrm>
        </p:spPr>
        <p:txBody>
          <a:bodyPr/>
          <a:lstStyle/>
          <a:p>
            <a:r>
              <a:rPr lang="en-GB" sz="2400" dirty="0"/>
              <a:t>TDD is a technique whereby you write your test cases </a:t>
            </a:r>
            <a:r>
              <a:rPr lang="en-GB" sz="2400" dirty="0">
                <a:solidFill>
                  <a:schemeClr val="accent2"/>
                </a:solidFill>
              </a:rPr>
              <a:t>before</a:t>
            </a:r>
            <a:r>
              <a:rPr lang="en-GB" sz="2400" dirty="0"/>
              <a:t> you write any implementation code</a:t>
            </a:r>
          </a:p>
          <a:p>
            <a:r>
              <a:rPr lang="en-GB" sz="2400" dirty="0"/>
              <a:t>Tests </a:t>
            </a:r>
            <a:r>
              <a:rPr lang="en-GB" sz="2400" dirty="0">
                <a:solidFill>
                  <a:srgbClr val="0000FF"/>
                </a:solidFill>
              </a:rPr>
              <a:t>drive</a:t>
            </a:r>
            <a:r>
              <a:rPr lang="en-GB" sz="2400" dirty="0"/>
              <a:t> or dictate the code that is developed</a:t>
            </a:r>
          </a:p>
          <a:p>
            <a:r>
              <a:rPr lang="en-GB" sz="2400" dirty="0"/>
              <a:t>Tests are an indication of “</a:t>
            </a:r>
            <a:r>
              <a:rPr lang="en-GB" sz="2400" dirty="0">
                <a:solidFill>
                  <a:srgbClr val="0000FF"/>
                </a:solidFill>
              </a:rPr>
              <a:t>intent</a:t>
            </a:r>
            <a:r>
              <a:rPr lang="en-GB" sz="2400" dirty="0"/>
              <a:t>” or </a:t>
            </a:r>
            <a:r>
              <a:rPr lang="en-GB" sz="2400" dirty="0">
                <a:solidFill>
                  <a:srgbClr val="0000FF"/>
                </a:solidFill>
              </a:rPr>
              <a:t>requirement</a:t>
            </a:r>
          </a:p>
          <a:p>
            <a:pPr lvl="1"/>
            <a:r>
              <a:rPr lang="en-GB" sz="2000" dirty="0"/>
              <a:t>tests provide a specification of “what” a piece of code should do</a:t>
            </a:r>
          </a:p>
          <a:p>
            <a:pPr lvl="1"/>
            <a:r>
              <a:rPr lang="en-GB" sz="2000" dirty="0"/>
              <a:t>some might argue that “tests are part of the documentation”</a:t>
            </a:r>
          </a:p>
          <a:p>
            <a:pPr lvl="2"/>
            <a:r>
              <a:rPr lang="en-GB" sz="1600" dirty="0"/>
              <a:t>E.g. given-when-then</a:t>
            </a:r>
          </a:p>
          <a:p>
            <a:r>
              <a:rPr lang="en-GB" sz="2400" dirty="0"/>
              <a:t>It’s a </a:t>
            </a:r>
            <a:r>
              <a:rPr lang="en-GB" sz="2400" dirty="0">
                <a:solidFill>
                  <a:srgbClr val="0000FF"/>
                </a:solidFill>
              </a:rPr>
              <a:t>design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00FF"/>
                </a:solidFill>
              </a:rPr>
              <a:t>process</a:t>
            </a:r>
          </a:p>
          <a:p>
            <a:pPr lvl="1"/>
            <a:r>
              <a:rPr lang="en-GB" sz="2000" dirty="0"/>
              <a:t>Given a requirement</a:t>
            </a:r>
          </a:p>
          <a:p>
            <a:pPr lvl="1"/>
            <a:r>
              <a:rPr lang="en-GB" sz="2000" dirty="0"/>
              <a:t>You design the interface to / expected outcome from, your code</a:t>
            </a:r>
          </a:p>
          <a:p>
            <a:pPr lvl="1"/>
            <a:r>
              <a:rPr lang="en-GB" sz="2000" dirty="0"/>
              <a:t>Then you design / implement to that interface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A099-092A-1C4F-808E-37F2B25CA3D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9D985-2F9E-244F-9059-8E8080EA63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F4A8-DBB7-E04C-8989-BB232C7AC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AA92-25CD-15D8-F734-64EB55C40ECB}"/>
              </a:ext>
            </a:extLst>
          </p:cNvPr>
          <p:cNvSpPr txBox="1"/>
          <p:nvPr/>
        </p:nvSpPr>
        <p:spPr>
          <a:xfrm>
            <a:off x="8291976" y="667224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2382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2DFA-5A75-C245-BA51-09BD6F81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TDD?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257FA-B682-E943-A37C-00D9171B2CC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2FF69-A4C1-FA48-BA25-B3AFF99F7A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0F46-3E0C-AA45-A0DB-1E929384D4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F7888CD-A74D-7745-B612-F11221C4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3681" cy="593049"/>
          </a:xfrm>
        </p:spPr>
        <p:txBody>
          <a:bodyPr/>
          <a:lstStyle/>
          <a:p>
            <a:r>
              <a:rPr lang="en-US" dirty="0"/>
              <a:t>What do </a:t>
            </a:r>
            <a:r>
              <a:rPr lang="en-US" dirty="0">
                <a:solidFill>
                  <a:srgbClr val="0000FF"/>
                </a:solidFill>
              </a:rPr>
              <a:t>YOU</a:t>
            </a:r>
            <a:r>
              <a:rPr lang="en-US" dirty="0"/>
              <a:t> think?</a:t>
            </a:r>
          </a:p>
          <a:p>
            <a:pPr marL="0" indent="0" algn="ctr">
              <a:buNone/>
            </a:pPr>
            <a:r>
              <a:rPr lang="en-US" sz="19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BDC2C-E631-A12F-864C-68BC7F3DEBC3}"/>
              </a:ext>
            </a:extLst>
          </p:cNvPr>
          <p:cNvSpPr txBox="1"/>
          <p:nvPr/>
        </p:nvSpPr>
        <p:spPr>
          <a:xfrm>
            <a:off x="8291976" y="667224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8534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4636-0774-C646-AF35-931BC252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FE19-8374-4D48-91C1-232493763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96219"/>
            <a:ext cx="9210228" cy="4529138"/>
          </a:xfrm>
        </p:spPr>
        <p:txBody>
          <a:bodyPr/>
          <a:lstStyle/>
          <a:p>
            <a:pPr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/>
              <a:t>To be a better developer</a:t>
            </a:r>
          </a:p>
          <a:p>
            <a:pPr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/>
              <a:t>You should know what the code should do …</a:t>
            </a:r>
          </a:p>
          <a:p>
            <a:pPr lvl="1"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/>
              <a:t>… before you start coding! But is that always the case?</a:t>
            </a:r>
          </a:p>
          <a:p>
            <a:pPr lvl="1"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/>
              <a:t>If you can’t write the test then you shouldn’t write the code</a:t>
            </a:r>
          </a:p>
          <a:p>
            <a:pPr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/>
              <a:t>Programmers dislike testing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/>
              <a:t>testing isn’t the fun part so … it may not be done thoroughly</a:t>
            </a:r>
          </a:p>
          <a:p>
            <a:pPr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/>
              <a:t>Testing may be done after the event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/>
              <a:t>So time might be tight / may have incentive to pass all tests</a:t>
            </a:r>
          </a:p>
          <a:p>
            <a:pPr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/>
              <a:t>Testing might be considered job of another department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/>
              <a:t>so it’s their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3683-746A-A640-852D-CB75ED78959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2172A-10FD-F34F-9A20-04628F4C4D3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C5689-876D-C84F-ACB4-6BBFF0CCB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18ADC-353B-4CD0-4E30-E5555BB32839}"/>
              </a:ext>
            </a:extLst>
          </p:cNvPr>
          <p:cNvSpPr txBox="1"/>
          <p:nvPr/>
        </p:nvSpPr>
        <p:spPr>
          <a:xfrm>
            <a:off x="8291976" y="667224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4856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4636-0774-C646-AF35-931BC252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FE19-8374-4D48-91C1-232493763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99051"/>
            <a:ext cx="9282236" cy="4529138"/>
          </a:xfrm>
        </p:spPr>
        <p:txBody>
          <a:bodyPr/>
          <a:lstStyle/>
          <a:p>
            <a:pPr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/>
              <a:t>TDD encourages programmers to </a:t>
            </a:r>
            <a:r>
              <a:rPr lang="en-GB" sz="2400" dirty="0">
                <a:solidFill>
                  <a:srgbClr val="0000FF"/>
                </a:solidFill>
              </a:rPr>
              <a:t>maintain</a:t>
            </a:r>
            <a:r>
              <a:rPr lang="en-GB" sz="2400" dirty="0"/>
              <a:t> an exhaustive set of repeatable tests</a:t>
            </a:r>
          </a:p>
          <a:p>
            <a:pPr lvl="1"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/>
              <a:t>Tests live alongside the Class/Code Under Test (CUT)</a:t>
            </a:r>
          </a:p>
          <a:p>
            <a:pPr lvl="1"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/>
              <a:t>Tests written first tend to be cleaner / better</a:t>
            </a:r>
          </a:p>
          <a:p>
            <a:pPr lvl="2"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1600" dirty="0"/>
              <a:t>As not influenced by implementation considerations</a:t>
            </a:r>
          </a:p>
          <a:p>
            <a:pPr lvl="1"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/>
              <a:t>The tests can be run after every single change</a:t>
            </a:r>
          </a:p>
          <a:p>
            <a:pPr lvl="1"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/>
              <a:t>Tests can be subject to same controls and </a:t>
            </a:r>
            <a:r>
              <a:rPr lang="en-GB" sz="2000" i="1" dirty="0">
                <a:solidFill>
                  <a:srgbClr val="0000FF"/>
                </a:solidFill>
              </a:rPr>
              <a:t>quality</a:t>
            </a:r>
            <a:r>
              <a:rPr lang="en-GB" sz="2000" dirty="0"/>
              <a:t> as main code</a:t>
            </a:r>
          </a:p>
          <a:p>
            <a:pPr lvl="1"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/>
              <a:t>Tests force programmer to consider interface to code</a:t>
            </a:r>
          </a:p>
          <a:p>
            <a:pPr lvl="1"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/>
              <a:t>Allow code to be refactored / modified with confidence</a:t>
            </a:r>
          </a:p>
          <a:p>
            <a:pPr lvl="1"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/>
              <a:t>Tests can be maintained inline with main body of code</a:t>
            </a:r>
          </a:p>
          <a:p>
            <a:pPr lvl="1"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/>
              <a:t>Can pair program / use ping-pong style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3683-746A-A640-852D-CB75ED78959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2172A-10FD-F34F-9A20-04628F4C4D3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C5689-876D-C84F-ACB4-6BBFF0CCB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C739B-76F8-A838-01CE-8D5FBC5D5704}"/>
              </a:ext>
            </a:extLst>
          </p:cNvPr>
          <p:cNvSpPr txBox="1"/>
          <p:nvPr/>
        </p:nvSpPr>
        <p:spPr>
          <a:xfrm>
            <a:off x="8291976" y="667224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6431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C935-4DED-A041-995C-75C909EB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>
                <a:solidFill>
                  <a:srgbClr val="FF0000"/>
                </a:solidFill>
              </a:rPr>
              <a:t>NOT</a:t>
            </a:r>
            <a:r>
              <a:rPr lang="en-GB" dirty="0"/>
              <a:t> TDD?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FC68E-CD0B-0946-A9C7-CC9817D91DD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92F5B-7D9B-534C-B420-F0889755F0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B022-D25F-C443-8949-3B7AEF510F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1A4217-BDA4-1A4E-AAA6-10EA7344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3681" cy="460648"/>
          </a:xfrm>
        </p:spPr>
        <p:txBody>
          <a:bodyPr/>
          <a:lstStyle/>
          <a:p>
            <a:r>
              <a:rPr lang="en-US" dirty="0"/>
              <a:t>What do </a:t>
            </a:r>
            <a:r>
              <a:rPr lang="en-US" dirty="0">
                <a:solidFill>
                  <a:srgbClr val="0000FF"/>
                </a:solidFill>
              </a:rPr>
              <a:t>YOU</a:t>
            </a:r>
            <a:r>
              <a:rPr lang="en-US" dirty="0"/>
              <a:t> think?</a:t>
            </a:r>
          </a:p>
          <a:p>
            <a:pPr marL="0" indent="0" algn="ctr">
              <a:buNone/>
            </a:pPr>
            <a:r>
              <a:rPr lang="en-US" sz="19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6581A-6DDA-3238-C57B-1017868F0EC0}"/>
              </a:ext>
            </a:extLst>
          </p:cNvPr>
          <p:cNvSpPr txBox="1"/>
          <p:nvPr/>
        </p:nvSpPr>
        <p:spPr>
          <a:xfrm>
            <a:off x="8291976" y="667224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3545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6E9F-30F3-F037-5F87-3FD600B8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>
                <a:solidFill>
                  <a:srgbClr val="FF0000"/>
                </a:solidFill>
              </a:rPr>
              <a:t>NOT</a:t>
            </a:r>
            <a:r>
              <a:rPr lang="en-GB" dirty="0"/>
              <a:t> TDD?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3BF9-39DA-53BA-9456-DFA7EF54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6051"/>
            <a:ext cx="9066212" cy="4853136"/>
          </a:xfrm>
        </p:spPr>
        <p:txBody>
          <a:bodyPr/>
          <a:lstStyle/>
          <a:p>
            <a:r>
              <a:rPr lang="en-GB" sz="2400" dirty="0"/>
              <a:t>Some counter arguments people make …</a:t>
            </a:r>
          </a:p>
          <a:p>
            <a:pPr lvl="1"/>
            <a:r>
              <a:rPr lang="en-GB" sz="2000" dirty="0"/>
              <a:t>It takes too long</a:t>
            </a:r>
          </a:p>
          <a:p>
            <a:pPr lvl="1"/>
            <a:r>
              <a:rPr lang="en-GB" sz="2000" dirty="0"/>
              <a:t>It costs too much in terms of developer and machine resources</a:t>
            </a:r>
          </a:p>
          <a:p>
            <a:pPr lvl="1"/>
            <a:r>
              <a:rPr lang="en-GB" sz="2000" dirty="0"/>
              <a:t>The tests become hard to maintain</a:t>
            </a:r>
          </a:p>
          <a:p>
            <a:pPr lvl="1"/>
            <a:r>
              <a:rPr lang="en-GB" sz="2000" dirty="0"/>
              <a:t>I spend all my time writing tests not the actual production code</a:t>
            </a:r>
          </a:p>
          <a:p>
            <a:pPr lvl="1"/>
            <a:r>
              <a:rPr lang="en-GB" sz="2000" dirty="0"/>
              <a:t>I can’t write the test until I know what the code does</a:t>
            </a:r>
          </a:p>
          <a:p>
            <a:pPr lvl="1"/>
            <a:r>
              <a:rPr lang="en-GB" sz="2000" dirty="0"/>
              <a:t>TDD focuses on passing tests not on correctness</a:t>
            </a:r>
          </a:p>
          <a:p>
            <a:pPr lvl="1"/>
            <a:r>
              <a:rPr lang="en-GB" sz="2000" dirty="0"/>
              <a:t>What about other forms of testing</a:t>
            </a:r>
          </a:p>
          <a:p>
            <a:pPr lvl="2"/>
            <a:r>
              <a:rPr lang="en-GB" sz="1800" dirty="0"/>
              <a:t>Performance testing, stability testing, scalability testing …</a:t>
            </a:r>
          </a:p>
          <a:p>
            <a:pPr lvl="1"/>
            <a:r>
              <a:rPr lang="en-GB" sz="2000" dirty="0"/>
              <a:t>Code coverage – what gets measured get done</a:t>
            </a:r>
          </a:p>
          <a:p>
            <a:pPr lvl="1"/>
            <a:r>
              <a:rPr lang="en-GB" sz="2000" dirty="0"/>
              <a:t>TDD may miss some cross behaviour issues</a:t>
            </a:r>
          </a:p>
          <a:p>
            <a:pPr lvl="1"/>
            <a:r>
              <a:rPr lang="en-GB" sz="2000" dirty="0"/>
              <a:t>TDD is </a:t>
            </a:r>
            <a:r>
              <a:rPr lang="en-GB" sz="2000" b="1" dirty="0">
                <a:solidFill>
                  <a:srgbClr val="C00000"/>
                </a:solidFill>
              </a:rPr>
              <a:t>NOT</a:t>
            </a:r>
            <a:r>
              <a:rPr lang="en-GB" sz="2000" dirty="0"/>
              <a:t> a methodology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1E54-2613-0C20-18E0-547A312C5C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0EC28-973B-2F24-9FF0-C4AB802C025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FBB5-A868-E39B-4D11-C7127C256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A7742-7280-8155-E0FE-EDD9494FA88F}"/>
              </a:ext>
            </a:extLst>
          </p:cNvPr>
          <p:cNvSpPr txBox="1"/>
          <p:nvPr/>
        </p:nvSpPr>
        <p:spPr>
          <a:xfrm>
            <a:off x="8291976" y="667224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50727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493</Words>
  <Application>Microsoft Macintosh PowerPoint</Application>
  <PresentationFormat>A4 Paper (210x297 mm)</PresentationFormat>
  <Paragraphs>109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Garamond</vt:lpstr>
      <vt:lpstr>Times New Roman</vt:lpstr>
      <vt:lpstr>Verdana</vt:lpstr>
      <vt:lpstr>Wingdings</vt:lpstr>
      <vt:lpstr>Default Design</vt:lpstr>
      <vt:lpstr>1_Default Design</vt:lpstr>
      <vt:lpstr>Test Driven Development TDD</vt:lpstr>
      <vt:lpstr>Plan for Session</vt:lpstr>
      <vt:lpstr>What is TDD?</vt:lpstr>
      <vt:lpstr>What is TDD?</vt:lpstr>
      <vt:lpstr>Why TDD?</vt:lpstr>
      <vt:lpstr>Why TDD?</vt:lpstr>
      <vt:lpstr>Why TDD?</vt:lpstr>
      <vt:lpstr>Why NOT TDD?</vt:lpstr>
      <vt:lpstr>Why NOT TDD?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Jasper Kent - Framework Training</cp:lastModifiedBy>
  <cp:revision>143</cp:revision>
  <cp:lastPrinted>2023-05-15T13:10:44Z</cp:lastPrinted>
  <dcterms:modified xsi:type="dcterms:W3CDTF">2024-08-01T08:35:18Z</dcterms:modified>
</cp:coreProperties>
</file>