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6"/>
  </p:notesMasterIdLst>
  <p:handoutMasterIdLst>
    <p:handoutMasterId r:id="rId67"/>
  </p:handoutMasterIdLst>
  <p:sldIdLst>
    <p:sldId id="256" r:id="rId3"/>
    <p:sldId id="327" r:id="rId4"/>
    <p:sldId id="320" r:id="rId5"/>
    <p:sldId id="374" r:id="rId6"/>
    <p:sldId id="329" r:id="rId7"/>
    <p:sldId id="257" r:id="rId8"/>
    <p:sldId id="258" r:id="rId9"/>
    <p:sldId id="259" r:id="rId10"/>
    <p:sldId id="261" r:id="rId11"/>
    <p:sldId id="262" r:id="rId12"/>
    <p:sldId id="328" r:id="rId13"/>
    <p:sldId id="264" r:id="rId14"/>
    <p:sldId id="265" r:id="rId15"/>
    <p:sldId id="393" r:id="rId16"/>
    <p:sldId id="266" r:id="rId17"/>
    <p:sldId id="392" r:id="rId18"/>
    <p:sldId id="394" r:id="rId19"/>
    <p:sldId id="268" r:id="rId20"/>
    <p:sldId id="395" r:id="rId21"/>
    <p:sldId id="330" r:id="rId22"/>
    <p:sldId id="333" r:id="rId23"/>
    <p:sldId id="334" r:id="rId24"/>
    <p:sldId id="279" r:id="rId25"/>
    <p:sldId id="336" r:id="rId26"/>
    <p:sldId id="337" r:id="rId27"/>
    <p:sldId id="396" r:id="rId28"/>
    <p:sldId id="335" r:id="rId29"/>
    <p:sldId id="338" r:id="rId30"/>
    <p:sldId id="340" r:id="rId31"/>
    <p:sldId id="339" r:id="rId32"/>
    <p:sldId id="341" r:id="rId33"/>
    <p:sldId id="342" r:id="rId34"/>
    <p:sldId id="343" r:id="rId35"/>
    <p:sldId id="345" r:id="rId36"/>
    <p:sldId id="346" r:id="rId37"/>
    <p:sldId id="347" r:id="rId38"/>
    <p:sldId id="349" r:id="rId39"/>
    <p:sldId id="350" r:id="rId40"/>
    <p:sldId id="351" r:id="rId41"/>
    <p:sldId id="352" r:id="rId42"/>
    <p:sldId id="353" r:id="rId43"/>
    <p:sldId id="354" r:id="rId44"/>
    <p:sldId id="391" r:id="rId45"/>
    <p:sldId id="355" r:id="rId46"/>
    <p:sldId id="356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90" r:id="rId62"/>
    <p:sldId id="321" r:id="rId63"/>
    <p:sldId id="373" r:id="rId64"/>
    <p:sldId id="263" r:id="rId6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8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8" autoAdjust="0"/>
    <p:restoredTop sz="86400" autoAdjust="0"/>
  </p:normalViewPr>
  <p:slideViewPr>
    <p:cSldViewPr>
      <p:cViewPr varScale="1">
        <p:scale>
          <a:sx n="192" d="100"/>
          <a:sy n="192" d="100"/>
        </p:scale>
        <p:origin x="6424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8A19B-C366-4C6E-8A7F-D6EDC3375E81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60AC-5A80-4DAE-8590-C97B491420D3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60AC-5A80-4DAE-8590-C97B491420D3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60AC-5A80-4DAE-8590-C97B491420D3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22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8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still works</a:t>
            </a:r>
          </a:p>
        </p:txBody>
      </p:sp>
    </p:spTree>
    <p:extLst>
      <p:ext uri="{BB962C8B-B14F-4D97-AF65-F5344CB8AC3E}">
        <p14:creationId xmlns:p14="http://schemas.microsoft.com/office/powerpoint/2010/main" val="3091190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1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7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5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F9DA0-76FC-40C5-A9D1-15F02A1777AF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7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3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7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8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6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4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0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0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2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91118-05D8-4434-892B-C50985AC624D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8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3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3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9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4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91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1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05F67-0179-4C51-8F26-51F53E8C5F53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9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5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1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9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97EC9-8633-4110-B977-19799EFC6DA1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34F23-6757-4460-BD62-CC1502A6CD2C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6FBD9-B70A-4028-B5CA-E8FD4A939606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6F692-9448-4F18-9850-E864EB702466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ehunt/Bowling-Ball-Kata" TargetMode="External"/><Relationship Id="rId2" Type="http://schemas.openxmlformats.org/officeDocument/2006/relationships/hyperlink" Target="https://github.com/johnehunt/Bowling-ball-kata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kata-log.rocks/tdd" TargetMode="External"/><Relationship Id="rId2" Type="http://schemas.openxmlformats.org/officeDocument/2006/relationships/hyperlink" Target="http://butunclebob.com/ArticleS.UncleBob.TheBowlingGameK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tddbuddy.com/" TargetMode="External"/><Relationship Id="rId4" Type="http://schemas.openxmlformats.org/officeDocument/2006/relationships/hyperlink" Target="https://www.programmingwithwolfgang.com/tdd-kata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atherynRizek/golang-bowling-kata" TargetMode="External"/><Relationship Id="rId3" Type="http://schemas.openxmlformats.org/officeDocument/2006/relationships/hyperlink" Target="https://medium.com/geekculture/solving-the-bowling-game-kata-in-vanilla-javascript-37e25d6d2305" TargetMode="External"/><Relationship Id="rId7" Type="http://schemas.openxmlformats.org/officeDocument/2006/relationships/hyperlink" Target="https://dzone.com/articles/bowling-kata-in-kotlin-videov" TargetMode="External"/><Relationship Id="rId2" Type="http://schemas.openxmlformats.org/officeDocument/2006/relationships/hyperlink" Target="http://www.butunclebob.com/ArticleS.UncleBob.TheBowlingGameK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ickghost/Bowling-Ball-Kata-Swift" TargetMode="External"/><Relationship Id="rId5" Type="http://schemas.openxmlformats.org/officeDocument/2006/relationships/hyperlink" Target="https://www.codurance.com/publications/2016/05/16/bowling-kata-in-clojure-fsharp-scala" TargetMode="External"/><Relationship Id="rId4" Type="http://schemas.openxmlformats.org/officeDocument/2006/relationships/hyperlink" Target="https://github.com/FranksBrain/BowlingKata" TargetMode="External"/><Relationship Id="rId9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TDD Kata</a:t>
            </a:r>
            <a:br>
              <a:rPr lang="en-GB"/>
            </a:br>
            <a:r>
              <a:rPr lang="en-GB"/>
              <a:t>Bowling Ball Kata</a:t>
            </a:r>
            <a:br>
              <a:rPr lang="en-GB" dirty="0"/>
            </a:br>
            <a:r>
              <a:rPr lang="en-GB" dirty="0"/>
              <a:t>(</a:t>
            </a:r>
            <a:r>
              <a:rPr lang="en-GB"/>
              <a:t>JavaScript Version)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Kevin Cunningham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12290" name="Picture 2" descr="TDD入门首选，Bowling Kata - 简书">
            <a:extLst>
              <a:ext uri="{FF2B5EF4-FFF2-40B4-BE49-F238E27FC236}">
                <a16:creationId xmlns:a16="http://schemas.microsoft.com/office/drawing/2014/main" id="{3B7AF488-9AE9-2C4B-BB28-424A4D1A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35" y="4629971"/>
            <a:ext cx="1984809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80954" y="4155431"/>
            <a:ext cx="3742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A frame has 1 or two rolls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07CEC-494D-7C43-A9ED-5CADB5C5F6C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B439D-9CA9-DC43-B947-D2E9183E15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C44E-D893-BB4D-B4F2-EFF98F242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EAF62-A892-0A4F-9CCE-A5E0174F9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59736" y="4807802"/>
            <a:ext cx="53848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tenth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frame has two or three rolls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It is different from all the other frames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A9357-F1F9-F541-A0F7-B46A206F344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D6CC4-F6E7-2F44-8408-1165A3050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1C2A-C7C7-844D-985B-F71B394922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5F253-3142-A64A-92BB-2E38FC332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87744" y="4807802"/>
            <a:ext cx="71287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The score behaviour must iterate through all the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frames, and calculate all their scores.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DBB8F-FDC8-0A4F-A6C2-7B6F1A2621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1CC35-E32A-714C-9D88-23C3204601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21D8-6863-4244-83FD-434612E6C7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8C840-EA38-254A-A2C3-8250ECA08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22612" y="4912152"/>
            <a:ext cx="51845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The score for a spare or a strike depends on the frame’s successor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7D028-508B-A148-927D-18E12189F7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D2F1-2264-494E-B907-702DEC5FF5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762F4-1853-434E-B0AE-33DA0D6EEB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FCBD0-AB31-924C-AD2B-E34A525C4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CF2A-BB06-2034-0904-B9DF1D5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05-3BC5-A393-108C-8B9F04B9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Set up your environment</a:t>
            </a:r>
          </a:p>
          <a:p>
            <a:r>
              <a:rPr lang="en-GB" sz="2400" dirty="0"/>
              <a:t>For example,</a:t>
            </a:r>
          </a:p>
          <a:p>
            <a:pPr lvl="1"/>
            <a:r>
              <a:rPr lang="en-GB" sz="2000" dirty="0"/>
              <a:t>Node.js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</a:t>
            </a:r>
            <a:r>
              <a:rPr lang="en-GB" sz="1600" dirty="0" err="1"/>
              <a:t>init</a:t>
            </a:r>
            <a:endParaRPr lang="en-GB" sz="1600" dirty="0"/>
          </a:p>
          <a:p>
            <a:pPr lvl="2"/>
            <a:r>
              <a:rPr lang="en-GB" sz="1600" dirty="0"/>
              <a:t>(tests to be run by “jasmine”)</a:t>
            </a:r>
          </a:p>
          <a:p>
            <a:pPr lvl="1"/>
            <a:r>
              <a:rPr lang="en-GB" sz="2000" dirty="0"/>
              <a:t>Plus Jasmine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install --save-dev jasmine</a:t>
            </a:r>
          </a:p>
          <a:p>
            <a:pPr lvl="1"/>
            <a:r>
              <a:rPr lang="en-GB" sz="2000" dirty="0"/>
              <a:t>Plus project directory structure</a:t>
            </a:r>
          </a:p>
          <a:p>
            <a:pPr lvl="2"/>
            <a:r>
              <a:rPr lang="en-GB" sz="1600" b="1" dirty="0" err="1"/>
              <a:t>npx</a:t>
            </a:r>
            <a:r>
              <a:rPr lang="en-GB" sz="1600" dirty="0"/>
              <a:t> jasmine </a:t>
            </a:r>
            <a:r>
              <a:rPr lang="en-GB" sz="1600" dirty="0" err="1"/>
              <a:t>init</a:t>
            </a:r>
            <a:endParaRPr lang="en-GB" sz="1600" dirty="0"/>
          </a:p>
          <a:p>
            <a:pPr lvl="1"/>
            <a:r>
              <a:rPr lang="en-GB" sz="2000" dirty="0"/>
              <a:t>Check can run tests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236E-EF73-B587-3759-95CC0CCC07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24F7-0DB8-8712-EACE-197DD357D2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1F99-2F44-5B7C-C6AB-0322B9F4B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7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a file named </a:t>
            </a:r>
            <a:r>
              <a:rPr lang="en-US" sz="2400" dirty="0" err="1"/>
              <a:t>bowlingball-game.js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625C-BE69-384D-A774-537877210C2C}"/>
              </a:ext>
            </a:extLst>
          </p:cNvPr>
          <p:cNvSpPr txBox="1"/>
          <p:nvPr/>
        </p:nvSpPr>
        <p:spPr>
          <a:xfrm>
            <a:off x="2360712" y="2987606"/>
            <a:ext cx="403244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module.exports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4A98-66F6-874C-AA08-598A5F90D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2212-6A5D-744E-862C-3F03B529C9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D6F-D8C1-F24F-ABC9-4B7A2271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109A2-9F1B-1E4E-BD1D-7159B0FC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a file named </a:t>
            </a:r>
            <a:r>
              <a:rPr lang="en-US" sz="2400" dirty="0" err="1"/>
              <a:t>bowlingball-game.js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unit test named </a:t>
            </a:r>
            <a:r>
              <a:rPr lang="en-US" sz="2400" dirty="0" err="1"/>
              <a:t>bowlingball-game.spec.js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625C-BE69-384D-A774-537877210C2C}"/>
              </a:ext>
            </a:extLst>
          </p:cNvPr>
          <p:cNvSpPr txBox="1"/>
          <p:nvPr/>
        </p:nvSpPr>
        <p:spPr>
          <a:xfrm>
            <a:off x="2360712" y="2987606"/>
            <a:ext cx="403244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module.exports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4A98-66F6-874C-AA08-598A5F90D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2212-6A5D-744E-862C-3F03B529C9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D6F-D8C1-F24F-ABC9-4B7A2271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109A2-9F1B-1E4E-BD1D-7159B0FC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4155D-108A-F048-9BDD-6BB7F06B5756}"/>
              </a:ext>
            </a:extLst>
          </p:cNvPr>
          <p:cNvSpPr txBox="1"/>
          <p:nvPr/>
        </p:nvSpPr>
        <p:spPr>
          <a:xfrm>
            <a:off x="1164702" y="5517232"/>
            <a:ext cx="740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const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chemeClr val="tx1"/>
                </a:solidFill>
              </a:rPr>
              <a:t>require</a:t>
            </a:r>
            <a:r>
              <a:rPr lang="en-GB" dirty="0">
                <a:solidFill>
                  <a:schemeClr val="tx1"/>
                </a:solidFill>
              </a:rPr>
              <a:t>("../</a:t>
            </a:r>
            <a:r>
              <a:rPr lang="en-GB" dirty="0" err="1">
                <a:solidFill>
                  <a:schemeClr val="tx1"/>
                </a:solidFill>
              </a:rPr>
              <a:t>bowlingball-game.js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74127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a file named </a:t>
            </a:r>
            <a:r>
              <a:rPr lang="en-US" sz="2400" dirty="0" err="1"/>
              <a:t>bowlingball-game.js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unit test named </a:t>
            </a:r>
            <a:r>
              <a:rPr lang="en-US" sz="2400" dirty="0" err="1"/>
              <a:t>bowlingball-game.spec.js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625C-BE69-384D-A774-537877210C2C}"/>
              </a:ext>
            </a:extLst>
          </p:cNvPr>
          <p:cNvSpPr txBox="1"/>
          <p:nvPr/>
        </p:nvSpPr>
        <p:spPr>
          <a:xfrm>
            <a:off x="2360712" y="2987606"/>
            <a:ext cx="403244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module.exports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4A98-66F6-874C-AA08-598A5F90D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2212-6A5D-744E-862C-3F03B529C9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D6F-D8C1-F24F-ABC9-4B7A2271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109A2-9F1B-1E4E-BD1D-7159B0FC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BF6B4DE-4B57-DCB2-BF57-8360A8E9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559" y="5860431"/>
            <a:ext cx="7850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Execute this program and verify code works thus far: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075C-4E45-D975-E6AE-E2A163C08C51}"/>
              </a:ext>
            </a:extLst>
          </p:cNvPr>
          <p:cNvSpPr txBox="1"/>
          <p:nvPr/>
        </p:nvSpPr>
        <p:spPr>
          <a:xfrm>
            <a:off x="2143301" y="6180056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Exact behaviour will depend on language / tooling etc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EE47B-D268-5C9F-AC81-421D780097FC}"/>
              </a:ext>
            </a:extLst>
          </p:cNvPr>
          <p:cNvSpPr txBox="1"/>
          <p:nvPr/>
        </p:nvSpPr>
        <p:spPr>
          <a:xfrm>
            <a:off x="1164702" y="5517232"/>
            <a:ext cx="740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const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chemeClr val="tx1"/>
                </a:solidFill>
              </a:rPr>
              <a:t>require</a:t>
            </a:r>
            <a:r>
              <a:rPr lang="en-GB" dirty="0">
                <a:solidFill>
                  <a:schemeClr val="tx1"/>
                </a:solidFill>
              </a:rPr>
              <a:t>("../</a:t>
            </a:r>
            <a:r>
              <a:rPr lang="en-GB" dirty="0" err="1">
                <a:solidFill>
                  <a:schemeClr val="tx1"/>
                </a:solidFill>
              </a:rPr>
              <a:t>bowlingball-game.js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6145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81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634A1-F8A5-8E4B-BB2B-D5160C89CB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8FC2-EAD2-3548-8ECF-9C0E78147F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E7D1-6B4F-E247-81E0-E9176A425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9CBE7-FD6E-704B-97FE-B26DA2AD19F7}"/>
              </a:ext>
            </a:extLst>
          </p:cNvPr>
          <p:cNvSpPr txBox="1"/>
          <p:nvPr/>
        </p:nvSpPr>
        <p:spPr>
          <a:xfrm>
            <a:off x="2317806" y="5361495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Identify the simplest test – e.g. a game with no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8FE8C-925D-A541-BDBA-A40AE594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C8B50-8D7E-4543-BC62-FEE67B84C3C3}"/>
              </a:ext>
            </a:extLst>
          </p:cNvPr>
          <p:cNvSpPr txBox="1"/>
          <p:nvPr/>
        </p:nvSpPr>
        <p:spPr>
          <a:xfrm>
            <a:off x="1468353" y="1982373"/>
            <a:ext cx="6984772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const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 = require("../</a:t>
            </a:r>
            <a:r>
              <a:rPr lang="en-GB" dirty="0" err="1">
                <a:solidFill>
                  <a:schemeClr val="tx1"/>
                </a:solidFill>
              </a:rPr>
              <a:t>bowlingball-game.js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describe</a:t>
            </a:r>
            <a:r>
              <a:rPr lang="en-GB" dirty="0">
                <a:solidFill>
                  <a:schemeClr val="tx1"/>
                </a:solidFill>
              </a:rPr>
              <a:t>(”a bowling ball game", () =&gt; {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it</a:t>
            </a:r>
            <a:r>
              <a:rPr lang="en-GB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dirty="0">
                <a:solidFill>
                  <a:schemeClr val="tx1"/>
                </a:solidFill>
              </a:rPr>
              <a:t>        game = </a:t>
            </a:r>
            <a:r>
              <a:rPr lang="en-GB" b="1" dirty="0">
                <a:solidFill>
                  <a:schemeClr val="tx1"/>
                </a:solidFill>
              </a:rPr>
              <a:t>new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b="1" dirty="0">
                <a:solidFill>
                  <a:schemeClr val="tx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dirty="0">
                <a:solidFill>
                  <a:schemeClr val="tx1"/>
                </a:solidFill>
              </a:rPr>
              <a:t>let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=0;i&lt;20;i++){       //for 20 rolls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 err="1">
                <a:solidFill>
                  <a:schemeClr val="tx1"/>
                </a:solidFill>
              </a:rPr>
              <a:t>game.roll</a:t>
            </a:r>
            <a:r>
              <a:rPr lang="en-GB" dirty="0">
                <a:solidFill>
                  <a:schemeClr val="tx1"/>
                </a:solidFill>
              </a:rPr>
              <a:t>(0);               //roll a 0</a:t>
            </a:r>
          </a:p>
          <a:p>
            <a:r>
              <a:rPr lang="en-GB" dirty="0">
                <a:solidFill>
                  <a:schemeClr val="tx1"/>
                </a:solidFill>
              </a:rPr>
              <a:t>        }</a:t>
            </a:r>
          </a:p>
          <a:p>
            <a:r>
              <a:rPr lang="en-GB" dirty="0">
                <a:solidFill>
                  <a:schemeClr val="tx1"/>
                </a:solidFill>
              </a:rPr>
              <a:t>       </a:t>
            </a:r>
            <a:r>
              <a:rPr lang="en-GB" b="1" dirty="0">
                <a:solidFill>
                  <a:schemeClr val="tx1"/>
                </a:solidFill>
              </a:rPr>
              <a:t>expect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game.score</a:t>
            </a:r>
            <a:r>
              <a:rPr lang="en-GB" dirty="0">
                <a:solidFill>
                  <a:schemeClr val="tx1"/>
                </a:solidFill>
              </a:rPr>
              <a:t>).</a:t>
            </a:r>
            <a:r>
              <a:rPr lang="en-GB" b="1" dirty="0" err="1">
                <a:solidFill>
                  <a:schemeClr val="tx1"/>
                </a:solidFill>
              </a:rPr>
              <a:t>toEqual</a:t>
            </a:r>
            <a:r>
              <a:rPr lang="en-GB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dirty="0">
                <a:solidFill>
                  <a:schemeClr val="tx1"/>
                </a:solidFill>
              </a:rPr>
              <a:t>    })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5646-3C2D-82FB-46F0-D5FC454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F842-DC46-103B-EDBE-6F1FCA7D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4097660" cy="4529138"/>
          </a:xfrm>
        </p:spPr>
        <p:txBody>
          <a:bodyPr/>
          <a:lstStyle/>
          <a:p>
            <a:r>
              <a:rPr lang="en-GB" sz="2400" dirty="0"/>
              <a:t>Implement enough of the test for it to run</a:t>
            </a:r>
          </a:p>
          <a:p>
            <a:pPr lvl="1"/>
            <a:r>
              <a:rPr lang="en-GB" sz="2000" dirty="0"/>
              <a:t>Do the simplest thing!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8145-90D4-2AE3-98E0-C662FFF11C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0903-1B30-343E-0D99-3FBA4EAF2A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E4DE-8D7F-729D-ED62-2525F7CDB3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99CFD-E8CF-359C-D3A0-9BD10B46D5E1}"/>
              </a:ext>
            </a:extLst>
          </p:cNvPr>
          <p:cNvSpPr txBox="1"/>
          <p:nvPr/>
        </p:nvSpPr>
        <p:spPr>
          <a:xfrm>
            <a:off x="4952140" y="2132856"/>
            <a:ext cx="324036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get</a:t>
            </a:r>
            <a:r>
              <a:rPr lang="en-GB" sz="1600" dirty="0">
                <a:solidFill>
                  <a:schemeClr val="tx1"/>
                </a:solidFill>
              </a:rPr>
              <a:t> score(){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return</a:t>
            </a:r>
            <a:r>
              <a:rPr lang="en-GB" sz="1600" dirty="0">
                <a:solidFill>
                  <a:schemeClr val="tx1"/>
                </a:solidFill>
              </a:rPr>
              <a:t> 0;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EBFAA-D30F-BDF7-7BCB-22B197013617}"/>
              </a:ext>
            </a:extLst>
          </p:cNvPr>
          <p:cNvSpPr txBox="1"/>
          <p:nvPr/>
        </p:nvSpPr>
        <p:spPr>
          <a:xfrm>
            <a:off x="765438" y="4365104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implementation </a:t>
            </a:r>
          </a:p>
          <a:p>
            <a:r>
              <a:rPr lang="en-GB" i="1" dirty="0">
                <a:solidFill>
                  <a:srgbClr val="0000FF"/>
                </a:solidFill>
              </a:rPr>
              <a:t>To allow the test to pass</a:t>
            </a:r>
          </a:p>
        </p:txBody>
      </p:sp>
    </p:spTree>
    <p:extLst>
      <p:ext uri="{BB962C8B-B14F-4D97-AF65-F5344CB8AC3E}">
        <p14:creationId xmlns:p14="http://schemas.microsoft.com/office/powerpoint/2010/main" val="30117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a TDD Kata?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Typical Kata Sequence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Bowling Game Kata as an example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Scoring Bowling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required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Quick Design Session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Writing the tests and refactoring the design / implementation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TDD Kata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3074" name="Picture 2" descr="Awesome Katas">
            <a:extLst>
              <a:ext uri="{FF2B5EF4-FFF2-40B4-BE49-F238E27FC236}">
                <a16:creationId xmlns:a16="http://schemas.microsoft.com/office/drawing/2014/main" id="{2284022B-2D93-4041-98A3-85F6CE16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81" y="3645024"/>
            <a:ext cx="3960440" cy="14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81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85F1F-4AA7-EC4D-8D31-18806EB8FA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46D82-3B7E-BF46-9192-06C689EB60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80E4-F3E0-6149-82FC-05BEB4A59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BCE495-040F-544B-86A9-1A10DE63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D6FBE-A6E4-86C1-00DC-AB93722F882A}"/>
              </a:ext>
            </a:extLst>
          </p:cNvPr>
          <p:cNvSpPr txBox="1"/>
          <p:nvPr/>
        </p:nvSpPr>
        <p:spPr>
          <a:xfrm>
            <a:off x="495300" y="1621756"/>
            <a:ext cx="69847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for(let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D1894-C42A-FB41-95C6-85BF3EB58465}"/>
              </a:ext>
            </a:extLst>
          </p:cNvPr>
          <p:cNvSpPr txBox="1"/>
          <p:nvPr/>
        </p:nvSpPr>
        <p:spPr>
          <a:xfrm>
            <a:off x="4014905" y="2971261"/>
            <a:ext cx="5404471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npm</a:t>
            </a:r>
            <a:r>
              <a:rPr lang="en-GB" sz="1600" b="1" dirty="0">
                <a:solidFill>
                  <a:schemeClr val="tx1"/>
                </a:solidFill>
              </a:rPr>
              <a:t> test</a:t>
            </a:r>
          </a:p>
          <a:p>
            <a:pPr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bowlinggamekata@1.0.0 test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jasmine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Randomized with seed 90964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1 spec, 0 failures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Finished in 0.005 seconds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Randomized with seed 90964 (jasmine --random=true --seed=90964)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C12A9-0925-8A4A-8BB5-8E0647E54B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5504-95B4-5344-AE2B-85D097DE53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04C1B-5094-744A-8B3F-74280556F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F4C49-4C7E-C245-A8C6-718E23A10EF5}"/>
              </a:ext>
            </a:extLst>
          </p:cNvPr>
          <p:cNvSpPr txBox="1"/>
          <p:nvPr/>
        </p:nvSpPr>
        <p:spPr>
          <a:xfrm>
            <a:off x="5795527" y="34834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Make it fail to check it 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5CA97-4BB2-8D8D-8BD2-310176A5A71D}"/>
              </a:ext>
            </a:extLst>
          </p:cNvPr>
          <p:cNvSpPr txBox="1"/>
          <p:nvPr/>
        </p:nvSpPr>
        <p:spPr>
          <a:xfrm>
            <a:off x="3944888" y="2051845"/>
            <a:ext cx="5688632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npm</a:t>
            </a:r>
            <a:r>
              <a:rPr lang="en-GB" sz="1600" b="1" dirty="0">
                <a:solidFill>
                  <a:schemeClr val="tx1"/>
                </a:solidFill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bowlinggamekata@1.0.0 test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jasmine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Randomized with seed 78012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F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Failures: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1) should return 0 for a game of all zeros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  Message:</a:t>
            </a:r>
          </a:p>
          <a:p>
            <a:pPr>
              <a:buNone/>
            </a:pPr>
            <a:r>
              <a:rPr lang="en-GB" sz="1600" b="1" dirty="0">
                <a:solidFill>
                  <a:srgbClr val="C00000"/>
                </a:solidFill>
              </a:rPr>
              <a:t>    Expected -1 to equal 0.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  Stack: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        at &lt;Jasmine&gt;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      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1 spec, 1 failure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Finished in 0.006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4DE6E-E1E2-C9EF-D249-66021D1BEEC2}"/>
              </a:ext>
            </a:extLst>
          </p:cNvPr>
          <p:cNvSpPr txBox="1"/>
          <p:nvPr/>
        </p:nvSpPr>
        <p:spPr>
          <a:xfrm>
            <a:off x="495300" y="1700808"/>
            <a:ext cx="324036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rolls(pins){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get</a:t>
            </a:r>
            <a:r>
              <a:rPr lang="en-GB" sz="1600" dirty="0">
                <a:solidFill>
                  <a:schemeClr val="tx1"/>
                </a:solidFill>
              </a:rPr>
              <a:t> score(){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rgbClr val="C00000"/>
                </a:solidFill>
              </a:rPr>
              <a:t>-1</a:t>
            </a:r>
            <a:r>
              <a:rPr lang="en-GB" sz="1600" dirty="0">
                <a:solidFill>
                  <a:schemeClr val="tx1"/>
                </a:solidFill>
              </a:rPr>
              <a:t>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06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4CA4-4702-3A41-AAA5-F0519F91D2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7858-5370-284A-BF13-1759A10AA6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95CAED-F321-0B4B-9233-A3ED78A2C3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C7029-92B1-9447-9BF4-A5428500ED90}"/>
              </a:ext>
            </a:extLst>
          </p:cNvPr>
          <p:cNvSpPr txBox="1"/>
          <p:nvPr/>
        </p:nvSpPr>
        <p:spPr>
          <a:xfrm>
            <a:off x="5795527" y="3483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to pass the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5FDAB-BD51-6AC1-86CA-D5A30E0300CC}"/>
              </a:ext>
            </a:extLst>
          </p:cNvPr>
          <p:cNvSpPr txBox="1"/>
          <p:nvPr/>
        </p:nvSpPr>
        <p:spPr>
          <a:xfrm>
            <a:off x="3622941" y="3811557"/>
            <a:ext cx="3209792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npm</a:t>
            </a:r>
            <a:r>
              <a:rPr lang="en-GB" sz="1600" b="1" dirty="0">
                <a:solidFill>
                  <a:schemeClr val="tx1"/>
                </a:solidFill>
              </a:rPr>
              <a:t> test</a:t>
            </a:r>
          </a:p>
          <a:p>
            <a:pPr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bowlinggamekata@1.0.0 test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jasmine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Randomized with seed 83105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1 spec, 0 failures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1ABAE-B2E5-7BCD-2021-EF84407B7E78}"/>
              </a:ext>
            </a:extLst>
          </p:cNvPr>
          <p:cNvSpPr txBox="1"/>
          <p:nvPr/>
        </p:nvSpPr>
        <p:spPr>
          <a:xfrm>
            <a:off x="495300" y="1621756"/>
            <a:ext cx="69847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   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for(let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6A637-75F9-2251-C087-4FDFB59E06C6}"/>
              </a:ext>
            </a:extLst>
          </p:cNvPr>
          <p:cNvSpPr txBox="1"/>
          <p:nvPr/>
        </p:nvSpPr>
        <p:spPr>
          <a:xfrm>
            <a:off x="6824439" y="1694213"/>
            <a:ext cx="239783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rolls(pins){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get</a:t>
            </a:r>
            <a:r>
              <a:rPr lang="en-GB" sz="1600" dirty="0">
                <a:solidFill>
                  <a:schemeClr val="tx1"/>
                </a:solidFill>
              </a:rPr>
              <a:t> score(){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rgbClr val="0000FF"/>
                </a:solidFill>
              </a:rPr>
              <a:t>0</a:t>
            </a:r>
            <a:r>
              <a:rPr lang="en-GB" sz="1600" dirty="0">
                <a:solidFill>
                  <a:schemeClr val="tx1"/>
                </a:solidFill>
              </a:rPr>
              <a:t>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12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A96BE-A596-5947-ABC4-DAB6EDE42D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B76F1-C109-FF4C-850E-FA5E4A0D04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A59-FEDF-BF44-A7DA-4DBA46CF0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235CA-C77F-9D43-B895-94E7C5BADDD4}"/>
              </a:ext>
            </a:extLst>
          </p:cNvPr>
          <p:cNvSpPr txBox="1"/>
          <p:nvPr/>
        </p:nvSpPr>
        <p:spPr>
          <a:xfrm>
            <a:off x="5795527" y="348343"/>
            <a:ext cx="353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next simplest test – e.g.</a:t>
            </a:r>
          </a:p>
          <a:p>
            <a:r>
              <a:rPr lang="en-GB" i="1" dirty="0">
                <a:solidFill>
                  <a:srgbClr val="0000FF"/>
                </a:solidFill>
              </a:rPr>
              <a:t>A game that scores 1 in each 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29ED6-42F8-7E36-DA0F-7B731A1BDCE8}"/>
              </a:ext>
            </a:extLst>
          </p:cNvPr>
          <p:cNvSpPr txBox="1"/>
          <p:nvPr/>
        </p:nvSpPr>
        <p:spPr>
          <a:xfrm>
            <a:off x="6824439" y="1694213"/>
            <a:ext cx="239783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rolls(pins){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get</a:t>
            </a:r>
            <a:r>
              <a:rPr lang="en-GB" sz="1600" dirty="0">
                <a:solidFill>
                  <a:schemeClr val="tx1"/>
                </a:solidFill>
              </a:rPr>
              <a:t> score(){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rgbClr val="0000FF"/>
                </a:solidFill>
              </a:rPr>
              <a:t>0</a:t>
            </a:r>
            <a:r>
              <a:rPr lang="en-GB" sz="1600" dirty="0">
                <a:solidFill>
                  <a:schemeClr val="tx1"/>
                </a:solidFill>
              </a:rPr>
              <a:t>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B06E4-FB3B-3C14-5130-32B82E3ED8F4}"/>
              </a:ext>
            </a:extLst>
          </p:cNvPr>
          <p:cNvSpPr txBox="1"/>
          <p:nvPr/>
        </p:nvSpPr>
        <p:spPr>
          <a:xfrm>
            <a:off x="495299" y="1621756"/>
            <a:ext cx="6033029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// …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7CAA5-1FAE-B04F-A229-911B6F1836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4E780-8AD2-EB4D-991B-8532D521FA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C7060-04F6-3546-9D35-6AD9E57D0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8A73A-2B03-684E-956A-C23220ADD256}"/>
              </a:ext>
            </a:extLst>
          </p:cNvPr>
          <p:cNvSpPr txBox="1"/>
          <p:nvPr/>
        </p:nvSpPr>
        <p:spPr>
          <a:xfrm>
            <a:off x="6684552" y="397765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Test should fail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D21F-97BB-1681-C828-CCF0747714BA}"/>
              </a:ext>
            </a:extLst>
          </p:cNvPr>
          <p:cNvSpPr txBox="1"/>
          <p:nvPr/>
        </p:nvSpPr>
        <p:spPr>
          <a:xfrm>
            <a:off x="6824439" y="1694213"/>
            <a:ext cx="239783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rolls(pins){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get</a:t>
            </a:r>
            <a:r>
              <a:rPr lang="en-GB" sz="1600" dirty="0">
                <a:solidFill>
                  <a:schemeClr val="tx1"/>
                </a:solidFill>
              </a:rPr>
              <a:t> score(){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rgbClr val="0000FF"/>
                </a:solidFill>
              </a:rPr>
              <a:t>0</a:t>
            </a:r>
            <a:r>
              <a:rPr lang="en-GB" sz="1600" dirty="0">
                <a:solidFill>
                  <a:schemeClr val="tx1"/>
                </a:solidFill>
              </a:rPr>
              <a:t>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E1351-BA34-3E45-D2CA-57D11C12FF2F}"/>
              </a:ext>
            </a:extLst>
          </p:cNvPr>
          <p:cNvSpPr txBox="1"/>
          <p:nvPr/>
        </p:nvSpPr>
        <p:spPr>
          <a:xfrm>
            <a:off x="495299" y="1621756"/>
            <a:ext cx="6033029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// …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DBC0E-A2D6-0950-E2E3-9593705308CB}"/>
              </a:ext>
            </a:extLst>
          </p:cNvPr>
          <p:cNvSpPr txBox="1"/>
          <p:nvPr/>
        </p:nvSpPr>
        <p:spPr>
          <a:xfrm>
            <a:off x="4011290" y="4382989"/>
            <a:ext cx="428068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npm</a:t>
            </a:r>
            <a:r>
              <a:rPr lang="en-GB" sz="1600" b="1" dirty="0">
                <a:solidFill>
                  <a:schemeClr val="tx1"/>
                </a:solidFill>
              </a:rPr>
              <a:t> test</a:t>
            </a:r>
          </a:p>
          <a:p>
            <a:pPr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bowlinggamekata@1.0.0 test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jasmine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</a:rPr>
              <a:t>Failures:</a:t>
            </a: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</a:rPr>
              <a:t>1) </a:t>
            </a:r>
            <a:r>
              <a:rPr lang="en-GB" sz="1600" b="1" dirty="0">
                <a:solidFill>
                  <a:srgbClr val="C00000"/>
                </a:solidFill>
              </a:rPr>
              <a:t>should return 20 for a game of all ones</a:t>
            </a: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</a:rPr>
              <a:t>  Message:</a:t>
            </a: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</a:rPr>
              <a:t>    Expected 0 to equal 20.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2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2FD-2D53-D84D-AA5A-593A1BB15C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194B-AE98-3D45-862E-4DAED2C22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6C712-8020-9543-B025-5DBEB17AD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FBD22-5E0F-F64A-8B24-258228FE915D}"/>
              </a:ext>
            </a:extLst>
          </p:cNvPr>
          <p:cNvSpPr txBox="1"/>
          <p:nvPr/>
        </p:nvSpPr>
        <p:spPr>
          <a:xfrm>
            <a:off x="5795527" y="3483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to pass the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CDAC-6A46-6232-DD8C-D3A38AB67851}"/>
              </a:ext>
            </a:extLst>
          </p:cNvPr>
          <p:cNvSpPr txBox="1"/>
          <p:nvPr/>
        </p:nvSpPr>
        <p:spPr>
          <a:xfrm>
            <a:off x="495300" y="1621756"/>
            <a:ext cx="530022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// …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89705-CE9A-D348-B913-17C10E7CC82B}"/>
              </a:ext>
            </a:extLst>
          </p:cNvPr>
          <p:cNvSpPr txBox="1"/>
          <p:nvPr/>
        </p:nvSpPr>
        <p:spPr>
          <a:xfrm>
            <a:off x="6105128" y="1708594"/>
            <a:ext cx="360040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roll(pins){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  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pins;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score()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module.exports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77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2FD-2D53-D84D-AA5A-593A1BB15C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194B-AE98-3D45-862E-4DAED2C22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6C712-8020-9543-B025-5DBEB17AD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FBD22-5E0F-F64A-8B24-258228FE915D}"/>
              </a:ext>
            </a:extLst>
          </p:cNvPr>
          <p:cNvSpPr txBox="1"/>
          <p:nvPr/>
        </p:nvSpPr>
        <p:spPr>
          <a:xfrm>
            <a:off x="5795527" y="3483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to pass the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CDAC-6A46-6232-DD8C-D3A38AB67851}"/>
              </a:ext>
            </a:extLst>
          </p:cNvPr>
          <p:cNvSpPr txBox="1"/>
          <p:nvPr/>
        </p:nvSpPr>
        <p:spPr>
          <a:xfrm>
            <a:off x="495300" y="1621756"/>
            <a:ext cx="530022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// …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1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89705-CE9A-D348-B913-17C10E7CC82B}"/>
              </a:ext>
            </a:extLst>
          </p:cNvPr>
          <p:cNvSpPr txBox="1"/>
          <p:nvPr/>
        </p:nvSpPr>
        <p:spPr>
          <a:xfrm>
            <a:off x="6105128" y="1708594"/>
            <a:ext cx="360040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roll(pins){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  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pins;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score()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module.exports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21E88-ABC7-9BD6-59E2-C8E36980D417}"/>
              </a:ext>
            </a:extLst>
          </p:cNvPr>
          <p:cNvSpPr txBox="1"/>
          <p:nvPr/>
        </p:nvSpPr>
        <p:spPr>
          <a:xfrm>
            <a:off x="4016896" y="3970907"/>
            <a:ext cx="336890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npm</a:t>
            </a:r>
            <a:r>
              <a:rPr lang="en-GB" sz="1600" b="1" dirty="0">
                <a:solidFill>
                  <a:schemeClr val="tx1"/>
                </a:solidFill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bowlingballgame@1.0.0 test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&gt; jasmine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</a:rPr>
              <a:t>..</a:t>
            </a:r>
          </a:p>
          <a:p>
            <a:pPr>
              <a:buNone/>
            </a:pPr>
            <a:endParaRPr lang="en-GB" sz="16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</a:rPr>
              <a:t>2 specs, 0 failures</a:t>
            </a: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</a:rPr>
              <a:t>Finished in 0.005 seconds</a:t>
            </a:r>
          </a:p>
        </p:txBody>
      </p:sp>
    </p:spTree>
    <p:extLst>
      <p:ext uri="{BB962C8B-B14F-4D97-AF65-F5344CB8AC3E}">
        <p14:creationId xmlns:p14="http://schemas.microsoft.com/office/powerpoint/2010/main" val="248427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2CB99E-AEA3-E4DB-2EEA-4811D8CF0EC8}"/>
              </a:ext>
            </a:extLst>
          </p:cNvPr>
          <p:cNvSpPr txBox="1"/>
          <p:nvPr/>
        </p:nvSpPr>
        <p:spPr>
          <a:xfrm>
            <a:off x="6105128" y="1708594"/>
            <a:ext cx="360040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roll(pins){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  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.current_score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pins;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score()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module.exports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445DA-E064-4A7A-361F-CCDD5E60F3DC}"/>
              </a:ext>
            </a:extLst>
          </p:cNvPr>
          <p:cNvSpPr txBox="1"/>
          <p:nvPr/>
        </p:nvSpPr>
        <p:spPr>
          <a:xfrm>
            <a:off x="495299" y="1621756"/>
            <a:ext cx="6033029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</a:t>
            </a:r>
            <a:r>
              <a:rPr lang="en-GB" sz="1600" b="1" dirty="0">
                <a:solidFill>
                  <a:schemeClr val="tx1"/>
                </a:solidFill>
              </a:rPr>
              <a:t>new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</a:t>
            </a:r>
            <a:r>
              <a:rPr lang="en-GB" sz="1600" b="1" dirty="0">
                <a:solidFill>
                  <a:schemeClr val="tx1"/>
                </a:solidFill>
              </a:rPr>
              <a:t>new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1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0146ECA-9E5C-AE47-842A-428793AFD1B2}"/>
              </a:ext>
            </a:extLst>
          </p:cNvPr>
          <p:cNvSpPr/>
          <p:nvPr/>
        </p:nvSpPr>
        <p:spPr bwMode="auto">
          <a:xfrm>
            <a:off x="776536" y="4371716"/>
            <a:ext cx="4536504" cy="1049905"/>
          </a:xfrm>
          <a:prstGeom prst="round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A9C967A-6761-F04C-B6DC-A69318417E7A}"/>
              </a:ext>
            </a:extLst>
          </p:cNvPr>
          <p:cNvSpPr/>
          <p:nvPr/>
        </p:nvSpPr>
        <p:spPr bwMode="auto">
          <a:xfrm>
            <a:off x="6209581" y="5125627"/>
            <a:ext cx="2665156" cy="925938"/>
          </a:xfrm>
          <a:prstGeom prst="wedgeRoundRectCallout">
            <a:avLst>
              <a:gd name="adj1" fmla="val -108190"/>
              <a:gd name="adj2" fmla="val -46450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creation is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loop is duplicated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BBA9-66AE-B54D-8F78-F92434CCC0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696B-4F8B-5F4D-8608-61912AD91C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65CE9-5EDD-8948-A60C-36E8EB3C4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78C58-6BAB-EC41-8E6B-E82D054929E6}"/>
              </a:ext>
            </a:extLst>
          </p:cNvPr>
          <p:cNvSpPr txBox="1"/>
          <p:nvPr/>
        </p:nvSpPr>
        <p:spPr>
          <a:xfrm>
            <a:off x="5660875" y="348343"/>
            <a:ext cx="369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0000FF"/>
                </a:solidFill>
              </a:rPr>
              <a:t>Refactor your code as necessary -</a:t>
            </a:r>
          </a:p>
          <a:p>
            <a:pPr algn="ctr"/>
            <a:r>
              <a:rPr lang="en-GB" i="1" dirty="0">
                <a:solidFill>
                  <a:srgbClr val="0000FF"/>
                </a:solidFill>
              </a:rPr>
              <a:t>Both tests and production code!</a:t>
            </a:r>
          </a:p>
        </p:txBody>
      </p:sp>
    </p:spTree>
    <p:extLst>
      <p:ext uri="{BB962C8B-B14F-4D97-AF65-F5344CB8AC3E}">
        <p14:creationId xmlns:p14="http://schemas.microsoft.com/office/powerpoint/2010/main" val="416042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EEC48-CB4D-64E7-2537-91DB070822FF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136" y="573644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565C-4121-5440-9618-777B2D7C26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DE19-42DE-6644-B606-A50DE6A8A4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5442-7FD8-AB4F-A1D1-53626CF29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B718-F50B-F444-8A41-68B43A12CA3F}"/>
              </a:ext>
            </a:extLst>
          </p:cNvPr>
          <p:cNvSpPr txBox="1"/>
          <p:nvPr/>
        </p:nvSpPr>
        <p:spPr>
          <a:xfrm>
            <a:off x="6122539" y="38897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Handle initial game set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E2D06-B014-2A8A-A301-C8EF5E178D75}"/>
              </a:ext>
            </a:extLst>
          </p:cNvPr>
          <p:cNvSpPr txBox="1"/>
          <p:nvPr/>
        </p:nvSpPr>
        <p:spPr>
          <a:xfrm>
            <a:off x="461804" y="1348032"/>
            <a:ext cx="6033029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let</a:t>
            </a:r>
            <a:r>
              <a:rPr lang="en-GB" sz="1600" dirty="0">
                <a:solidFill>
                  <a:srgbClr val="0000FF"/>
                </a:solidFill>
              </a:rPr>
              <a:t> game;</a:t>
            </a:r>
          </a:p>
          <a:p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 err="1">
                <a:solidFill>
                  <a:srgbClr val="0000FF"/>
                </a:solidFill>
              </a:rPr>
              <a:t>beforeEach</a:t>
            </a:r>
            <a:r>
              <a:rPr lang="en-GB" sz="1600" dirty="0">
                <a:solidFill>
                  <a:srgbClr val="0000FF"/>
                </a:solidFill>
              </a:rPr>
              <a:t>(()=&gt;{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game = new </a:t>
            </a:r>
            <a:r>
              <a:rPr lang="en-GB" sz="1600" dirty="0" err="1">
                <a:solidFill>
                  <a:srgbClr val="0000FF"/>
                </a:solidFill>
              </a:rPr>
              <a:t>BowlingGame</a:t>
            </a:r>
            <a:r>
              <a:rPr lang="en-GB" sz="1600" dirty="0">
                <a:solidFill>
                  <a:srgbClr val="0000FF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9295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032EAD-4604-114D-595B-6BE99B923EBD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61330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68F1-BA7C-8B46-B860-36335929F7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C516E-8A40-4E4D-9F30-EE11130A44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4A74D-19B3-BE44-A6D9-9F60813E5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E2405-5B9C-5542-909C-C472462D33E6}"/>
              </a:ext>
            </a:extLst>
          </p:cNvPr>
          <p:cNvSpPr txBox="1"/>
          <p:nvPr/>
        </p:nvSpPr>
        <p:spPr>
          <a:xfrm>
            <a:off x="6122539" y="38897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Check tests still pass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1E5A3-4D8E-5F9A-B2E6-F45383DE11B9}"/>
              </a:ext>
            </a:extLst>
          </p:cNvPr>
          <p:cNvSpPr txBox="1"/>
          <p:nvPr/>
        </p:nvSpPr>
        <p:spPr>
          <a:xfrm>
            <a:off x="461804" y="1348032"/>
            <a:ext cx="6033029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let</a:t>
            </a:r>
            <a:r>
              <a:rPr lang="en-GB" sz="1600" dirty="0">
                <a:solidFill>
                  <a:srgbClr val="0000FF"/>
                </a:solidFill>
              </a:rPr>
              <a:t> game;</a:t>
            </a:r>
          </a:p>
          <a:p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 err="1">
                <a:solidFill>
                  <a:srgbClr val="0000FF"/>
                </a:solidFill>
              </a:rPr>
              <a:t>beforeEach</a:t>
            </a:r>
            <a:r>
              <a:rPr lang="en-GB" sz="1600" dirty="0">
                <a:solidFill>
                  <a:srgbClr val="0000FF"/>
                </a:solidFill>
              </a:rPr>
              <a:t>(()=&gt;{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game = new </a:t>
            </a:r>
            <a:r>
              <a:rPr lang="en-GB" sz="1600" dirty="0" err="1">
                <a:solidFill>
                  <a:srgbClr val="0000FF"/>
                </a:solidFill>
              </a:rPr>
              <a:t>BowlingGame</a:t>
            </a:r>
            <a:r>
              <a:rPr lang="en-GB" sz="1600" dirty="0">
                <a:solidFill>
                  <a:srgbClr val="0000FF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3D39-E251-FE62-B114-E07E6366225E}"/>
              </a:ext>
            </a:extLst>
          </p:cNvPr>
          <p:cNvSpPr txBox="1"/>
          <p:nvPr/>
        </p:nvSpPr>
        <p:spPr>
          <a:xfrm>
            <a:off x="6341066" y="4899362"/>
            <a:ext cx="306791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specs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 failures</a:t>
            </a:r>
          </a:p>
        </p:txBody>
      </p:sp>
    </p:spTree>
    <p:extLst>
      <p:ext uri="{BB962C8B-B14F-4D97-AF65-F5344CB8AC3E}">
        <p14:creationId xmlns:p14="http://schemas.microsoft.com/office/powerpoint/2010/main" val="17299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What is a TDD Kata?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484784"/>
            <a:ext cx="8913681" cy="4529138"/>
          </a:xfrm>
          <a:ln/>
        </p:spPr>
        <p:txBody>
          <a:bodyPr/>
          <a:lstStyle/>
          <a:p>
            <a:r>
              <a:rPr lang="en-US" sz="2400" dirty="0"/>
              <a:t>A way of learning / enhancing TDD skills</a:t>
            </a:r>
          </a:p>
          <a:p>
            <a:r>
              <a:rPr lang="en-US" sz="2400" dirty="0"/>
              <a:t>Many Katas available</a:t>
            </a:r>
          </a:p>
          <a:p>
            <a:r>
              <a:rPr lang="en-US" sz="2400" dirty="0"/>
              <a:t>Strengthens your TDD skills through repetition</a:t>
            </a:r>
          </a:p>
          <a:p>
            <a:r>
              <a:rPr lang="en-US" sz="2400" dirty="0"/>
              <a:t>Idea similar to Karate Katas and muscle memory</a:t>
            </a:r>
          </a:p>
          <a:p>
            <a:pPr lvl="1"/>
            <a:r>
              <a:rPr lang="en-US" sz="2000" dirty="0"/>
              <a:t>it becomes second nature to you</a:t>
            </a:r>
          </a:p>
          <a:p>
            <a:r>
              <a:rPr lang="en-US" sz="2400" dirty="0"/>
              <a:t>Increase in speed and skill over time</a:t>
            </a:r>
          </a:p>
          <a:p>
            <a:r>
              <a:rPr lang="en-US" sz="2400" dirty="0"/>
              <a:t>Well known example is Bowling Ball Kata</a:t>
            </a:r>
          </a:p>
          <a:p>
            <a:pPr lvl="1"/>
            <a:r>
              <a:rPr lang="en-US" sz="2000" dirty="0"/>
              <a:t>looking at that next</a:t>
            </a:r>
          </a:p>
          <a:p>
            <a:r>
              <a:rPr lang="en-US" sz="2400" dirty="0"/>
              <a:t>Key to TDD kata’s </a:t>
            </a:r>
          </a:p>
          <a:p>
            <a:pPr lvl="1"/>
            <a:r>
              <a:rPr lang="en-US" sz="2000" i="1" dirty="0"/>
              <a:t>practice, practice, practice!!!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0F6F-7AF3-1B46-A5C8-82F7CE6B76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0AFDA-675B-0642-87B1-8E2F722D33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8FF95-FD5F-8046-81C1-1511C6683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CFEB5A9E-A946-0C45-B6B7-5E3D021E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DD入门首选，Bowling Kata - 简书">
            <a:extLst>
              <a:ext uri="{FF2B5EF4-FFF2-40B4-BE49-F238E27FC236}">
                <a16:creationId xmlns:a16="http://schemas.microsoft.com/office/drawing/2014/main" id="{2B1563B9-3ADF-0C4C-BB2C-1E60241D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54" y="4725144"/>
            <a:ext cx="1207568" cy="8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48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FF3C38-D53C-81FD-697F-E2432DD32452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C6F52-22EB-9B72-3773-EE7A80FF751F}"/>
              </a:ext>
            </a:extLst>
          </p:cNvPr>
          <p:cNvSpPr txBox="1"/>
          <p:nvPr/>
        </p:nvSpPr>
        <p:spPr>
          <a:xfrm>
            <a:off x="461804" y="1348032"/>
            <a:ext cx="6033029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let</a:t>
            </a:r>
            <a:r>
              <a:rPr lang="en-GB" sz="1600" dirty="0">
                <a:solidFill>
                  <a:schemeClr val="tx1"/>
                </a:solidFill>
              </a:rPr>
              <a:t> game;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 err="1">
                <a:solidFill>
                  <a:schemeClr val="tx1"/>
                </a:solidFill>
              </a:rPr>
              <a:t>beforeEach</a:t>
            </a:r>
            <a:r>
              <a:rPr lang="en-GB" sz="1600" dirty="0">
                <a:solidFill>
                  <a:schemeClr val="tx1"/>
                </a:solidFill>
              </a:rPr>
              <a:t>(()=&gt;{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(0); //roll a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=0;i&lt;20;i++){ //for 20 rolls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(1); //roll a 1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0146ECA-9E5C-AE47-842A-428793AFD1B2}"/>
              </a:ext>
            </a:extLst>
          </p:cNvPr>
          <p:cNvSpPr/>
          <p:nvPr/>
        </p:nvSpPr>
        <p:spPr bwMode="auto">
          <a:xfrm>
            <a:off x="665691" y="5310571"/>
            <a:ext cx="3135179" cy="720079"/>
          </a:xfrm>
          <a:prstGeom prst="round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A9C967A-6761-F04C-B6DC-A69318417E7A}"/>
              </a:ext>
            </a:extLst>
          </p:cNvPr>
          <p:cNvSpPr/>
          <p:nvPr/>
        </p:nvSpPr>
        <p:spPr bwMode="auto">
          <a:xfrm>
            <a:off x="4142354" y="4624943"/>
            <a:ext cx="2260820" cy="409852"/>
          </a:xfrm>
          <a:prstGeom prst="wedgeRoundRectCallout">
            <a:avLst>
              <a:gd name="adj1" fmla="val -83691"/>
              <a:gd name="adj2" fmla="val 20420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loop is duplicated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5534-37BE-8945-9739-B9F6AF31FD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B53B-798A-0D43-AA20-A3DD0CC9E6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C506-BA37-2641-AD52-EE2BE4034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34364E-D881-8741-822B-A524CB9E760E}"/>
              </a:ext>
            </a:extLst>
          </p:cNvPr>
          <p:cNvSpPr/>
          <p:nvPr/>
        </p:nvSpPr>
        <p:spPr bwMode="auto">
          <a:xfrm>
            <a:off x="665692" y="3573016"/>
            <a:ext cx="3135179" cy="720080"/>
          </a:xfrm>
          <a:prstGeom prst="round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DFDA2B93-7AFF-7342-B899-A799A7659C28}"/>
              </a:ext>
            </a:extLst>
          </p:cNvPr>
          <p:cNvSpPr/>
          <p:nvPr/>
        </p:nvSpPr>
        <p:spPr bwMode="auto">
          <a:xfrm>
            <a:off x="4157696" y="4620278"/>
            <a:ext cx="2278312" cy="409852"/>
          </a:xfrm>
          <a:prstGeom prst="wedgeRoundRectCallout">
            <a:avLst>
              <a:gd name="adj1" fmla="val -83179"/>
              <a:gd name="adj2" fmla="val -184697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loop is duplicated</a:t>
            </a:r>
          </a:p>
        </p:txBody>
      </p:sp>
    </p:spTree>
    <p:extLst>
      <p:ext uri="{BB962C8B-B14F-4D97-AF65-F5344CB8AC3E}">
        <p14:creationId xmlns:p14="http://schemas.microsoft.com/office/powerpoint/2010/main" val="1869734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D2FBD-31BC-8349-B2E6-348BBD303F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7ED77B-FE76-4F49-ACEC-531554BC71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BD0D12-553B-7642-9C58-24428773B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3BFB7-5642-CD40-B1BE-D660551EF2F5}"/>
              </a:ext>
            </a:extLst>
          </p:cNvPr>
          <p:cNvSpPr txBox="1"/>
          <p:nvPr/>
        </p:nvSpPr>
        <p:spPr>
          <a:xfrm>
            <a:off x="6164166" y="158958"/>
            <a:ext cx="374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Provide a utility function / Method to handle rolls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E1840-545B-7FBF-1655-B1621E536B7D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9944C-A4D0-BDC5-8F14-5E7FD8DA4FAA}"/>
              </a:ext>
            </a:extLst>
          </p:cNvPr>
          <p:cNvSpPr txBox="1"/>
          <p:nvPr/>
        </p:nvSpPr>
        <p:spPr>
          <a:xfrm>
            <a:off x="428229" y="845874"/>
            <a:ext cx="6033029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let</a:t>
            </a:r>
            <a:r>
              <a:rPr lang="en-GB" sz="1600" dirty="0">
                <a:solidFill>
                  <a:schemeClr val="tx1"/>
                </a:solidFill>
              </a:rPr>
              <a:t> game;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 err="1">
                <a:solidFill>
                  <a:schemeClr val="tx1"/>
                </a:solidFill>
              </a:rPr>
              <a:t>beforeEach</a:t>
            </a:r>
            <a:r>
              <a:rPr lang="en-GB" sz="1600" dirty="0">
                <a:solidFill>
                  <a:schemeClr val="tx1"/>
                </a:solidFill>
              </a:rPr>
              <a:t>(()=&gt;{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game = new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(); //create new game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});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function</a:t>
            </a:r>
            <a:r>
              <a:rPr lang="en-GB" sz="1600" dirty="0">
                <a:solidFill>
                  <a:srgbClr val="0000FF"/>
                </a:solidFill>
              </a:rPr>
              <a:t>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(rolls, pins)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for(let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=0;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&lt;</a:t>
            </a:r>
            <a:r>
              <a:rPr lang="en-GB" sz="1600" dirty="0" err="1">
                <a:solidFill>
                  <a:srgbClr val="0000FF"/>
                </a:solidFill>
              </a:rPr>
              <a:t>rolls;i</a:t>
            </a:r>
            <a:r>
              <a:rPr lang="en-GB" sz="1600" dirty="0">
                <a:solidFill>
                  <a:srgbClr val="0000FF"/>
                </a:solidFill>
              </a:rPr>
              <a:t>++)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(pins);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7203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0AE36-74B1-F44A-A13B-11DD8EF21B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EAD8-D465-B84E-931B-FA2D82E2FF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8B25-DE7A-9D46-994D-5F901E1B3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0D38A-A812-F749-A60A-61368AB6183D}"/>
              </a:ext>
            </a:extLst>
          </p:cNvPr>
          <p:cNvSpPr txBox="1"/>
          <p:nvPr/>
        </p:nvSpPr>
        <p:spPr>
          <a:xfrm>
            <a:off x="6537516" y="383721"/>
            <a:ext cx="313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Identify next test - </a:t>
            </a:r>
          </a:p>
          <a:p>
            <a:r>
              <a:rPr lang="en-GB" i="1" dirty="0">
                <a:solidFill>
                  <a:srgbClr val="0000FF"/>
                </a:solidFill>
              </a:rPr>
              <a:t>One with a spare in 1</a:t>
            </a:r>
            <a:r>
              <a:rPr lang="en-GB" i="1" baseline="30000" dirty="0">
                <a:solidFill>
                  <a:srgbClr val="0000FF"/>
                </a:solidFill>
              </a:rPr>
              <a:t>st</a:t>
            </a:r>
            <a:r>
              <a:rPr lang="en-GB" i="1" dirty="0">
                <a:solidFill>
                  <a:srgbClr val="0000FF"/>
                </a:solidFill>
              </a:rPr>
              <a:t>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9FE88-A54E-C815-ED60-560636E24145}"/>
              </a:ext>
            </a:extLst>
          </p:cNvPr>
          <p:cNvSpPr txBox="1"/>
          <p:nvPr/>
        </p:nvSpPr>
        <p:spPr>
          <a:xfrm>
            <a:off x="200473" y="839049"/>
            <a:ext cx="63370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("Game with a spare in 1 frame and zeros should score 16", () =&gt; 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game.roll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(5);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game.roll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(5);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game.roll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(3); // spare bonus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rollMany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(17, 0);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game.score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GB" sz="1600" b="1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toEqual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(16);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6E94C-1B3E-C51C-6355-B08DAC14F274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09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9821-E4CF-6742-BE28-CB865206D9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4366A-D111-7944-89CC-9358A9DC18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1E03-D21F-EF41-9970-41A6C67ED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03F85-25D0-4142-B69C-0E47352C86D0}"/>
              </a:ext>
            </a:extLst>
          </p:cNvPr>
          <p:cNvSpPr txBox="1"/>
          <p:nvPr/>
        </p:nvSpPr>
        <p:spPr>
          <a:xfrm>
            <a:off x="6756407" y="3953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Run the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14A51-454C-C5AF-F352-A65304F4F286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rgbClr val="0000FF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(5);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(5);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(17, 0)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b="1" dirty="0">
                <a:solidFill>
                  <a:srgbClr val="0000FF"/>
                </a:solidFill>
              </a:rPr>
              <a:t>expect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game.score</a:t>
            </a:r>
            <a:r>
              <a:rPr lang="en-GB" sz="1600" dirty="0">
                <a:solidFill>
                  <a:srgbClr val="0000FF"/>
                </a:solidFill>
              </a:rPr>
              <a:t>).</a:t>
            </a:r>
            <a:r>
              <a:rPr lang="en-GB" sz="1600" b="1" dirty="0" err="1">
                <a:solidFill>
                  <a:srgbClr val="0000FF"/>
                </a:solidFill>
              </a:rPr>
              <a:t>toEqual</a:t>
            </a:r>
            <a:r>
              <a:rPr lang="en-GB" sz="1600" dirty="0">
                <a:solidFill>
                  <a:srgbClr val="0000FF"/>
                </a:solidFill>
              </a:rPr>
              <a:t>(16);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5B08D-59D6-990E-B819-B79A78E38756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8A2A6-2CCD-10AC-FB57-ECF4683E58FA}"/>
              </a:ext>
            </a:extLst>
          </p:cNvPr>
          <p:cNvSpPr txBox="1"/>
          <p:nvPr/>
        </p:nvSpPr>
        <p:spPr>
          <a:xfrm>
            <a:off x="4024823" y="3185921"/>
            <a:ext cx="460058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 game with a spare in first frame and zeros should score 16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Message:</a:t>
            </a: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13 to equal 16.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2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31174-8D62-7EC6-AD44-49D8EA10B763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A35D6-01C3-CF96-D513-0E130CB023D6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6FCBC-2A35-1D4C-A65F-9EFED89B6374}"/>
              </a:ext>
            </a:extLst>
          </p:cNvPr>
          <p:cNvSpPr txBox="1"/>
          <p:nvPr/>
        </p:nvSpPr>
        <p:spPr>
          <a:xfrm>
            <a:off x="1840284" y="5997019"/>
            <a:ext cx="468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Problem with design –</a:t>
            </a:r>
          </a:p>
          <a:p>
            <a:r>
              <a:rPr lang="en-US" i="1" dirty="0">
                <a:solidFill>
                  <a:srgbClr val="0000FF"/>
                </a:solidFill>
              </a:rPr>
              <a:t>A spare causes score to include next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239E-6C62-124F-9A34-C35F07C9F4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A040-0050-5E40-9030-7875A4BC4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31E3-78B1-A44F-B205-4C59BD7D36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2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BD884F-5C22-13C1-5681-586CD78DA93B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1B006-782D-4BE4-AEBE-CFE1F4B5C691}"/>
              </a:ext>
            </a:extLst>
          </p:cNvPr>
          <p:cNvSpPr txBox="1"/>
          <p:nvPr/>
        </p:nvSpPr>
        <p:spPr>
          <a:xfrm>
            <a:off x="6393160" y="1708594"/>
            <a:ext cx="331236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0;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= </a:t>
            </a:r>
            <a:r>
              <a:rPr lang="en-GB" sz="1600" dirty="0" err="1">
                <a:solidFill>
                  <a:schemeClr val="tx1"/>
                </a:solidFill>
              </a:rPr>
              <a:t>this.score</a:t>
            </a:r>
            <a:r>
              <a:rPr lang="en-GB" sz="1600" dirty="0">
                <a:solidFill>
                  <a:schemeClr val="tx1"/>
                </a:solidFill>
              </a:rPr>
              <a:t> + pins;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set score(value)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this.current_score</a:t>
            </a:r>
            <a:r>
              <a:rPr lang="en-GB" sz="1600" dirty="0">
                <a:solidFill>
                  <a:schemeClr val="tx1"/>
                </a:solidFill>
              </a:rPr>
              <a:t> = value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A13C9FF-6774-4E49-80A4-C05E7B3C9C3F}"/>
              </a:ext>
            </a:extLst>
          </p:cNvPr>
          <p:cNvSpPr/>
          <p:nvPr/>
        </p:nvSpPr>
        <p:spPr bwMode="auto">
          <a:xfrm>
            <a:off x="6981347" y="2209031"/>
            <a:ext cx="2896832" cy="741969"/>
          </a:xfrm>
          <a:prstGeom prst="wedgeRoundRectCallout">
            <a:avLst>
              <a:gd name="adj1" fmla="val -47404"/>
              <a:gd name="adj2" fmla="val 81906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roll() calculates score, but name does not imply that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FAB2CAE-0EA3-4746-8686-05EE9A328475}"/>
              </a:ext>
            </a:extLst>
          </p:cNvPr>
          <p:cNvSpPr/>
          <p:nvPr/>
        </p:nvSpPr>
        <p:spPr bwMode="auto">
          <a:xfrm>
            <a:off x="7065994" y="5104532"/>
            <a:ext cx="2665156" cy="916135"/>
          </a:xfrm>
          <a:prstGeom prst="wedgeRoundRectCallout">
            <a:avLst>
              <a:gd name="adj1" fmla="val -45078"/>
              <a:gd name="adj2" fmla="val -9355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getter does not calculate score, but name implies that it does.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A550B-5BFF-004B-AFCD-236DA97DB815}"/>
              </a:ext>
            </a:extLst>
          </p:cNvPr>
          <p:cNvSpPr txBox="1"/>
          <p:nvPr/>
        </p:nvSpPr>
        <p:spPr>
          <a:xfrm>
            <a:off x="6393160" y="158958"/>
            <a:ext cx="339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Design is now wrong –</a:t>
            </a:r>
          </a:p>
          <a:p>
            <a:r>
              <a:rPr lang="en-US" i="1" dirty="0">
                <a:solidFill>
                  <a:srgbClr val="0000FF"/>
                </a:solidFill>
              </a:rPr>
              <a:t>Responsibilities are misplaced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FE4BB-35DB-F349-AC6B-DFE8365BA5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7E40-DA82-934A-A920-8DF071272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F2477-D049-7C42-B494-6A08D3DE4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07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89A6A-BAC8-2890-AFAB-443D45D6442C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0F4AC-DF29-834A-AC7A-2E58FBE06A6D}"/>
              </a:ext>
            </a:extLst>
          </p:cNvPr>
          <p:cNvSpPr txBox="1"/>
          <p:nvPr/>
        </p:nvSpPr>
        <p:spPr>
          <a:xfrm>
            <a:off x="5406226" y="1251595"/>
            <a:ext cx="4108170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let</a:t>
            </a:r>
            <a:r>
              <a:rPr lang="en-GB" sz="1600" dirty="0">
                <a:solidFill>
                  <a:schemeClr val="tx1"/>
                </a:solidFill>
              </a:rPr>
              <a:t>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&lt;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.rolls.length;i</a:t>
            </a:r>
            <a:r>
              <a:rPr lang="en-GB" sz="1600" dirty="0">
                <a:solidFill>
                  <a:schemeClr val="tx1"/>
                </a:solidFill>
              </a:rPr>
              <a:t>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score +=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33613-7A03-3244-B639-AD4FF2FDAA07}"/>
              </a:ext>
            </a:extLst>
          </p:cNvPr>
          <p:cNvSpPr txBox="1"/>
          <p:nvPr/>
        </p:nvSpPr>
        <p:spPr>
          <a:xfrm>
            <a:off x="5889104" y="6395519"/>
            <a:ext cx="339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Responsibilities are now better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910D3-922E-E547-AAE0-7633B7A454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C44F-2024-2D4D-B790-281AD54CD2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49DC-17ED-B047-A930-8F1D5219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655A-6179-8D45-9A2A-FD4ECC4C976C}"/>
              </a:ext>
            </a:extLst>
          </p:cNvPr>
          <p:cNvSpPr txBox="1"/>
          <p:nvPr/>
        </p:nvSpPr>
        <p:spPr>
          <a:xfrm>
            <a:off x="6008308" y="45313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Refactor code to improve design</a:t>
            </a:r>
          </a:p>
        </p:txBody>
      </p:sp>
    </p:spTree>
    <p:extLst>
      <p:ext uri="{BB962C8B-B14F-4D97-AF65-F5344CB8AC3E}">
        <p14:creationId xmlns:p14="http://schemas.microsoft.com/office/powerpoint/2010/main" val="2179291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3979-DDEF-514D-AFC8-7FE5236E8707}"/>
              </a:ext>
            </a:extLst>
          </p:cNvPr>
          <p:cNvSpPr txBox="1"/>
          <p:nvPr/>
        </p:nvSpPr>
        <p:spPr>
          <a:xfrm>
            <a:off x="6204665" y="410573"/>
            <a:ext cx="339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But spare test still fails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0D6C8-7A54-BA4A-985E-F8CD61CFDB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580B6-21F2-6B45-8D70-9B8C105145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E2FFF-BE0E-1B41-9C65-D01F00D7D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BF92A-CF0E-1412-7956-11CB916BEF89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551C6-A2A0-9C13-36BE-F569A2149699}"/>
              </a:ext>
            </a:extLst>
          </p:cNvPr>
          <p:cNvSpPr txBox="1"/>
          <p:nvPr/>
        </p:nvSpPr>
        <p:spPr>
          <a:xfrm>
            <a:off x="5406226" y="1251595"/>
            <a:ext cx="4108170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let</a:t>
            </a:r>
            <a:r>
              <a:rPr lang="en-GB" sz="1600" dirty="0">
                <a:solidFill>
                  <a:schemeClr val="tx1"/>
                </a:solidFill>
              </a:rPr>
              <a:t>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(let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=0;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&lt;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.rolls.length;i</a:t>
            </a:r>
            <a:r>
              <a:rPr lang="en-GB" sz="1600" dirty="0">
                <a:solidFill>
                  <a:schemeClr val="tx1"/>
                </a:solidFill>
              </a:rPr>
              <a:t>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score +=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3D5E1-785F-3A95-29DF-55DBE49591D4}"/>
              </a:ext>
            </a:extLst>
          </p:cNvPr>
          <p:cNvSpPr txBox="1"/>
          <p:nvPr/>
        </p:nvSpPr>
        <p:spPr>
          <a:xfrm>
            <a:off x="4024823" y="3185921"/>
            <a:ext cx="460058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 game with a spare in first frame and zeros should score 16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Message:</a:t>
            </a: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13 to equal 16.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1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3979-DDEF-514D-AFC8-7FE5236E8707}"/>
              </a:ext>
            </a:extLst>
          </p:cNvPr>
          <p:cNvSpPr txBox="1"/>
          <p:nvPr/>
        </p:nvSpPr>
        <p:spPr>
          <a:xfrm>
            <a:off x="6731947" y="272322"/>
            <a:ext cx="2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Concept of a spare not modelled in score()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935E-1220-5545-ABA3-808378AC75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1247-221A-EB44-8E6A-B325831511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9DFB5-FB3A-E34A-9DE1-8EAFADDB3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60217-F87D-8EA8-EFA8-A3ED052B5A86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A6A57-A977-358B-2D65-71490E76318D}"/>
              </a:ext>
            </a:extLst>
          </p:cNvPr>
          <p:cNvSpPr txBox="1"/>
          <p:nvPr/>
        </p:nvSpPr>
        <p:spPr>
          <a:xfrm>
            <a:off x="5406226" y="1251595"/>
            <a:ext cx="4108170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let</a:t>
            </a:r>
            <a:r>
              <a:rPr lang="en-GB" sz="1600" dirty="0">
                <a:solidFill>
                  <a:schemeClr val="tx1"/>
                </a:solidFill>
              </a:rPr>
              <a:t>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rgbClr val="C00000"/>
                </a:solidFill>
              </a:rPr>
              <a:t>for</a:t>
            </a:r>
            <a:r>
              <a:rPr lang="en-GB" sz="1600" dirty="0">
                <a:solidFill>
                  <a:srgbClr val="C00000"/>
                </a:solidFill>
              </a:rPr>
              <a:t>(let </a:t>
            </a:r>
            <a:r>
              <a:rPr lang="en-GB" sz="1600" dirty="0" err="1">
                <a:solidFill>
                  <a:srgbClr val="C00000"/>
                </a:solidFill>
              </a:rPr>
              <a:t>i</a:t>
            </a:r>
            <a:r>
              <a:rPr lang="en-GB" sz="1600" dirty="0">
                <a:solidFill>
                  <a:srgbClr val="C00000"/>
                </a:solidFill>
              </a:rPr>
              <a:t>=0; </a:t>
            </a:r>
            <a:r>
              <a:rPr lang="en-GB" sz="1600" dirty="0" err="1">
                <a:solidFill>
                  <a:srgbClr val="C00000"/>
                </a:solidFill>
              </a:rPr>
              <a:t>i</a:t>
            </a:r>
            <a:r>
              <a:rPr lang="en-GB" sz="1600" dirty="0">
                <a:solidFill>
                  <a:srgbClr val="C00000"/>
                </a:solidFill>
              </a:rPr>
              <a:t>&lt;</a:t>
            </a:r>
            <a:r>
              <a:rPr lang="en-GB" sz="1600" b="1" dirty="0" err="1">
                <a:solidFill>
                  <a:srgbClr val="C00000"/>
                </a:solidFill>
              </a:rPr>
              <a:t>this</a:t>
            </a:r>
            <a:r>
              <a:rPr lang="en-GB" sz="1600" dirty="0" err="1">
                <a:solidFill>
                  <a:srgbClr val="C00000"/>
                </a:solidFill>
              </a:rPr>
              <a:t>.rolls.length;i</a:t>
            </a:r>
            <a:r>
              <a:rPr lang="en-GB" sz="1600" dirty="0">
                <a:solidFill>
                  <a:srgbClr val="C00000"/>
                </a:solidFill>
              </a:rPr>
              <a:t>++) {</a:t>
            </a:r>
          </a:p>
          <a:p>
            <a:r>
              <a:rPr lang="en-GB" sz="1600" dirty="0">
                <a:solidFill>
                  <a:srgbClr val="C00000"/>
                </a:solidFill>
              </a:rPr>
              <a:t>            score += </a:t>
            </a:r>
            <a:r>
              <a:rPr lang="en-GB" sz="1600" b="1" dirty="0" err="1">
                <a:solidFill>
                  <a:srgbClr val="C00000"/>
                </a:solidFill>
              </a:rPr>
              <a:t>this</a:t>
            </a:r>
            <a:r>
              <a:rPr lang="en-GB" sz="1600" dirty="0" err="1">
                <a:solidFill>
                  <a:srgbClr val="C00000"/>
                </a:solidFill>
              </a:rPr>
              <a:t>.rolls</a:t>
            </a:r>
            <a:r>
              <a:rPr lang="en-GB" sz="1600" dirty="0">
                <a:solidFill>
                  <a:srgbClr val="C00000"/>
                </a:solidFill>
              </a:rPr>
              <a:t>[</a:t>
            </a:r>
            <a:r>
              <a:rPr lang="en-GB" sz="1600" dirty="0" err="1">
                <a:solidFill>
                  <a:srgbClr val="C00000"/>
                </a:solidFill>
              </a:rPr>
              <a:t>i</a:t>
            </a:r>
            <a:r>
              <a:rPr lang="en-GB" sz="1600" dirty="0">
                <a:solidFill>
                  <a:srgbClr val="C00000"/>
                </a:solidFill>
              </a:rPr>
              <a:t>];</a:t>
            </a:r>
          </a:p>
          <a:p>
            <a:r>
              <a:rPr lang="en-GB" sz="1600" dirty="0">
                <a:solidFill>
                  <a:srgbClr val="C00000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63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3979-DDEF-514D-AFC8-7FE5236E8707}"/>
              </a:ext>
            </a:extLst>
          </p:cNvPr>
          <p:cNvSpPr txBox="1"/>
          <p:nvPr/>
        </p:nvSpPr>
        <p:spPr>
          <a:xfrm>
            <a:off x="4376936" y="93149"/>
            <a:ext cx="365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Need to consider scores in pairs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0D07-AF89-0541-9593-90325E8B07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4345B-021D-3B4F-9B49-EF10EB2027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2B70-4C51-8B4C-B8DF-ADD200960B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ECEC1-EB38-81B9-AAA8-5328AECB43EF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52751-16E9-CEEC-2824-74C69A384283}"/>
              </a:ext>
            </a:extLst>
          </p:cNvPr>
          <p:cNvSpPr txBox="1"/>
          <p:nvPr/>
        </p:nvSpPr>
        <p:spPr>
          <a:xfrm>
            <a:off x="5169024" y="524939"/>
            <a:ext cx="4633404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>
                <a:solidFill>
                  <a:srgbClr val="0000FF"/>
                </a:solidFill>
              </a:rPr>
              <a:t>get score()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let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= 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+ 1] == 10)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// Spare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+ 1];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+= 2;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ACD0C-A49D-D843-BDCF-C0C8CE8161E2}"/>
              </a:ext>
            </a:extLst>
          </p:cNvPr>
          <p:cNvSpPr txBox="1"/>
          <p:nvPr/>
        </p:nvSpPr>
        <p:spPr>
          <a:xfrm>
            <a:off x="7485726" y="60317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Refactor again</a:t>
            </a:r>
          </a:p>
        </p:txBody>
      </p:sp>
    </p:spTree>
    <p:extLst>
      <p:ext uri="{BB962C8B-B14F-4D97-AF65-F5344CB8AC3E}">
        <p14:creationId xmlns:p14="http://schemas.microsoft.com/office/powerpoint/2010/main" val="162836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86AF-EEDB-2B4F-92AD-AD372D11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Kata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7814-251B-834E-9E8C-AC2A86C8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00FF"/>
                </a:solidFill>
              </a:rPr>
              <a:t>Understand</a:t>
            </a:r>
            <a:r>
              <a:rPr lang="en-GB" sz="2400" dirty="0"/>
              <a:t> the Problem / Requirement(s)</a:t>
            </a:r>
          </a:p>
          <a:p>
            <a:r>
              <a:rPr lang="en-GB" sz="2400" i="1" dirty="0">
                <a:solidFill>
                  <a:srgbClr val="0000FF"/>
                </a:solidFill>
              </a:rPr>
              <a:t>Quick</a:t>
            </a:r>
            <a:r>
              <a:rPr lang="en-GB" sz="2400" dirty="0"/>
              <a:t> initial design session</a:t>
            </a:r>
          </a:p>
          <a:p>
            <a:pPr lvl="1"/>
            <a:r>
              <a:rPr lang="en-GB" sz="2000" dirty="0"/>
              <a:t>To give you a framework to work within</a:t>
            </a:r>
          </a:p>
          <a:p>
            <a:pPr lvl="2"/>
            <a:r>
              <a:rPr lang="en-GB" sz="1800" dirty="0"/>
              <a:t>For example, what the potential key objects might be</a:t>
            </a:r>
          </a:p>
          <a:p>
            <a:pPr lvl="1"/>
            <a:r>
              <a:rPr lang="en-GB" sz="2000" dirty="0"/>
              <a:t>This is not Big Up Front (BUF) design</a:t>
            </a:r>
          </a:p>
          <a:p>
            <a:pPr lvl="2"/>
            <a:r>
              <a:rPr lang="en-GB" sz="1800" dirty="0"/>
              <a:t>Use white board, paper and pen, tool as appropriate</a:t>
            </a:r>
          </a:p>
          <a:p>
            <a:r>
              <a:rPr lang="en-GB" sz="2400" dirty="0"/>
              <a:t>Get Started on Code</a:t>
            </a:r>
          </a:p>
          <a:p>
            <a:pPr lvl="1"/>
            <a:r>
              <a:rPr lang="en-GB" sz="2000" dirty="0"/>
              <a:t>Set up your workspace / pull project from Git etc.</a:t>
            </a:r>
          </a:p>
          <a:p>
            <a:r>
              <a:rPr lang="en-GB" sz="2400" dirty="0"/>
              <a:t>Write tests &amp; code</a:t>
            </a:r>
          </a:p>
          <a:p>
            <a:pPr lvl="1"/>
            <a:r>
              <a:rPr lang="en-GB" sz="2000" dirty="0"/>
              <a:t>Create individual tests following the red/green/refactor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C833-79CF-D24B-AB4C-8B7E6BEFC9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A0E3-933D-4B4F-8F10-F43D527AE0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07C2-930B-0C47-AD6C-2AB2B0B952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37A1BB42-E1A6-0F47-9059-84C61AF6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EC771-F31C-5E4D-B571-D9A47478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14" y="4587422"/>
            <a:ext cx="1944216" cy="11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4BCBDA-2F1F-8A88-BA3D-A346CE57D7D1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78FCD-25C8-3593-A690-35188D853F05}"/>
              </a:ext>
            </a:extLst>
          </p:cNvPr>
          <p:cNvSpPr txBox="1"/>
          <p:nvPr/>
        </p:nvSpPr>
        <p:spPr>
          <a:xfrm>
            <a:off x="5169024" y="524939"/>
            <a:ext cx="4633404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>
                <a:solidFill>
                  <a:srgbClr val="0000FF"/>
                </a:solidFill>
              </a:rPr>
              <a:t>get score()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let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= 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+ 1] == 10)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// Spare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+ 1];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+= 2;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890D6-819C-C443-BC0F-40A96C01B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6E22F-63E1-4F4E-AD06-6B5F3A7FB7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2C9A2-2BB4-834E-BEC4-69FCF36A3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B0D22-D8E0-DBEE-D01D-E80368B2F8AE}"/>
              </a:ext>
            </a:extLst>
          </p:cNvPr>
          <p:cNvSpPr txBox="1"/>
          <p:nvPr/>
        </p:nvSpPr>
        <p:spPr>
          <a:xfrm>
            <a:off x="4024823" y="3185921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specs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98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B5560-7AEE-07BA-EF8F-83F77A55890C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AE3B1-6043-CC0E-8EAE-0EAD224908D1}"/>
              </a:ext>
            </a:extLst>
          </p:cNvPr>
          <p:cNvSpPr txBox="1"/>
          <p:nvPr/>
        </p:nvSpPr>
        <p:spPr>
          <a:xfrm>
            <a:off x="5169024" y="524939"/>
            <a:ext cx="4633404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>
                <a:solidFill>
                  <a:srgbClr val="0000FF"/>
                </a:solidFill>
              </a:rPr>
              <a:t>get score()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let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= 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+ 1] == 10)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// Spare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+ 1];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</a:t>
            </a:r>
            <a:r>
              <a:rPr lang="en-GB" sz="1600" dirty="0" err="1">
                <a:solidFill>
                  <a:srgbClr val="0000FF"/>
                </a:solidFill>
              </a:rPr>
              <a:t>i</a:t>
            </a:r>
            <a:r>
              <a:rPr lang="en-GB" sz="1600" dirty="0">
                <a:solidFill>
                  <a:srgbClr val="0000FF"/>
                </a:solidFill>
              </a:rPr>
              <a:t> += 2;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}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3657-C8D8-C14B-991D-D6DC7E8FBE8F}"/>
              </a:ext>
            </a:extLst>
          </p:cNvPr>
          <p:cNvSpPr txBox="1"/>
          <p:nvPr/>
        </p:nvSpPr>
        <p:spPr>
          <a:xfrm>
            <a:off x="6125212" y="198094"/>
            <a:ext cx="365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Consider refactoring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380E8-D132-A044-AF59-CD27B1EC2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233DB-8BA1-C44C-B6BD-7F93085D4A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9BA4-C892-4E4D-9861-82328E35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EA18F23-F7E5-3A46-AB03-647680412F6D}"/>
              </a:ext>
            </a:extLst>
          </p:cNvPr>
          <p:cNvSpPr/>
          <p:nvPr/>
        </p:nvSpPr>
        <p:spPr bwMode="auto">
          <a:xfrm>
            <a:off x="6683427" y="3038419"/>
            <a:ext cx="2896832" cy="486890"/>
          </a:xfrm>
          <a:prstGeom prst="wedgeRoundRectCallout">
            <a:avLst>
              <a:gd name="adj1" fmla="val -50879"/>
              <a:gd name="adj2" fmla="val 7329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‘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represent?</a:t>
            </a:r>
          </a:p>
        </p:txBody>
      </p:sp>
    </p:spTree>
    <p:extLst>
      <p:ext uri="{BB962C8B-B14F-4D97-AF65-F5344CB8AC3E}">
        <p14:creationId xmlns:p14="http://schemas.microsoft.com/office/powerpoint/2010/main" val="1733725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BD1-2987-D942-9E5D-4DE1A248D3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BA90-C5B6-CB45-A1CD-9C9DECA22E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FCE7-6D86-B041-8F4C-0858BB7FB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CB91-01FF-583B-ED52-033F4F390FCA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36913-4D20-E0D4-4A99-968A5315C77F}"/>
              </a:ext>
            </a:extLst>
          </p:cNvPr>
          <p:cNvSpPr txBox="1"/>
          <p:nvPr/>
        </p:nvSpPr>
        <p:spPr>
          <a:xfrm>
            <a:off x="3008784" y="524939"/>
            <a:ext cx="6793644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>
                <a:solidFill>
                  <a:srgbClr val="0000FF"/>
                </a:solidFill>
              </a:rPr>
              <a:t>let 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// Spare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13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9A56-A3EF-7ECB-91EA-A27B19E29D77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3924-7E4C-51CD-1ACD-4B29C336B2AC}"/>
              </a:ext>
            </a:extLst>
          </p:cNvPr>
          <p:cNvSpPr txBox="1"/>
          <p:nvPr/>
        </p:nvSpPr>
        <p:spPr>
          <a:xfrm>
            <a:off x="3008784" y="524939"/>
            <a:ext cx="6793644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constructor</a:t>
            </a:r>
            <a:r>
              <a:rPr lang="en-GB" sz="1600" dirty="0">
                <a:solidFill>
                  <a:schemeClr val="tx1"/>
                </a:solidFill>
              </a:rPr>
              <a:t>(){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 = []; // stores pins for a roll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roll(pins){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this</a:t>
            </a:r>
            <a:r>
              <a:rPr lang="en-GB" sz="1600" dirty="0" err="1">
                <a:solidFill>
                  <a:schemeClr val="tx1"/>
                </a:solidFill>
              </a:rPr>
              <a:t>.rolls.push</a:t>
            </a:r>
            <a:r>
              <a:rPr lang="en-GB" sz="1600" dirty="0">
                <a:solidFill>
                  <a:schemeClr val="tx1"/>
                </a:solidFill>
              </a:rPr>
              <a:t>(pins);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</a:t>
            </a:r>
            <a:r>
              <a:rPr lang="en-GB" sz="1600" dirty="0">
                <a:solidFill>
                  <a:srgbClr val="0000FF"/>
                </a:solidFill>
              </a:rPr>
              <a:t>if (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+ 1] == 10)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// Spare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score +=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+ 1];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3657-C8D8-C14B-991D-D6DC7E8FBE8F}"/>
              </a:ext>
            </a:extLst>
          </p:cNvPr>
          <p:cNvSpPr txBox="1"/>
          <p:nvPr/>
        </p:nvSpPr>
        <p:spPr>
          <a:xfrm>
            <a:off x="5738936" y="1980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Consider further refactoring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BD1-2987-D942-9E5D-4DE1A248D3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BA90-C5B6-CB45-A1CD-9C9DECA22E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FCE7-6D86-B041-8F4C-0858BB7FB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3748703-0F3D-B94D-8E8E-FF01715C981C}"/>
              </a:ext>
            </a:extLst>
          </p:cNvPr>
          <p:cNvSpPr/>
          <p:nvPr/>
        </p:nvSpPr>
        <p:spPr bwMode="auto">
          <a:xfrm>
            <a:off x="6790349" y="2420674"/>
            <a:ext cx="3096344" cy="1125352"/>
          </a:xfrm>
          <a:prstGeom prst="wedgeRoundRectCallout">
            <a:avLst>
              <a:gd name="adj1" fmla="val -56328"/>
              <a:gd name="adj2" fmla="val 88946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‘if” here represent?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comment to explain the logic!!</a:t>
            </a:r>
          </a:p>
        </p:txBody>
      </p:sp>
    </p:spTree>
    <p:extLst>
      <p:ext uri="{BB962C8B-B14F-4D97-AF65-F5344CB8AC3E}">
        <p14:creationId xmlns:p14="http://schemas.microsoft.com/office/powerpoint/2010/main" val="289597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114699-62C5-E07C-49FE-BF89D600709B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E0E28-44CC-FA77-EBCA-E146C8342B04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isSpare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+ 1] == 10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</a:t>
            </a:r>
            <a:r>
              <a:rPr lang="en-GB" sz="1600" dirty="0" err="1">
                <a:solidFill>
                  <a:srgbClr val="0000FF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2265-99A3-C146-A5F2-A85D432154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489C8-361E-F249-8F55-70382FC7D9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A7BA8-B695-E443-8B01-72982A5D2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0D0F89-EFE6-B842-AC52-4F2447838FAA}"/>
              </a:ext>
            </a:extLst>
          </p:cNvPr>
          <p:cNvSpPr/>
          <p:nvPr/>
        </p:nvSpPr>
        <p:spPr bwMode="auto">
          <a:xfrm>
            <a:off x="6764269" y="391210"/>
            <a:ext cx="2617104" cy="909328"/>
          </a:xfrm>
          <a:prstGeom prst="wedgeRoundRectCallout">
            <a:avLst>
              <a:gd name="adj1" fmla="val -50879"/>
              <a:gd name="adj2" fmla="val 7329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isSpare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– more semantically meaningful code</a:t>
            </a:r>
          </a:p>
        </p:txBody>
      </p:sp>
    </p:spTree>
    <p:extLst>
      <p:ext uri="{BB962C8B-B14F-4D97-AF65-F5344CB8AC3E}">
        <p14:creationId xmlns:p14="http://schemas.microsoft.com/office/powerpoint/2010/main" val="3872962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7D9A-13B0-9B47-A14E-C789E2753B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CF8CB-6327-2F42-A66D-1E480FE02A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9A6B2-C487-5240-AB03-221EFE876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AAE0F-4A62-CBFF-B1F2-2FF154302BF4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0AA1B-2DCA-4431-1712-614D6B8162DA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isSpare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+ 1] == 10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</a:t>
            </a:r>
            <a:r>
              <a:rPr lang="en-GB" sz="1600" dirty="0" err="1">
                <a:solidFill>
                  <a:srgbClr val="0000FF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3035-39DF-4AED-4C95-5324AEB68101}"/>
              </a:ext>
            </a:extLst>
          </p:cNvPr>
          <p:cNvSpPr txBox="1"/>
          <p:nvPr/>
        </p:nvSpPr>
        <p:spPr>
          <a:xfrm>
            <a:off x="4024823" y="3185921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specs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46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586E12-EEA6-3E37-D5CB-819CF6A8AA1E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B5D83-5B63-E4CE-E225-441471D60583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67C2941-1BD3-5D4D-8CEB-A137CA917914}"/>
              </a:ext>
            </a:extLst>
          </p:cNvPr>
          <p:cNvSpPr/>
          <p:nvPr/>
        </p:nvSpPr>
        <p:spPr bwMode="auto">
          <a:xfrm>
            <a:off x="4454632" y="5039397"/>
            <a:ext cx="2462928" cy="1155209"/>
          </a:xfrm>
          <a:prstGeom prst="wedgeRoundRectCallout">
            <a:avLst>
              <a:gd name="adj1" fmla="val -100635"/>
              <a:gd name="adj2" fmla="val -4136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comment required to explain concept of a spare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A281C-979A-C049-9C13-6276FC7FD5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89F22-56AE-3E41-9AFF-2BE557D8A1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BE45-FF6E-5F4F-860A-9A2BECB47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37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26DE-B89E-BE42-9DD0-FE3734D545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D97D-C174-7045-B2A5-FB149C9F27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BB23-CD97-2C4F-8D9F-36C6C3F22B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E874-83DE-7B6E-EF21-0D57E8561D5A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C47DC-83CF-2AF0-4AB0-035F743609DD}"/>
              </a:ext>
            </a:extLst>
          </p:cNvPr>
          <p:cNvSpPr txBox="1"/>
          <p:nvPr/>
        </p:nvSpPr>
        <p:spPr>
          <a:xfrm>
            <a:off x="229483" y="845874"/>
            <a:ext cx="6231775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(5, 5)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function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(first, second)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(first);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(second);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BA04720-10AC-BA85-43D3-1E847FAC406F}"/>
              </a:ext>
            </a:extLst>
          </p:cNvPr>
          <p:cNvSpPr/>
          <p:nvPr/>
        </p:nvSpPr>
        <p:spPr bwMode="auto">
          <a:xfrm>
            <a:off x="3720676" y="4172064"/>
            <a:ext cx="2462928" cy="1155209"/>
          </a:xfrm>
          <a:prstGeom prst="wedgeRoundRectCallout">
            <a:avLst>
              <a:gd name="adj1" fmla="val -100635"/>
              <a:gd name="adj2" fmla="val -4136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named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semantically meaningful</a:t>
            </a:r>
          </a:p>
        </p:txBody>
      </p:sp>
    </p:spTree>
    <p:extLst>
      <p:ext uri="{BB962C8B-B14F-4D97-AF65-F5344CB8AC3E}">
        <p14:creationId xmlns:p14="http://schemas.microsoft.com/office/powerpoint/2010/main" val="420877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96A20-86CE-934D-8E72-DF6B2AB8A7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89CC9-E4FD-8C4D-9E25-352AA8E334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84BE-8BB6-1840-9231-163DC30B9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C9F66-25B0-B19D-20B8-5E20F05ABA64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57EBE-E7BA-813E-D211-545C5D0F5F88}"/>
              </a:ext>
            </a:extLst>
          </p:cNvPr>
          <p:cNvSpPr txBox="1"/>
          <p:nvPr/>
        </p:nvSpPr>
        <p:spPr>
          <a:xfrm>
            <a:off x="229483" y="845874"/>
            <a:ext cx="6231775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(5, 5)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function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(first, second)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(first);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(second);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D6A37-3631-5406-DB82-C74562C0B9B4}"/>
              </a:ext>
            </a:extLst>
          </p:cNvPr>
          <p:cNvSpPr txBox="1"/>
          <p:nvPr/>
        </p:nvSpPr>
        <p:spPr>
          <a:xfrm>
            <a:off x="4024823" y="3185921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specs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91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79338-7BF8-2648-BB7C-9D0DF44608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E0EB4-B29A-594E-9101-515F3FD9F4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F63C0-7354-AA40-9FE9-55A2671C0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CC6CF-E80D-D210-400E-6DF02C8522DF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12034-870E-4CA4-E8A5-BC9C4596FA0F}"/>
              </a:ext>
            </a:extLst>
          </p:cNvPr>
          <p:cNvSpPr txBox="1"/>
          <p:nvPr/>
        </p:nvSpPr>
        <p:spPr>
          <a:xfrm>
            <a:off x="229483" y="845874"/>
            <a:ext cx="6231775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(5, 5)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53D-A889-3D49-A246-BCD10D54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Bowling Game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7A2E-2DBA-0349-9A1D-DFCF2CE8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10228" cy="4529138"/>
          </a:xfrm>
        </p:spPr>
        <p:txBody>
          <a:bodyPr/>
          <a:lstStyle/>
          <a:p>
            <a:r>
              <a:rPr lang="en-US" sz="2400" dirty="0"/>
              <a:t>Originally from Object Mentor, Inc.</a:t>
            </a:r>
          </a:p>
          <a:p>
            <a:pPr lvl="1"/>
            <a:r>
              <a:rPr lang="en-US" sz="2000" dirty="0"/>
              <a:t>Founded by Bob Martin</a:t>
            </a:r>
          </a:p>
          <a:p>
            <a:r>
              <a:rPr lang="en-US" sz="2400" dirty="0"/>
              <a:t>Most widely referenced version from Bob Martin</a:t>
            </a:r>
          </a:p>
          <a:p>
            <a:pPr lvl="1"/>
            <a:r>
              <a:rPr lang="en-US" sz="2000" dirty="0"/>
              <a:t>Aka Uncle Bob</a:t>
            </a:r>
          </a:p>
          <a:p>
            <a:r>
              <a:rPr lang="en-US" sz="2400" dirty="0"/>
              <a:t>Originally developed in the early noughties in Java </a:t>
            </a:r>
          </a:p>
          <a:p>
            <a:r>
              <a:rPr lang="en-US" sz="2400" dirty="0"/>
              <a:t>Based on the way Ten Pin Bowling games are scored</a:t>
            </a:r>
          </a:p>
          <a:p>
            <a:r>
              <a:rPr lang="en-US" sz="2400" dirty="0"/>
              <a:t>Now widely used to help teach TDD</a:t>
            </a:r>
          </a:p>
          <a:p>
            <a:r>
              <a:rPr lang="en-US" sz="2400" dirty="0"/>
              <a:t>Lots of implementations, worked examples</a:t>
            </a:r>
          </a:p>
          <a:p>
            <a:pPr lvl="1"/>
            <a:r>
              <a:rPr lang="en-US" sz="2000" dirty="0"/>
              <a:t>For almost all languages</a:t>
            </a:r>
          </a:p>
          <a:p>
            <a:pPr lvl="2"/>
            <a:r>
              <a:rPr lang="en-US" sz="1800" dirty="0"/>
              <a:t>e.g., Java, C#, JavaScript, Scala, </a:t>
            </a:r>
            <a:r>
              <a:rPr lang="en-US" sz="1800" dirty="0" err="1"/>
              <a:t>Closjure</a:t>
            </a:r>
            <a:r>
              <a:rPr lang="en-US" sz="1800" dirty="0"/>
              <a:t>, F#, Go, Swift, Kotlin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0247-FB95-E44B-BFB1-FCAAB83CA4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355E-DFB9-A445-A1BF-8CA693F5B7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B816-180D-824F-BB12-2745200B0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2294" name="Picture 6" descr="ILEAP Charity - ILEAP Strike it Lucky Ten Pin Bowling Mondays, 16 years and  over-Ten Pin Bowling">
            <a:extLst>
              <a:ext uri="{FF2B5EF4-FFF2-40B4-BE49-F238E27FC236}">
                <a16:creationId xmlns:a16="http://schemas.microsoft.com/office/drawing/2014/main" id="{74965BE7-DFC0-C847-A422-BB76BC65C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9" y="399885"/>
            <a:ext cx="1590294" cy="8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35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A2A4A-66F6-7441-8C72-E12D0A68EE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8E528-C5DB-5E4E-96B7-D6ADCE4F1F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BDE-7BF4-3D40-A938-649A944D7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93A6C-6905-BA89-53F4-6CC2E16EC451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C995A-A190-DC80-7ED1-9CD967BB7D7B}"/>
              </a:ext>
            </a:extLst>
          </p:cNvPr>
          <p:cNvSpPr txBox="1"/>
          <p:nvPr/>
        </p:nvSpPr>
        <p:spPr>
          <a:xfrm>
            <a:off x="229483" y="845874"/>
            <a:ext cx="6231775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(5, 5)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A4BC9-1E67-463E-56D9-363A7CBB9AB7}"/>
              </a:ext>
            </a:extLst>
          </p:cNvPr>
          <p:cNvSpPr txBox="1"/>
          <p:nvPr/>
        </p:nvSpPr>
        <p:spPr>
          <a:xfrm>
            <a:off x="3152800" y="2949794"/>
            <a:ext cx="460058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..F.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 game with a strike in first frame and zeros should score 24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Message: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GB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equal 24.</a:t>
            </a:r>
          </a:p>
        </p:txBody>
      </p:sp>
    </p:spTree>
    <p:extLst>
      <p:ext uri="{BB962C8B-B14F-4D97-AF65-F5344CB8AC3E}">
        <p14:creationId xmlns:p14="http://schemas.microsoft.com/office/powerpoint/2010/main" val="1242786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6E9744-F337-A41B-F72F-1E104A4DA0E4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F97F6-73C4-154F-A3A3-545EAEE6CE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58405-58DA-BB42-853A-DCBA250CE3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72339-1EA7-9A41-ABB5-EB1D8ECDCD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96C82-C9E0-33CE-D423-7F8944637FFE}"/>
              </a:ext>
            </a:extLst>
          </p:cNvPr>
          <p:cNvSpPr txBox="1"/>
          <p:nvPr/>
        </p:nvSpPr>
        <p:spPr>
          <a:xfrm>
            <a:off x="3112356" y="1012832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</a:t>
            </a:r>
            <a:r>
              <a:rPr lang="en-GB" sz="1600" dirty="0">
                <a:solidFill>
                  <a:srgbClr val="0000FF"/>
                </a:solidFill>
              </a:rPr>
              <a:t>score</a:t>
            </a:r>
            <a:r>
              <a:rPr lang="en-GB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948C-1C24-4645-9665-C99DE5B1F8E0}"/>
              </a:ext>
            </a:extLst>
          </p:cNvPr>
          <p:cNvSpPr txBox="1"/>
          <p:nvPr/>
        </p:nvSpPr>
        <p:spPr>
          <a:xfrm>
            <a:off x="272480" y="4725144"/>
            <a:ext cx="345638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score() now has no concept of a strike</a:t>
            </a:r>
          </a:p>
        </p:txBody>
      </p:sp>
    </p:spTree>
    <p:extLst>
      <p:ext uri="{BB962C8B-B14F-4D97-AF65-F5344CB8AC3E}">
        <p14:creationId xmlns:p14="http://schemas.microsoft.com/office/powerpoint/2010/main" val="4247984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B712-2B82-E344-BB13-D625C80267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CDF6D-85FE-F448-92A5-51722D89F9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54668-25C6-F041-AD78-61D3B4F73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0A020-7143-80E6-3ACE-08CE4C844DF8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495B-E3B1-2CDF-E7F1-DE5E855B216A}"/>
              </a:ext>
            </a:extLst>
          </p:cNvPr>
          <p:cNvSpPr txBox="1"/>
          <p:nvPr/>
        </p:nvSpPr>
        <p:spPr>
          <a:xfrm>
            <a:off x="3131507" y="207280"/>
            <a:ext cx="6793644" cy="6494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== 10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score = score + 10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    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rgbClr val="00B050"/>
                </a:solidFill>
              </a:rPr>
              <a:t>frameIndex</a:t>
            </a:r>
            <a:r>
              <a:rPr lang="en-GB" sz="1600" dirty="0">
                <a:solidFill>
                  <a:srgbClr val="00B050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rgbClr val="00B050"/>
                </a:solidFill>
              </a:rPr>
              <a:t>frameIndex</a:t>
            </a:r>
            <a:r>
              <a:rPr lang="en-GB" sz="1600" dirty="0">
                <a:solidFill>
                  <a:srgbClr val="00B050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rgbClr val="00B050"/>
                </a:solidFill>
              </a:rPr>
              <a:t>frameIndex</a:t>
            </a:r>
            <a:r>
              <a:rPr lang="en-GB" sz="1600" dirty="0">
                <a:solidFill>
                  <a:srgbClr val="00B050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839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B282-622F-104D-BD6A-3E30AEBB1B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CDA-CD36-3841-8C6A-5C39126CDB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120A-E56C-7542-AFAE-6FD15EB1B4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4E465-6B9B-D870-B8E0-F38D8BA179A2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F7D5C-0324-D976-62DA-CA4108293C6F}"/>
              </a:ext>
            </a:extLst>
          </p:cNvPr>
          <p:cNvSpPr txBox="1"/>
          <p:nvPr/>
        </p:nvSpPr>
        <p:spPr>
          <a:xfrm>
            <a:off x="3131507" y="86473"/>
            <a:ext cx="6793644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== 10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score = score + 10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    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434F3-64E2-2784-B702-A769F3AA04BF}"/>
              </a:ext>
            </a:extLst>
          </p:cNvPr>
          <p:cNvSpPr txBox="1"/>
          <p:nvPr/>
        </p:nvSpPr>
        <p:spPr>
          <a:xfrm>
            <a:off x="1658454" y="2217460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specs,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98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506" y="18690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8DE75-8027-87B6-460E-E1165C582423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B65B7-47F6-80CB-CB53-B0C414CFFE9D}"/>
              </a:ext>
            </a:extLst>
          </p:cNvPr>
          <p:cNvSpPr txBox="1"/>
          <p:nvPr/>
        </p:nvSpPr>
        <p:spPr>
          <a:xfrm>
            <a:off x="3131507" y="86473"/>
            <a:ext cx="6793644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[frameIndex+1] +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           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[frameIndex+2];</a:t>
            </a:r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FFA52-41E0-E947-AD24-90692F88C711}"/>
              </a:ext>
            </a:extLst>
          </p:cNvPr>
          <p:cNvSpPr txBox="1"/>
          <p:nvPr/>
        </p:nvSpPr>
        <p:spPr>
          <a:xfrm>
            <a:off x="243103" y="4436433"/>
            <a:ext cx="3331101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Not obvious why these scores are they way they are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0E440-DC0E-6A49-A2AB-056F3AD81D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F815B-3B4B-F648-8A3C-52FC6A4294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B584A-6725-9C4C-B74F-83D34116E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13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394EB-D02D-BD41-A8BA-532A84C693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4AE4D-1518-0144-9752-817C62FFC7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9F40-E4F2-EE41-B71E-CDD4FDBF9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EBFC7-F007-FF99-67BE-131BDC65CD0C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5FC11-DB91-D951-4A40-4AF0033E7FE9}"/>
              </a:ext>
            </a:extLst>
          </p:cNvPr>
          <p:cNvSpPr txBox="1"/>
          <p:nvPr/>
        </p:nvSpPr>
        <p:spPr>
          <a:xfrm>
            <a:off x="3131507" y="86473"/>
            <a:ext cx="6793644" cy="723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strikeBonus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spareBonus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sumOfBallsInFrame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this.strikeBonus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this.spareBonus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this.sumOfBallsInFrame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5541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E795D-E72D-594F-97A5-039A9F541CFD}"/>
              </a:ext>
            </a:extLst>
          </p:cNvPr>
          <p:cNvSpPr txBox="1"/>
          <p:nvPr/>
        </p:nvSpPr>
        <p:spPr>
          <a:xfrm>
            <a:off x="3131507" y="86473"/>
            <a:ext cx="6793644" cy="723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strikeBonus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spareBonus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sumOfBallsInFrame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this.strikeBonus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this.spareBonus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this.sumOfBallsInFrame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67A2-802E-FF4D-9A9E-E1149D07E6DF}"/>
              </a:ext>
            </a:extLst>
          </p:cNvPr>
          <p:cNvSpPr txBox="1"/>
          <p:nvPr/>
        </p:nvSpPr>
        <p:spPr>
          <a:xfrm>
            <a:off x="201079" y="4581128"/>
            <a:ext cx="28803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Can do better here as well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2EB26-397B-A44C-8F25-249ED16AD0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414BC-5A26-8A4E-99B6-64C61BF720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D0639-33DF-574F-8349-D0E9BEF26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97B30-0BCB-33AE-20B0-90AC1F0D134A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C00000"/>
                </a:solidFill>
              </a:rPr>
              <a:t>game.roll</a:t>
            </a:r>
            <a:r>
              <a:rPr lang="en-GB" sz="1600" dirty="0">
                <a:solidFill>
                  <a:srgbClr val="C00000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70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151" y="160810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F9B5B-6A74-2F4C-918B-5ECBD97740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E4987-D5F4-CA47-9786-E4A2D9B11D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C3DC-A68C-DB4A-A01B-A7770F63D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417B0-E823-50A1-BF2D-14EFE5E7EED7}"/>
              </a:ext>
            </a:extLst>
          </p:cNvPr>
          <p:cNvSpPr txBox="1"/>
          <p:nvPr/>
        </p:nvSpPr>
        <p:spPr>
          <a:xfrm>
            <a:off x="3131507" y="86473"/>
            <a:ext cx="6793644" cy="723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strikeBonus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spareBonus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sumOfBallsInFrame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this.strikeBonus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this.spareBonus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this.sumOfBallsInFrame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36089-0ABD-5B08-45D2-13E118FE3D48}"/>
              </a:ext>
            </a:extLst>
          </p:cNvPr>
          <p:cNvSpPr txBox="1"/>
          <p:nvPr/>
        </p:nvSpPr>
        <p:spPr>
          <a:xfrm>
            <a:off x="150970" y="692696"/>
            <a:ext cx="6231775" cy="4370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rollStrike</a:t>
            </a:r>
            <a:r>
              <a:rPr lang="en-GB" sz="1600" dirty="0">
                <a:solidFill>
                  <a:srgbClr val="0000FF"/>
                </a:solidFill>
              </a:rPr>
              <a:t>();</a:t>
            </a:r>
            <a:endParaRPr lang="en-GB" sz="1600" dirty="0">
              <a:solidFill>
                <a:srgbClr val="C00000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function</a:t>
            </a:r>
            <a:r>
              <a:rPr lang="en-GB" sz="1600" dirty="0">
                <a:solidFill>
                  <a:srgbClr val="0000FF"/>
                </a:solidFill>
              </a:rPr>
              <a:t> </a:t>
            </a:r>
            <a:r>
              <a:rPr lang="en-GB" sz="1600" dirty="0" err="1">
                <a:solidFill>
                  <a:srgbClr val="0000FF"/>
                </a:solidFill>
              </a:rPr>
              <a:t>rollStrike</a:t>
            </a:r>
            <a:r>
              <a:rPr lang="en-GB" sz="1600" dirty="0">
                <a:solidFill>
                  <a:srgbClr val="0000FF"/>
                </a:solidFill>
              </a:rPr>
              <a:t>()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09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9363-24FC-5E4F-A889-C05FD6A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Fifth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D34-A53D-7F4D-86B3-4AB30A26BA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834-FEE2-6A46-95DB-B324E30416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D62F-59B6-D849-B50C-745C23923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70B3F-F8CD-2DC9-F579-891A6F60C9DC}"/>
              </a:ext>
            </a:extLst>
          </p:cNvPr>
          <p:cNvSpPr txBox="1"/>
          <p:nvPr/>
        </p:nvSpPr>
        <p:spPr>
          <a:xfrm>
            <a:off x="1836252" y="2060848"/>
            <a:ext cx="623177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>
                <a:solidFill>
                  <a:srgbClr val="0000FF"/>
                </a:solidFill>
              </a:rPr>
              <a:t>it('A perfect game has 12 strikes - should equal 300', () =&gt;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(12, 10)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expect(</a:t>
            </a:r>
            <a:r>
              <a:rPr lang="en-GB" sz="1600" dirty="0" err="1">
                <a:solidFill>
                  <a:srgbClr val="0000FF"/>
                </a:solidFill>
              </a:rPr>
              <a:t>game.score</a:t>
            </a:r>
            <a:r>
              <a:rPr lang="en-GB" sz="1600" dirty="0">
                <a:solidFill>
                  <a:srgbClr val="0000FF"/>
                </a:solidFill>
              </a:rPr>
              <a:t>).</a:t>
            </a:r>
            <a:r>
              <a:rPr lang="en-GB" sz="1600" dirty="0" err="1">
                <a:solidFill>
                  <a:srgbClr val="0000FF"/>
                </a:solidFill>
              </a:rPr>
              <a:t>toEqual</a:t>
            </a:r>
            <a:r>
              <a:rPr lang="en-GB" sz="1600" dirty="0">
                <a:solidFill>
                  <a:srgbClr val="0000FF"/>
                </a:solidFill>
              </a:rPr>
              <a:t>(300);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77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9363-24FC-5E4F-A889-C05FD6A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Fifth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D34-A53D-7F4D-86B3-4AB30A26BA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834-FEE2-6A46-95DB-B324E30416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D62F-59B6-D849-B50C-745C23923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CFEB-39B1-0203-65E5-34305D2349F4}"/>
              </a:ext>
            </a:extLst>
          </p:cNvPr>
          <p:cNvSpPr txBox="1"/>
          <p:nvPr/>
        </p:nvSpPr>
        <p:spPr>
          <a:xfrm>
            <a:off x="1836252" y="2060848"/>
            <a:ext cx="623177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>
                <a:solidFill>
                  <a:srgbClr val="0000FF"/>
                </a:solidFill>
              </a:rPr>
              <a:t>it('A perfect game has 12 strikes - should equal 300', () =&gt;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(12, 10)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expect(</a:t>
            </a:r>
            <a:r>
              <a:rPr lang="en-GB" sz="1600" dirty="0" err="1">
                <a:solidFill>
                  <a:srgbClr val="0000FF"/>
                </a:solidFill>
              </a:rPr>
              <a:t>game.score</a:t>
            </a:r>
            <a:r>
              <a:rPr lang="en-GB" sz="1600" dirty="0">
                <a:solidFill>
                  <a:srgbClr val="0000FF"/>
                </a:solidFill>
              </a:rPr>
              <a:t>).</a:t>
            </a:r>
            <a:r>
              <a:rPr lang="en-GB" sz="1600" dirty="0" err="1">
                <a:solidFill>
                  <a:srgbClr val="0000FF"/>
                </a:solidFill>
              </a:rPr>
              <a:t>toEqual</a:t>
            </a:r>
            <a:r>
              <a:rPr lang="en-GB" sz="1600" dirty="0">
                <a:solidFill>
                  <a:srgbClr val="0000FF"/>
                </a:solidFill>
              </a:rPr>
              <a:t>(300);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0F38F-8181-9543-CDB9-D7C76AAE5330}"/>
              </a:ext>
            </a:extLst>
          </p:cNvPr>
          <p:cNvSpPr txBox="1"/>
          <p:nvPr/>
        </p:nvSpPr>
        <p:spPr>
          <a:xfrm>
            <a:off x="2519700" y="3982917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specs,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Bowling.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825715" y="2312989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that frame is the number of pins knocked down by the next roll.  So, in frame 3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number of pins knocked down on the next roll.)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strike is when the player knocks down all 10 pins on their first try.  The bonus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tenth frame.</a:t>
            </a:r>
          </a:p>
        </p:txBody>
      </p:sp>
      <p:pic>
        <p:nvPicPr>
          <p:cNvPr id="5" name="Picture 6" descr="ILEAP Charity - ILEAP Strike it Lucky Ten Pin Bowling Mondays, 16 years and  over-Ten Pin Bowling">
            <a:extLst>
              <a:ext uri="{FF2B5EF4-FFF2-40B4-BE49-F238E27FC236}">
                <a16:creationId xmlns:a16="http://schemas.microsoft.com/office/drawing/2014/main" id="{F295920E-C725-3346-B601-06591C5A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9" y="399885"/>
            <a:ext cx="1590294" cy="8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08ABB-2667-FF40-B9C8-A373E4D661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1AC10-1482-6245-A52F-780B189AD2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54F39-D471-0F44-944C-2A586371B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92F87-B67A-A241-B12B-16E046C7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74" y="1489530"/>
            <a:ext cx="6446032" cy="7499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0BDE-7421-CD4D-A3B3-B5183005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1BB-5DD0-BC43-8AA7-D2E87EE4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dirty="0">
                <a:hlinkClick r:id="rId2"/>
              </a:rPr>
              <a:t>https://github.com/johnehunt/Bowling-ball-kata-JS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a Java version see</a:t>
            </a:r>
          </a:p>
          <a:p>
            <a:pPr lvl="1"/>
            <a:r>
              <a:rPr lang="en-US" sz="2000" dirty="0">
                <a:hlinkClick r:id="rId3"/>
              </a:rPr>
              <a:t>https://github.com/johnehunt/Bowling-Ball-Kata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/>
              <a:t>Both contain overall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18A0-0790-4248-AD2F-3D9F8AD77A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B7EE-AAAF-474E-8788-0B1991CBC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4201-1607-7343-9EF0-6449E4849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  <p:pic>
        <p:nvPicPr>
          <p:cNvPr id="6146" name="Picture 2" descr="GitHub (@github) / Twitter">
            <a:extLst>
              <a:ext uri="{FF2B5EF4-FFF2-40B4-BE49-F238E27FC236}">
                <a16:creationId xmlns:a16="http://schemas.microsoft.com/office/drawing/2014/main" id="{3F10A200-A9DB-B447-91C6-6E8C4E63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16" y="9366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3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Resources: TDD Kata Examples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00809"/>
            <a:ext cx="8389964" cy="4018359"/>
          </a:xfrm>
          <a:ln/>
        </p:spPr>
        <p:txBody>
          <a:bodyPr anchor="t"/>
          <a:lstStyle/>
          <a:p>
            <a:r>
              <a:rPr lang="en-US" sz="2400" dirty="0"/>
              <a:t>The Bowling Game Kata</a:t>
            </a:r>
          </a:p>
          <a:p>
            <a:pPr lvl="1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http://butunclebob.com/ArticleS.UncleBob.TheBowlingGameKata</a:t>
            </a:r>
            <a:endParaRPr lang="en-US" sz="2000" dirty="0"/>
          </a:p>
          <a:p>
            <a:r>
              <a:rPr lang="en-US" sz="2400" dirty="0"/>
              <a:t>Kata Log</a:t>
            </a:r>
          </a:p>
          <a:p>
            <a:pPr lvl="1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https://kata-log.rocks/tdd</a:t>
            </a:r>
            <a:r>
              <a:rPr lang="en-US" sz="2000" dirty="0"/>
              <a:t> </a:t>
            </a:r>
          </a:p>
          <a:p>
            <a:r>
              <a:rPr lang="en-US" sz="2400" dirty="0"/>
              <a:t>Another Kata Log</a:t>
            </a:r>
          </a:p>
          <a:p>
            <a:pPr lvl="1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https://www.programmingwithwolfgang.com/tdd-kata/</a:t>
            </a:r>
            <a:endParaRPr lang="en-US" sz="2000" dirty="0"/>
          </a:p>
          <a:p>
            <a:pPr marL="341313" lvl="1" indent="-341313">
              <a:lnSpc>
                <a:spcPct val="125000"/>
              </a:lnSpc>
              <a:spcBef>
                <a:spcPts val="700"/>
              </a:spcBef>
              <a:buFont typeface="Wingdings" pitchFamily="2" charset="2"/>
              <a:buChar char=""/>
            </a:pPr>
            <a:r>
              <a:rPr lang="en-US" dirty="0"/>
              <a:t>Yet Another Kata Log</a:t>
            </a:r>
          </a:p>
          <a:p>
            <a:pPr lvl="1"/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http://www.tddbuddy.com/</a:t>
            </a:r>
            <a:endParaRPr lang="en-US" sz="2000" dirty="0"/>
          </a:p>
          <a:p>
            <a:pPr lvl="1"/>
            <a:endParaRPr lang="en-US" sz="1600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0BB54-5D56-054C-BC7E-67D6ABF6A0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D2A8-279F-D244-A10A-18D1D87A8C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9B837-E73A-7F49-A9EC-4B3F5BD37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4E823539-D874-A54D-A1EF-ACD9AD4B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7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FB7D-E808-5248-9063-F9E3CA7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Bowling Ball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A6F1-77C9-994A-99AF-EA1C01C5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340768"/>
            <a:ext cx="8913681" cy="4529138"/>
          </a:xfrm>
        </p:spPr>
        <p:txBody>
          <a:bodyPr/>
          <a:lstStyle/>
          <a:p>
            <a:r>
              <a:rPr lang="en-US" sz="1800" dirty="0"/>
              <a:t>Java</a:t>
            </a:r>
            <a:endParaRPr lang="en-US" sz="2000" dirty="0"/>
          </a:p>
          <a:p>
            <a:pPr lvl="1"/>
            <a:r>
              <a:rPr lang="en-US" sz="1600" dirty="0">
                <a:hlinkClick r:id="rId2"/>
              </a:rPr>
              <a:t>http://www.butunclebob.com/ArticleS.UncleBob.TheBowlingGameKata</a:t>
            </a:r>
            <a:r>
              <a:rPr lang="en-US" sz="1600" dirty="0"/>
              <a:t> </a:t>
            </a:r>
          </a:p>
          <a:p>
            <a:r>
              <a:rPr lang="en-US" sz="1800" dirty="0"/>
              <a:t>JavaScript</a:t>
            </a:r>
            <a:endParaRPr lang="en-US" sz="2000" dirty="0"/>
          </a:p>
          <a:p>
            <a:pPr lvl="1"/>
            <a:r>
              <a:rPr lang="en-US" sz="1200" dirty="0">
                <a:hlinkClick r:id="rId3"/>
              </a:rPr>
              <a:t>https://medium.com/geekculture/solving-the-bowling-game-kata-in-vanilla-javascript-37e25d6d2305</a:t>
            </a:r>
            <a:r>
              <a:rPr lang="en-US" sz="1200" dirty="0"/>
              <a:t> </a:t>
            </a:r>
          </a:p>
          <a:p>
            <a:r>
              <a:rPr lang="en-US" sz="1800" dirty="0"/>
              <a:t>C#</a:t>
            </a:r>
          </a:p>
          <a:p>
            <a:pPr lvl="1"/>
            <a:r>
              <a:rPr lang="en-US" sz="1600" dirty="0">
                <a:hlinkClick r:id="rId4"/>
              </a:rPr>
              <a:t>https://github.com/FranksBrain/BowlingKata</a:t>
            </a:r>
            <a:r>
              <a:rPr lang="en-US" sz="1600" dirty="0"/>
              <a:t> </a:t>
            </a:r>
          </a:p>
          <a:p>
            <a:r>
              <a:rPr lang="en-US" sz="1800" dirty="0"/>
              <a:t>Scala, Clojure and F#</a:t>
            </a:r>
          </a:p>
          <a:p>
            <a:pPr lvl="1"/>
            <a:r>
              <a:rPr lang="en-US" sz="1200" dirty="0">
                <a:hlinkClick r:id="rId5"/>
              </a:rPr>
              <a:t>https://www.codurance.com/publications/2016/05/16/bowling-kata-in-clojure-fsharp-scala</a:t>
            </a:r>
            <a:endParaRPr lang="en-US" sz="1200" dirty="0"/>
          </a:p>
          <a:p>
            <a:r>
              <a:rPr lang="en-US" sz="1800" dirty="0"/>
              <a:t>Swift</a:t>
            </a:r>
          </a:p>
          <a:p>
            <a:pPr lvl="1"/>
            <a:r>
              <a:rPr lang="en-US" sz="1600" dirty="0">
                <a:hlinkClick r:id="rId6"/>
              </a:rPr>
              <a:t>https://github.com/brickghost/Bowling-Ball-Kata-Swift</a:t>
            </a:r>
            <a:r>
              <a:rPr lang="en-US" sz="1600" dirty="0"/>
              <a:t> </a:t>
            </a:r>
          </a:p>
          <a:p>
            <a:r>
              <a:rPr lang="en-US" sz="1800" dirty="0"/>
              <a:t>Kotlin</a:t>
            </a:r>
          </a:p>
          <a:p>
            <a:pPr lvl="1"/>
            <a:r>
              <a:rPr lang="en-US" sz="1600" dirty="0">
                <a:hlinkClick r:id="rId7"/>
              </a:rPr>
              <a:t>https://dzone.com/articles/bowling-kata-in-kotlin-videov</a:t>
            </a:r>
            <a:r>
              <a:rPr lang="en-US" sz="1600" dirty="0"/>
              <a:t> </a:t>
            </a:r>
          </a:p>
          <a:p>
            <a:r>
              <a:rPr lang="en-US" sz="1800" dirty="0"/>
              <a:t>Go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hlinkClick r:id="rId8"/>
              </a:rPr>
              <a:t>https://github.com/KatherynRizek/golang-bowling-kata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CD4D-6023-A740-835D-5013ED17DC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F73F-F86E-0B43-9648-6B839F37B3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878B-804B-BE43-BA2C-AD90F8211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  <p:pic>
        <p:nvPicPr>
          <p:cNvPr id="8" name="Picture 2" descr="Katas of Wado Ryu – Chojinkai Karate">
            <a:extLst>
              <a:ext uri="{FF2B5EF4-FFF2-40B4-BE49-F238E27FC236}">
                <a16:creationId xmlns:a16="http://schemas.microsoft.com/office/drawing/2014/main" id="{78F00AA1-10DC-2B43-91EE-4827D292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93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89620" y="2793455"/>
            <a:ext cx="8913681" cy="3810000"/>
          </a:xfrm>
        </p:spPr>
        <p:txBody>
          <a:bodyPr/>
          <a:lstStyle/>
          <a:p>
            <a:r>
              <a:rPr lang="en-US" sz="2400" dirty="0"/>
              <a:t>Write an application that can support two </a:t>
            </a:r>
            <a:r>
              <a:rPr lang="en-GB" sz="2400" dirty="0"/>
              <a:t>behaviours</a:t>
            </a:r>
          </a:p>
          <a:p>
            <a:endParaRPr lang="en-US" sz="24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roll(pins : int) </a:t>
            </a:r>
            <a:r>
              <a:rPr lang="en-US" sz="2000" dirty="0"/>
              <a:t>This is called each time the player rolls a ball.  The argument is the number of pins knocked down.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score() : int </a:t>
            </a:r>
            <a:r>
              <a:rPr lang="en-US" sz="2000" dirty="0"/>
              <a:t>This is called only at the very end of the game.  It returns the total score for that game.</a:t>
            </a:r>
          </a:p>
        </p:txBody>
      </p:sp>
      <p:pic>
        <p:nvPicPr>
          <p:cNvPr id="5" name="Picture 6" descr="ILEAP Charity - ILEAP Strike it Lucky Ten Pin Bowling Mondays, 16 years and  over-Ten Pin Bowling">
            <a:extLst>
              <a:ext uri="{FF2B5EF4-FFF2-40B4-BE49-F238E27FC236}">
                <a16:creationId xmlns:a16="http://schemas.microsoft.com/office/drawing/2014/main" id="{A837ADE7-F10A-B340-A9AB-2CC51263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9" y="399885"/>
            <a:ext cx="1590294" cy="8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D9546-4405-2146-BBBB-01EF51E062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098E3-D8B0-124C-B911-24146DE3BF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D6985-EC1F-724B-B0D1-B11739521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00EC5-D5C1-9F33-C947-61089A0C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80" y="1512915"/>
            <a:ext cx="19177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331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35626" y="3990846"/>
            <a:ext cx="78502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we need to build depends on the language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may need a function or a class etc.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Example uses JavaScript so we can use a Game class.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Don’t get too hung up on this – its just to help you plan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C6026-A1E3-5044-A2F1-DAEF4B18D8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D0DD5-A6D9-E64D-B07C-5F42B61BCB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340AC-E24F-6345-BE0B-01499C01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0A465-7507-CA43-97CE-1DEBF10AA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77322" y="4155431"/>
            <a:ext cx="3349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A game has 10 frames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4E411-738D-3243-9DB8-B724B01E2C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062DB-62B8-C648-B9FB-5E0BFBF608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6DE75-7AB6-584A-A20E-46393D1C85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3A099-F04A-CA4B-94AD-16F33350F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12555</Words>
  <Application>Microsoft Macintosh PowerPoint</Application>
  <PresentationFormat>A4 Paper (210x297 mm)</PresentationFormat>
  <Paragraphs>2182</Paragraphs>
  <Slides>63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VISIO</vt:lpstr>
      <vt:lpstr>TDD Kata Bowling Ball Kata (JavaScript Version)</vt:lpstr>
      <vt:lpstr>Plan for Session</vt:lpstr>
      <vt:lpstr>What is a TDD Kata?</vt:lpstr>
      <vt:lpstr>Typical Kata Sequence</vt:lpstr>
      <vt:lpstr>Bowling Game Kata</vt:lpstr>
      <vt:lpstr>Scoring Bowling.</vt:lpstr>
      <vt:lpstr>The Requirement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Getting Started</vt:lpstr>
      <vt:lpstr>Getting Started</vt:lpstr>
      <vt:lpstr>Getting Started</vt:lpstr>
      <vt:lpstr>Getting Started</vt:lpstr>
      <vt:lpstr>The First Test</vt:lpstr>
      <vt:lpstr>The First test</vt:lpstr>
      <vt:lpstr>The First Test</vt:lpstr>
      <vt:lpstr>The First Test</vt:lpstr>
      <vt:lpstr>The First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Fifth Test</vt:lpstr>
      <vt:lpstr>The Fifth Test</vt:lpstr>
      <vt:lpstr>GitHub Repo</vt:lpstr>
      <vt:lpstr>Resources: TDD Kata Examples</vt:lpstr>
      <vt:lpstr>Resources: Bowling Ball Kata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156</cp:revision>
  <cp:lastPrinted>2023-05-15T11:29:17Z</cp:lastPrinted>
  <dcterms:modified xsi:type="dcterms:W3CDTF">2024-08-01T08:42:32Z</dcterms:modified>
</cp:coreProperties>
</file>