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6"/>
  </p:notesMasterIdLst>
  <p:handoutMasterIdLst>
    <p:handoutMasterId r:id="rId37"/>
  </p:handoutMasterIdLst>
  <p:sldIdLst>
    <p:sldId id="256" r:id="rId3"/>
    <p:sldId id="328" r:id="rId4"/>
    <p:sldId id="373" r:id="rId5"/>
    <p:sldId id="377" r:id="rId6"/>
    <p:sldId id="374" r:id="rId7"/>
    <p:sldId id="391" r:id="rId8"/>
    <p:sldId id="400" r:id="rId9"/>
    <p:sldId id="392" r:id="rId10"/>
    <p:sldId id="376" r:id="rId11"/>
    <p:sldId id="378" r:id="rId12"/>
    <p:sldId id="393" r:id="rId13"/>
    <p:sldId id="401" r:id="rId14"/>
    <p:sldId id="379" r:id="rId15"/>
    <p:sldId id="394" r:id="rId16"/>
    <p:sldId id="380" r:id="rId17"/>
    <p:sldId id="381" r:id="rId18"/>
    <p:sldId id="395" r:id="rId19"/>
    <p:sldId id="382" r:id="rId20"/>
    <p:sldId id="396" r:id="rId21"/>
    <p:sldId id="383" r:id="rId22"/>
    <p:sldId id="384" r:id="rId23"/>
    <p:sldId id="397" r:id="rId24"/>
    <p:sldId id="385" r:id="rId25"/>
    <p:sldId id="386" r:id="rId26"/>
    <p:sldId id="398" r:id="rId27"/>
    <p:sldId id="387" r:id="rId28"/>
    <p:sldId id="399" r:id="rId29"/>
    <p:sldId id="388" r:id="rId30"/>
    <p:sldId id="375" r:id="rId31"/>
    <p:sldId id="389" r:id="rId32"/>
    <p:sldId id="402" r:id="rId33"/>
    <p:sldId id="390" r:id="rId34"/>
    <p:sldId id="263" r:id="rId35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92520" autoAdjust="0"/>
  </p:normalViewPr>
  <p:slideViewPr>
    <p:cSldViewPr>
      <p:cViewPr varScale="1">
        <p:scale>
          <a:sx n="123" d="100"/>
          <a:sy n="123" d="100"/>
        </p:scale>
        <p:origin x="344" y="1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6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3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StringCalculator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numberString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numberString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numberString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!==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finalSum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finalSum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5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ehunt/string-calculator-kata-js" TargetMode="External"/><Relationship Id="rId2" Type="http://schemas.openxmlformats.org/officeDocument/2006/relationships/hyperlink" Target="https://github.com/johnehunt/string-calculator-kata/branches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String Calculator Kata Lab</a:t>
            </a:r>
            <a:br>
              <a:rPr lang="en-GB" dirty="0"/>
            </a:br>
            <a:r>
              <a:rPr lang="en-GB"/>
              <a:t>(JavaScript)</a:t>
            </a:r>
            <a:endParaRPr lang="en-GB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270250"/>
            <a:ext cx="6400800" cy="220980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000" dirty="0"/>
              <a:t>John Hunt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FA2D1-81D0-F447-A61F-EC2EB3870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67" y="4716518"/>
            <a:ext cx="2046514" cy="1147707"/>
          </a:xfrm>
          <a:prstGeom prst="rect">
            <a:avLst/>
          </a:prstGeom>
        </p:spPr>
      </p:pic>
      <p:pic>
        <p:nvPicPr>
          <p:cNvPr id="10" name="Picture 2" descr="Katas of Wado Ryu – Chojinkai Karate">
            <a:extLst>
              <a:ext uri="{FF2B5EF4-FFF2-40B4-BE49-F238E27FC236}">
                <a16:creationId xmlns:a16="http://schemas.microsoft.com/office/drawing/2014/main" id="{DAB473B1-DAFD-3C4D-A3CE-53B9AA7C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60" y="4686384"/>
            <a:ext cx="1112244" cy="112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4A9AC4-3E80-ADA5-6E2F-77E736C55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987940" y="5239403"/>
            <a:ext cx="316156" cy="407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04786E-FBE4-20BF-7879-8F478EC98C6D}"/>
              </a:ext>
            </a:extLst>
          </p:cNvPr>
          <p:cNvSpPr txBox="1"/>
          <p:nvPr/>
        </p:nvSpPr>
        <p:spPr>
          <a:xfrm>
            <a:off x="518620" y="5290371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774D-7ACA-AF45-96A0-AB0A2F50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3A2D-DC6B-0246-B742-992A4EC1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451646"/>
            <a:ext cx="9210229" cy="4529138"/>
          </a:xfrm>
        </p:spPr>
        <p:txBody>
          <a:bodyPr/>
          <a:lstStyle/>
          <a:p>
            <a:r>
              <a:rPr lang="en-US" sz="2400" dirty="0"/>
              <a:t>Step Two</a:t>
            </a:r>
          </a:p>
          <a:p>
            <a:pPr lvl="1"/>
            <a:r>
              <a:rPr lang="en-US" sz="2000" dirty="0"/>
              <a:t>Write second test that takes a string with a single integer value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This test will now fail</a:t>
            </a:r>
          </a:p>
          <a:p>
            <a:pPr lvl="1"/>
            <a:r>
              <a:rPr lang="en-US" sz="2000" dirty="0"/>
              <a:t>Update add function </a:t>
            </a:r>
          </a:p>
          <a:p>
            <a:pPr lvl="2"/>
            <a:r>
              <a:rPr lang="en-US" sz="1800" dirty="0"/>
              <a:t>to convert string into an integer</a:t>
            </a:r>
          </a:p>
          <a:p>
            <a:pPr lvl="2"/>
            <a:r>
              <a:rPr lang="en-US" sz="1800" dirty="0"/>
              <a:t>And return as result of function</a:t>
            </a:r>
          </a:p>
          <a:p>
            <a:pPr lvl="1"/>
            <a:r>
              <a:rPr lang="en-US" sz="2000" dirty="0"/>
              <a:t>Test now passes, </a:t>
            </a:r>
            <a:r>
              <a:rPr lang="en-US" sz="2000" i="1" dirty="0"/>
              <a:t>rerun all tests</a:t>
            </a:r>
            <a:endParaRPr lang="en-US" sz="2000" dirty="0"/>
          </a:p>
          <a:p>
            <a:pPr lvl="1"/>
            <a:r>
              <a:rPr lang="en-US" sz="2000" dirty="0"/>
              <a:t>Refactor code if necessary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B459-1A47-1D43-B80D-84FFD18056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DC15-B38A-4340-87CE-B8E088BF78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4E93-4B95-6847-B31F-B203BE0903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EB591-B797-EA49-A174-0E25F172EC80}"/>
              </a:ext>
            </a:extLst>
          </p:cNvPr>
          <p:cNvSpPr txBox="1"/>
          <p:nvPr/>
        </p:nvSpPr>
        <p:spPr>
          <a:xfrm>
            <a:off x="984045" y="2420888"/>
            <a:ext cx="842493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('should return 1 for an string with "1" in it', 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calculator =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new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("1");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(1);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D7EA5-7831-EE4F-8319-0DB59F81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4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774D-7ACA-AF45-96A0-AB0A2F50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3A2D-DC6B-0246-B742-992A4EC1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451646"/>
            <a:ext cx="9210229" cy="4529138"/>
          </a:xfrm>
        </p:spPr>
        <p:txBody>
          <a:bodyPr/>
          <a:lstStyle/>
          <a:p>
            <a:r>
              <a:rPr lang="en-US" sz="2400" dirty="0"/>
              <a:t>Step Two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B459-1A47-1D43-B80D-84FFD18056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DC15-B38A-4340-87CE-B8E088BF78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4E93-4B95-6847-B31F-B203BE0903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D7EA5-7831-EE4F-8319-0DB59F81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E7981B-9BA2-5740-9F37-EFE865B73D3F}"/>
              </a:ext>
            </a:extLst>
          </p:cNvPr>
          <p:cNvSpPr txBox="1"/>
          <p:nvPr/>
        </p:nvSpPr>
        <p:spPr>
          <a:xfrm>
            <a:off x="1928664" y="2420888"/>
            <a:ext cx="554428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class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add(number)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rgbClr val="0000FF"/>
                </a:solidFill>
                <a:effectLst/>
                <a:latin typeface="Courier" pitchFamily="2" charset="0"/>
              </a:rPr>
              <a:t>if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(number </a:t>
            </a:r>
            <a:r>
              <a:rPr lang="en-GB" b="1" dirty="0">
                <a:solidFill>
                  <a:srgbClr val="0000FF"/>
                </a:solidFill>
                <a:effectLst/>
                <a:latin typeface="Courier" pitchFamily="2" charset="0"/>
              </a:rPr>
              <a:t>==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'')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0;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}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rgbClr val="0000FF"/>
                </a:solidFill>
                <a:effectLst/>
                <a:latin typeface="Courier" pitchFamily="2" charset="0"/>
              </a:rPr>
              <a:t>return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urier" pitchFamily="2" charset="0"/>
              </a:rPr>
              <a:t>parseInt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(number);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}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5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7D45-4FD0-0620-E051-265D7005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F6EB-61CB-0073-4C40-E99D1730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98462"/>
            <a:ext cx="8913681" cy="4529138"/>
          </a:xfrm>
        </p:spPr>
        <p:txBody>
          <a:bodyPr/>
          <a:lstStyle/>
          <a:p>
            <a:r>
              <a:rPr lang="en-GB" sz="2400" dirty="0"/>
              <a:t>Is there anything you can refactor to improve the implementation of the class or the tests?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6953-1C8D-AC2D-9688-FACBF06A9D1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60C7C-70DB-80A2-6522-674390AA4C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7C9D6-2842-0245-3C4C-62F1A70EF7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F327C-CEF4-8C90-E3AB-77D2C3567599}"/>
              </a:ext>
            </a:extLst>
          </p:cNvPr>
          <p:cNvSpPr txBox="1"/>
          <p:nvPr/>
        </p:nvSpPr>
        <p:spPr>
          <a:xfrm>
            <a:off x="661841" y="2333685"/>
            <a:ext cx="8784976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calculator;</a:t>
            </a:r>
          </a:p>
          <a:p>
            <a:b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</a:br>
            <a:r>
              <a:rPr lang="en-GB" b="1" dirty="0" err="1">
                <a:solidFill>
                  <a:schemeClr val="tx1"/>
                </a:solidFill>
                <a:effectLst/>
                <a:latin typeface="Courier" pitchFamily="2" charset="0"/>
              </a:rPr>
              <a:t>beforeEach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calculator =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new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});</a:t>
            </a:r>
          </a:p>
          <a:p>
            <a:b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</a:b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describe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('A string calculator', 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('should return 0 for an empty string', 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b="1" dirty="0" err="1">
                <a:solidFill>
                  <a:schemeClr val="tx1"/>
                </a:solidFill>
                <a:effectLst/>
                <a:latin typeface="Courier" pitchFamily="2" charset="0"/>
              </a:rPr>
              <a:t>const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result =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(’’);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expect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(result).</a:t>
            </a:r>
            <a:r>
              <a:rPr lang="en-GB" b="1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(0);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});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('should return 1 for a string containing "1"', 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b="1" dirty="0" err="1">
                <a:solidFill>
                  <a:schemeClr val="tx1"/>
                </a:solidFill>
                <a:effectLst/>
                <a:latin typeface="Courier" pitchFamily="2" charset="0"/>
              </a:rPr>
              <a:t>const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result =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('1’);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expect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(result).</a:t>
            </a:r>
            <a:r>
              <a:rPr lang="en-GB" b="1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(1);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});</a:t>
            </a:r>
          </a:p>
          <a:p>
            <a:endParaRPr lang="en-GB" b="0" dirty="0"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9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C320-91A6-E541-86A0-E0AC0F9E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EE93-421C-004D-B72A-F4696C1A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75" y="1451208"/>
            <a:ext cx="8913681" cy="4529138"/>
          </a:xfrm>
        </p:spPr>
        <p:txBody>
          <a:bodyPr/>
          <a:lstStyle/>
          <a:p>
            <a:r>
              <a:rPr lang="en-US" sz="2400" dirty="0"/>
              <a:t>Step Three</a:t>
            </a:r>
          </a:p>
          <a:p>
            <a:pPr lvl="1"/>
            <a:r>
              <a:rPr lang="en-US" sz="2000" dirty="0"/>
              <a:t>Write a third test to take a string containing two integers separated by a comma</a:t>
            </a:r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 – it should fail as it will try to convert “1,2” into an integer and return the result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4288-FD21-CE4F-85F9-176B23FC4F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7E19-4D1C-C848-BF3B-2522AF93B6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DD63-7E91-6145-99B7-18A01784C0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6DDBE-2DB7-7140-B69E-C33AEB0CE412}"/>
              </a:ext>
            </a:extLst>
          </p:cNvPr>
          <p:cNvSpPr txBox="1"/>
          <p:nvPr/>
        </p:nvSpPr>
        <p:spPr>
          <a:xfrm>
            <a:off x="408975" y="3068960"/>
            <a:ext cx="94089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('should add together two comma separated values (1,2)', 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("1,2");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(3);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3DCD9F-1E6D-4F4A-9632-0C69474E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0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C320-91A6-E541-86A0-E0AC0F9E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EE93-421C-004D-B72A-F4696C1A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75" y="1451208"/>
            <a:ext cx="8913681" cy="4529138"/>
          </a:xfrm>
        </p:spPr>
        <p:txBody>
          <a:bodyPr/>
          <a:lstStyle/>
          <a:p>
            <a:r>
              <a:rPr lang="en-US" sz="2400" dirty="0"/>
              <a:t>Step Three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Update the add function</a:t>
            </a:r>
          </a:p>
          <a:p>
            <a:pPr lvl="2"/>
            <a:r>
              <a:rPr lang="en-US" sz="1800" dirty="0"/>
              <a:t>Parse string for each individual value using separator</a:t>
            </a:r>
          </a:p>
          <a:p>
            <a:pPr lvl="2"/>
            <a:r>
              <a:rPr lang="en-US" sz="1800" dirty="0"/>
              <a:t>Add all the numbers together and return as result</a:t>
            </a:r>
          </a:p>
          <a:p>
            <a:pPr lvl="1"/>
            <a:r>
              <a:rPr lang="en-US" sz="2000" dirty="0"/>
              <a:t>Test now passes, now </a:t>
            </a:r>
            <a:r>
              <a:rPr lang="en-US" sz="2000" i="1" dirty="0"/>
              <a:t>rerun all tests</a:t>
            </a:r>
          </a:p>
          <a:p>
            <a:pPr lvl="1"/>
            <a:r>
              <a:rPr lang="en-US" sz="2000" dirty="0"/>
              <a:t>Consider if code needs to be refactored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4288-FD21-CE4F-85F9-176B23FC4F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7E19-4D1C-C848-BF3B-2522AF93B6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DD63-7E91-6145-99B7-18A01784C0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6DDBE-2DB7-7140-B69E-C33AEB0CE412}"/>
              </a:ext>
            </a:extLst>
          </p:cNvPr>
          <p:cNvSpPr txBox="1"/>
          <p:nvPr/>
        </p:nvSpPr>
        <p:spPr>
          <a:xfrm>
            <a:off x="546244" y="1545193"/>
            <a:ext cx="856628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class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add(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)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(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== '')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0;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}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rgbClr val="0000FF"/>
                </a:solidFill>
                <a:effectLst/>
                <a:latin typeface="Courier" pitchFamily="2" charset="0"/>
              </a:rPr>
              <a:t>let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numbers = </a:t>
            </a:r>
            <a:r>
              <a:rPr lang="en-GB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numberString</a:t>
            </a:r>
            <a:endParaRPr lang="en-GB" b="0" dirty="0">
              <a:solidFill>
                <a:srgbClr val="0000FF"/>
              </a:solidFill>
              <a:effectLst/>
              <a:latin typeface="Courier" pitchFamily="2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                        .split(",")</a:t>
            </a:r>
          </a:p>
          <a:p>
            <a:r>
              <a:rPr lang="en-GB" dirty="0">
                <a:solidFill>
                  <a:srgbClr val="0000FF"/>
                </a:solidFill>
                <a:latin typeface="Courier" pitchFamily="2" charset="0"/>
              </a:rPr>
              <a:t>                         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.map(n =&gt; </a:t>
            </a:r>
            <a:r>
              <a:rPr lang="en-GB" b="0" dirty="0" err="1">
                <a:solidFill>
                  <a:srgbClr val="0000FF"/>
                </a:solidFill>
                <a:effectLst/>
                <a:latin typeface="Courier" pitchFamily="2" charset="0"/>
              </a:rPr>
              <a:t>parseInt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(n));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rgbClr val="0000FF"/>
                </a:solidFill>
                <a:effectLst/>
                <a:latin typeface="Courier" pitchFamily="2" charset="0"/>
              </a:rPr>
              <a:t>let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urier" pitchFamily="2" charset="0"/>
              </a:rPr>
              <a:t>finalSum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= </a:t>
            </a:r>
            <a:r>
              <a:rPr lang="en-GB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numbers.reduce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((sum, n) =&gt;{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            </a:t>
            </a:r>
            <a:r>
              <a:rPr lang="en-GB" b="1" dirty="0">
                <a:solidFill>
                  <a:srgbClr val="0000FF"/>
                </a:solidFill>
                <a:effectLst/>
                <a:latin typeface="Courier" pitchFamily="2" charset="0"/>
              </a:rPr>
              <a:t>return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 sum + n;</a:t>
            </a:r>
          </a:p>
          <a:p>
            <a:r>
              <a:rPr lang="en-GB" dirty="0">
                <a:solidFill>
                  <a:srgbClr val="0000FF"/>
                </a:solidFill>
                <a:latin typeface="Courier" pitchFamily="2" charset="0"/>
              </a:rPr>
              <a:t>             </a:t>
            </a:r>
            <a:r>
              <a:rPr lang="en-GB" b="0" dirty="0">
                <a:solidFill>
                  <a:srgbClr val="0000FF"/>
                </a:solidFill>
                <a:effectLst/>
                <a:latin typeface="Courier" pitchFamily="2" charset="0"/>
              </a:rPr>
              <a:t>}, 0);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}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3DCD9F-1E6D-4F4A-9632-0C69474E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4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2589-F775-564A-8D4B-91E20EA4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1D8B-7905-BF44-861A-3ED58828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Four</a:t>
            </a:r>
          </a:p>
          <a:p>
            <a:pPr lvl="1"/>
            <a:r>
              <a:rPr lang="en-US" sz="2000" dirty="0"/>
              <a:t>Write a fourth test to take three values separated by a comma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</a:t>
            </a:r>
          </a:p>
          <a:p>
            <a:pPr lvl="2"/>
            <a:r>
              <a:rPr lang="en-US" sz="1600" dirty="0"/>
              <a:t>Depending on how you implemented the add function this may pass</a:t>
            </a:r>
          </a:p>
          <a:p>
            <a:pPr lvl="2"/>
            <a:r>
              <a:rPr lang="en-US" sz="1600" dirty="0"/>
              <a:t>If not update add until it does pass</a:t>
            </a:r>
          </a:p>
          <a:p>
            <a:pPr lvl="1"/>
            <a:r>
              <a:rPr lang="en-US" sz="2000" dirty="0"/>
              <a:t>Test now passes, next </a:t>
            </a:r>
            <a:r>
              <a:rPr lang="en-US" sz="2000" i="1" dirty="0"/>
              <a:t>rerun all tests</a:t>
            </a:r>
            <a:endParaRPr lang="en-US" sz="2000" dirty="0"/>
          </a:p>
          <a:p>
            <a:pPr lvl="1"/>
            <a:r>
              <a:rPr lang="en-US" sz="2000" dirty="0"/>
              <a:t>Now consider refactoring the code 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872BF-B656-F443-85F8-3DEE89113C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D688-BBD3-3C44-B72B-425A0C02B7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BC1BE-E8D3-D342-9D46-53F7599E75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02B39-B989-BA48-8309-4F0E222B117E}"/>
              </a:ext>
            </a:extLst>
          </p:cNvPr>
          <p:cNvSpPr txBox="1"/>
          <p:nvPr/>
        </p:nvSpPr>
        <p:spPr>
          <a:xfrm>
            <a:off x="704528" y="2852936"/>
            <a:ext cx="898406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('should add together three comma separated values (1,2,3)',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("1,2,3");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(6); 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BA5970-C2C9-6747-BF14-7D0D2601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4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294E-721E-9B44-AEF4-15D9B08E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85F6-3628-F744-AF3D-1BC43165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Five</a:t>
            </a:r>
          </a:p>
          <a:p>
            <a:pPr lvl="1"/>
            <a:r>
              <a:rPr lang="en-US" sz="2000" dirty="0"/>
              <a:t>Write a fifth test to use a different separator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</a:t>
            </a:r>
          </a:p>
          <a:p>
            <a:pPr lvl="2"/>
            <a:r>
              <a:rPr lang="en-US" sz="1800" dirty="0"/>
              <a:t>The test will fail as add is using a comma as a separator</a:t>
            </a:r>
          </a:p>
          <a:p>
            <a:pPr lvl="2"/>
            <a:r>
              <a:rPr lang="en-US" sz="1800" dirty="0"/>
              <a:t>Update the test to support both commas and semi colons as separators</a:t>
            </a:r>
          </a:p>
          <a:p>
            <a:pPr lvl="1"/>
            <a:r>
              <a:rPr lang="en-US" sz="2000" dirty="0"/>
              <a:t>Test now passes, rerun all tests</a:t>
            </a:r>
          </a:p>
          <a:p>
            <a:pPr lvl="1"/>
            <a:r>
              <a:rPr lang="en-US" sz="2000" dirty="0"/>
              <a:t>Now considering refactoring code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D01F-D317-BD4E-8518-3CE1AB5E45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9C7A-8BFF-BA45-9B59-7AE6E748C4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1CA1-008E-9143-8D74-70DFE8094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A5AF3-6656-9C4F-9DEC-C211E8B90A56}"/>
              </a:ext>
            </a:extLst>
          </p:cNvPr>
          <p:cNvSpPr txBox="1"/>
          <p:nvPr/>
        </p:nvSpPr>
        <p:spPr>
          <a:xfrm>
            <a:off x="495300" y="2852936"/>
            <a:ext cx="9133283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600" b="1">
                <a:solidFill>
                  <a:schemeClr val="tx1"/>
                </a:solidFill>
                <a:effectLst/>
                <a:latin typeface="Courier" pitchFamily="2" charset="0"/>
              </a:defRPr>
            </a:lvl1pPr>
          </a:lstStyle>
          <a:p>
            <a:r>
              <a:rPr lang="en-GB" dirty="0"/>
              <a:t>it</a:t>
            </a:r>
            <a:r>
              <a:rPr lang="en-GB" b="0" dirty="0"/>
              <a:t>('should add together two semicolon separated values (1;2)', () =&gt; {</a:t>
            </a:r>
          </a:p>
          <a:p>
            <a:r>
              <a:rPr lang="en-GB" b="0" dirty="0"/>
              <a:t>    result = </a:t>
            </a:r>
            <a:r>
              <a:rPr lang="en-GB" b="0" dirty="0" err="1"/>
              <a:t>calculator.add</a:t>
            </a:r>
            <a:r>
              <a:rPr lang="en-GB" b="0" dirty="0"/>
              <a:t>("1;2");</a:t>
            </a:r>
          </a:p>
          <a:p>
            <a:r>
              <a:rPr lang="en-GB" b="0" dirty="0"/>
              <a:t>    expect(result).</a:t>
            </a:r>
            <a:r>
              <a:rPr lang="en-GB" b="0" dirty="0" err="1"/>
              <a:t>toEqual</a:t>
            </a:r>
            <a:r>
              <a:rPr lang="en-GB" b="0" dirty="0"/>
              <a:t>(3); </a:t>
            </a:r>
          </a:p>
          <a:p>
            <a:r>
              <a:rPr lang="en-GB" b="0" dirty="0"/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11DA3-7750-0B49-8A3A-077D28E7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3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294E-721E-9B44-AEF4-15D9B08E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85F6-3628-F744-AF3D-1BC43165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58" y="4941168"/>
            <a:ext cx="8913681" cy="4529138"/>
          </a:xfrm>
        </p:spPr>
        <p:txBody>
          <a:bodyPr/>
          <a:lstStyle/>
          <a:p>
            <a:r>
              <a:rPr lang="en-US" sz="2400" dirty="0"/>
              <a:t>Update the test to support both commas and semi colons as separators</a:t>
            </a:r>
          </a:p>
          <a:p>
            <a:pPr lvl="2"/>
            <a:r>
              <a:rPr lang="en-US" sz="1600" dirty="0"/>
              <a:t>Test now passes, rerun all tests</a:t>
            </a:r>
          </a:p>
          <a:p>
            <a:pPr lvl="2"/>
            <a:r>
              <a:rPr lang="en-US" sz="1600" dirty="0"/>
              <a:t>Now considering refactoring code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D01F-D317-BD4E-8518-3CE1AB5E45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9C7A-8BFF-BA45-9B59-7AE6E748C4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1CA1-008E-9143-8D74-70DFE8094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A5AF3-6656-9C4F-9DEC-C211E8B90A56}"/>
              </a:ext>
            </a:extLst>
          </p:cNvPr>
          <p:cNvSpPr txBox="1"/>
          <p:nvPr/>
        </p:nvSpPr>
        <p:spPr>
          <a:xfrm>
            <a:off x="472594" y="1270018"/>
            <a:ext cx="9133283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600" b="1">
                <a:solidFill>
                  <a:schemeClr val="tx1"/>
                </a:solidFill>
                <a:effectLst/>
                <a:latin typeface="Courier" pitchFamily="2" charset="0"/>
              </a:defRPr>
            </a:lvl1pPr>
          </a:lstStyle>
          <a:p>
            <a:r>
              <a:rPr lang="en-GB" dirty="0"/>
              <a:t>class</a:t>
            </a:r>
            <a:r>
              <a:rPr lang="en-GB" b="0" dirty="0"/>
              <a:t> </a:t>
            </a:r>
            <a:r>
              <a:rPr lang="en-GB" b="0" dirty="0" err="1"/>
              <a:t>StringCalculator</a:t>
            </a:r>
            <a:r>
              <a:rPr lang="en-GB" b="0" dirty="0"/>
              <a:t> {</a:t>
            </a:r>
          </a:p>
          <a:p>
            <a:r>
              <a:rPr lang="en-GB" b="0" dirty="0"/>
              <a:t>    add(</a:t>
            </a:r>
            <a:r>
              <a:rPr lang="en-GB" b="0" dirty="0" err="1"/>
              <a:t>numberString</a:t>
            </a:r>
            <a:r>
              <a:rPr lang="en-GB" b="0" dirty="0"/>
              <a:t>) {</a:t>
            </a:r>
          </a:p>
          <a:p>
            <a:r>
              <a:rPr lang="en-GB" b="0" dirty="0"/>
              <a:t>        </a:t>
            </a:r>
            <a:r>
              <a:rPr lang="en-GB" dirty="0"/>
              <a:t>if</a:t>
            </a:r>
            <a:r>
              <a:rPr lang="en-GB" b="0" dirty="0"/>
              <a:t> (</a:t>
            </a:r>
            <a:r>
              <a:rPr lang="en-GB" b="0" dirty="0" err="1"/>
              <a:t>numberString</a:t>
            </a:r>
            <a:r>
              <a:rPr lang="en-GB" b="0" dirty="0"/>
              <a:t> == '') {</a:t>
            </a:r>
          </a:p>
          <a:p>
            <a:r>
              <a:rPr lang="en-GB" b="0" dirty="0"/>
              <a:t>            </a:t>
            </a:r>
            <a:r>
              <a:rPr lang="en-GB" dirty="0"/>
              <a:t>return</a:t>
            </a:r>
            <a:r>
              <a:rPr lang="en-GB" b="0" dirty="0"/>
              <a:t> 0;</a:t>
            </a:r>
          </a:p>
          <a:p>
            <a:r>
              <a:rPr lang="en-GB" b="0" dirty="0"/>
              <a:t>        }</a:t>
            </a:r>
          </a:p>
          <a:p>
            <a:r>
              <a:rPr lang="en-GB" b="0" dirty="0"/>
              <a:t>        </a:t>
            </a:r>
            <a:r>
              <a:rPr lang="en-GB" dirty="0" err="1">
                <a:solidFill>
                  <a:srgbClr val="0000FF"/>
                </a:solidFill>
              </a:rPr>
              <a:t>const</a:t>
            </a:r>
            <a:r>
              <a:rPr lang="en-GB" b="0" dirty="0">
                <a:solidFill>
                  <a:srgbClr val="0000FF"/>
                </a:solidFill>
              </a:rPr>
              <a:t> </a:t>
            </a:r>
            <a:r>
              <a:rPr lang="en-GB" b="0" dirty="0" err="1">
                <a:solidFill>
                  <a:srgbClr val="0000FF"/>
                </a:solidFill>
              </a:rPr>
              <a:t>delimiterRegExp</a:t>
            </a:r>
            <a:r>
              <a:rPr lang="en-GB" b="0" dirty="0">
                <a:solidFill>
                  <a:srgbClr val="0000FF"/>
                </a:solidFill>
              </a:rPr>
              <a:t> = /[,;]/</a:t>
            </a:r>
          </a:p>
          <a:p>
            <a:r>
              <a:rPr lang="en-GB" b="0" dirty="0"/>
              <a:t>        </a:t>
            </a:r>
            <a:r>
              <a:rPr lang="en-GB" dirty="0"/>
              <a:t>let</a:t>
            </a:r>
            <a:r>
              <a:rPr lang="en-GB" b="0" dirty="0"/>
              <a:t> numbers = </a:t>
            </a:r>
            <a:r>
              <a:rPr lang="en-GB" b="0" dirty="0" err="1"/>
              <a:t>numberString</a:t>
            </a:r>
            <a:endParaRPr lang="en-GB" b="0" dirty="0"/>
          </a:p>
          <a:p>
            <a:r>
              <a:rPr lang="en-GB" b="0" dirty="0"/>
              <a:t>               .split(</a:t>
            </a:r>
            <a:r>
              <a:rPr lang="en-GB" b="0" dirty="0" err="1">
                <a:solidFill>
                  <a:srgbClr val="0000FF"/>
                </a:solidFill>
              </a:rPr>
              <a:t>delimiterRegExp</a:t>
            </a:r>
            <a:r>
              <a:rPr lang="en-GB" b="0" dirty="0"/>
              <a:t>)</a:t>
            </a:r>
          </a:p>
          <a:p>
            <a:r>
              <a:rPr lang="en-GB" b="0" dirty="0"/>
              <a:t>               .map(n =&gt; </a:t>
            </a:r>
            <a:r>
              <a:rPr lang="en-GB" b="0" dirty="0" err="1"/>
              <a:t>parseInt</a:t>
            </a:r>
            <a:r>
              <a:rPr lang="en-GB" b="0" dirty="0"/>
              <a:t>(n));</a:t>
            </a:r>
          </a:p>
          <a:p>
            <a:r>
              <a:rPr lang="en-GB" b="0" dirty="0"/>
              <a:t>        </a:t>
            </a:r>
            <a:r>
              <a:rPr lang="en-GB" dirty="0"/>
              <a:t>let</a:t>
            </a:r>
            <a:r>
              <a:rPr lang="en-GB" b="0" dirty="0"/>
              <a:t> </a:t>
            </a:r>
            <a:r>
              <a:rPr lang="en-GB" b="0" dirty="0" err="1"/>
              <a:t>finalSum</a:t>
            </a:r>
            <a:r>
              <a:rPr lang="en-GB" b="0" dirty="0"/>
              <a:t> = </a:t>
            </a:r>
            <a:r>
              <a:rPr lang="en-GB" b="0" dirty="0" err="1"/>
              <a:t>numbers.reduce</a:t>
            </a:r>
            <a:r>
              <a:rPr lang="en-GB" b="0" dirty="0"/>
              <a:t>((sum, n) =&gt;{</a:t>
            </a:r>
          </a:p>
          <a:p>
            <a:r>
              <a:rPr lang="en-GB" b="0" dirty="0"/>
              <a:t>                         </a:t>
            </a:r>
            <a:r>
              <a:rPr lang="en-GB" dirty="0"/>
              <a:t>return</a:t>
            </a:r>
            <a:r>
              <a:rPr lang="en-GB" b="0" dirty="0"/>
              <a:t> sum + n;</a:t>
            </a:r>
          </a:p>
          <a:p>
            <a:r>
              <a:rPr lang="en-GB" b="0" dirty="0"/>
              <a:t>                        }, 0);</a:t>
            </a:r>
          </a:p>
          <a:p>
            <a:r>
              <a:rPr lang="en-GB" b="0" dirty="0"/>
              <a:t>        </a:t>
            </a:r>
            <a:r>
              <a:rPr lang="en-GB" dirty="0"/>
              <a:t>return</a:t>
            </a:r>
            <a:r>
              <a:rPr lang="en-GB" b="0" dirty="0"/>
              <a:t> </a:t>
            </a:r>
            <a:r>
              <a:rPr lang="en-GB" b="0" dirty="0" err="1"/>
              <a:t>finalSum</a:t>
            </a:r>
            <a:r>
              <a:rPr lang="en-GB" b="0" dirty="0"/>
              <a:t>;</a:t>
            </a:r>
          </a:p>
          <a:p>
            <a:r>
              <a:rPr lang="en-GB" b="0" dirty="0"/>
              <a:t>    }</a:t>
            </a:r>
          </a:p>
          <a:p>
            <a:r>
              <a:rPr lang="en-GB" b="0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11DA3-7750-0B49-8A3A-077D28E7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294E-721E-9B44-AEF4-15D9B08E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85F6-3628-F744-AF3D-1BC43165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Six</a:t>
            </a:r>
          </a:p>
          <a:p>
            <a:pPr lvl="1"/>
            <a:r>
              <a:rPr lang="en-US" sz="2000" dirty="0"/>
              <a:t>Write a 6th test to use a newline separator</a:t>
            </a:r>
          </a:p>
          <a:p>
            <a:pPr lvl="1"/>
            <a:endParaRPr lang="en-US" sz="2000" dirty="0"/>
          </a:p>
          <a:p>
            <a:pPr lvl="1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The test will fail as add is not using the newline separator 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D01F-D317-BD4E-8518-3CE1AB5E45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9C7A-8BFF-BA45-9B59-7AE6E748C4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1CA1-008E-9143-8D74-70DFE8094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A5AF3-6656-9C4F-9DEC-C211E8B90A56}"/>
              </a:ext>
            </a:extLst>
          </p:cNvPr>
          <p:cNvSpPr txBox="1"/>
          <p:nvPr/>
        </p:nvSpPr>
        <p:spPr>
          <a:xfrm>
            <a:off x="271655" y="2996952"/>
            <a:ext cx="963733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('should add together two newline separated values (1\n2)', () =&gt;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("1\n2");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(3);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9DC8C-9652-FD49-88FF-3134CD0F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6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294E-721E-9B44-AEF4-15D9B08E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85F6-3628-F744-AF3D-1BC43165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36" y="5731479"/>
            <a:ext cx="8913681" cy="971088"/>
          </a:xfrm>
        </p:spPr>
        <p:txBody>
          <a:bodyPr/>
          <a:lstStyle/>
          <a:p>
            <a:r>
              <a:rPr lang="en-US" sz="2400" dirty="0"/>
              <a:t>Update the test to support commas, semi colons and newline as separators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D01F-D317-BD4E-8518-3CE1AB5E45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9C7A-8BFF-BA45-9B59-7AE6E748C4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1CA1-008E-9143-8D74-70DFE8094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A5AF3-6656-9C4F-9DEC-C211E8B90A56}"/>
              </a:ext>
            </a:extLst>
          </p:cNvPr>
          <p:cNvSpPr txBox="1"/>
          <p:nvPr/>
        </p:nvSpPr>
        <p:spPr>
          <a:xfrm>
            <a:off x="984996" y="1484162"/>
            <a:ext cx="7951485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class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{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add(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numberString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) {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if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(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numberString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== '') {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    </a:t>
            </a:r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0;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}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GB" b="1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-GB" b="0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latin typeface="Courier" pitchFamily="2" charset="0"/>
              </a:rPr>
              <a:t>delimiterRegExp</a:t>
            </a:r>
            <a:r>
              <a:rPr lang="en-GB" b="0" dirty="0">
                <a:solidFill>
                  <a:srgbClr val="0000FF"/>
                </a:solidFill>
                <a:latin typeface="Courier" pitchFamily="2" charset="0"/>
              </a:rPr>
              <a:t> = /[,;\n]/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let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numbers = 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numberString</a:t>
            </a:r>
            <a:endParaRPr lang="en-GB" b="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       .split(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delimiterRegExp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       .map(n =&gt; 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parseInt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(n));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let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finalSum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numbers.reduce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((sum, n) =&gt;{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                 </a:t>
            </a:r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sum + n;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                }, 0);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Courier" pitchFamily="2" charset="0"/>
              </a:rPr>
              <a:t>finalSum</a:t>
            </a:r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    }</a:t>
            </a:r>
          </a:p>
          <a:p>
            <a:r>
              <a:rPr lang="en-GB" b="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9DC8C-9652-FD49-88FF-3134CD0F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Introduce the String Calculator problem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Additional Problem Features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Things to Note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Present Steps 1 to 12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2391-0B65-3D45-83B8-9D3479DF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pic>
        <p:nvPicPr>
          <p:cNvPr id="3074" name="Picture 2" descr="Awesome Katas">
            <a:extLst>
              <a:ext uri="{FF2B5EF4-FFF2-40B4-BE49-F238E27FC236}">
                <a16:creationId xmlns:a16="http://schemas.microsoft.com/office/drawing/2014/main" id="{2284022B-2D93-4041-98A3-85F6CE16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92" y="3758187"/>
            <a:ext cx="3960440" cy="148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269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4BBE-EE83-8C4D-897D-E9CBDC1C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D615-F3AF-C14B-9B37-03137CFE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84906"/>
            <a:ext cx="8913681" cy="4529138"/>
          </a:xfrm>
        </p:spPr>
        <p:txBody>
          <a:bodyPr/>
          <a:lstStyle/>
          <a:p>
            <a:r>
              <a:rPr lang="en-US" sz="2400" dirty="0"/>
              <a:t>Step Seven</a:t>
            </a:r>
          </a:p>
          <a:p>
            <a:pPr lvl="1"/>
            <a:r>
              <a:rPr lang="en-US" sz="2000" dirty="0"/>
              <a:t>Write a 7th test to use multiple separators</a:t>
            </a:r>
          </a:p>
          <a:p>
            <a:pPr lvl="1"/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</a:t>
            </a:r>
          </a:p>
          <a:p>
            <a:pPr lvl="2"/>
            <a:r>
              <a:rPr lang="en-US" sz="1800" dirty="0"/>
              <a:t>Depending on how you implemented add this may or may not fail</a:t>
            </a:r>
          </a:p>
          <a:p>
            <a:pPr lvl="2"/>
            <a:r>
              <a:rPr lang="en-US" sz="1800" dirty="0"/>
              <a:t>If it does fail update to support mixed separators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AE5F-432D-2C4F-ADEA-8BB5425689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FE13-0834-154C-8CF3-5340D505AA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A60C-9FD9-6244-AD5A-E6A9881216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9213B-A395-4548-BE15-CE4381A80766}"/>
              </a:ext>
            </a:extLst>
          </p:cNvPr>
          <p:cNvSpPr txBox="1"/>
          <p:nvPr/>
        </p:nvSpPr>
        <p:spPr>
          <a:xfrm>
            <a:off x="745969" y="3068960"/>
            <a:ext cx="871296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('should add together two mixed separated values (1\n2,3)',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("1\n2,3");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(6); 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A5FAB5-3CC7-BC41-95A8-C3464E2F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4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4BBE-EE83-8C4D-897D-E9CBDC1C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D615-F3AF-C14B-9B37-03137CFE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Eight</a:t>
            </a:r>
          </a:p>
          <a:p>
            <a:pPr lvl="1"/>
            <a:r>
              <a:rPr lang="en-US" sz="2000" dirty="0"/>
              <a:t>Write an 8th test to use all separators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</a:t>
            </a:r>
          </a:p>
          <a:p>
            <a:pPr lvl="2"/>
            <a:r>
              <a:rPr lang="en-US" sz="1800" dirty="0"/>
              <a:t>Depending on how you implemented add this may or may not fail</a:t>
            </a:r>
          </a:p>
          <a:p>
            <a:pPr lvl="2"/>
            <a:r>
              <a:rPr lang="en-US" sz="1800" dirty="0"/>
              <a:t>If it does fail update to support mixed separators</a:t>
            </a:r>
          </a:p>
          <a:p>
            <a:pPr lvl="1"/>
            <a:r>
              <a:rPr lang="en-US" sz="2000" dirty="0"/>
              <a:t>Test passes, now rerun all tests</a:t>
            </a:r>
          </a:p>
          <a:p>
            <a:pPr lvl="1"/>
            <a:r>
              <a:rPr lang="en-US" sz="2000" dirty="0"/>
              <a:t>Consider refactoring codebase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AE5F-432D-2C4F-ADEA-8BB5425689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FE13-0834-154C-8CF3-5340D505AA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A60C-9FD9-6244-AD5A-E6A9881216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9213B-A395-4548-BE15-CE4381A80766}"/>
              </a:ext>
            </a:extLst>
          </p:cNvPr>
          <p:cNvSpPr txBox="1"/>
          <p:nvPr/>
        </p:nvSpPr>
        <p:spPr>
          <a:xfrm>
            <a:off x="495300" y="2767280"/>
            <a:ext cx="91365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('should add together three mixed separated values (1\n2,3;4)',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("1\n2,3;4");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(10); 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003DC9-ADE6-6247-BC84-8D36649E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6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0DA3-8127-6A46-AA02-3025EA83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0EDD-5D9C-0C43-A54E-C9F24442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705769"/>
            <a:ext cx="9233932" cy="4529138"/>
          </a:xfrm>
        </p:spPr>
        <p:txBody>
          <a:bodyPr/>
          <a:lstStyle/>
          <a:p>
            <a:r>
              <a:rPr lang="en-US" sz="2400" dirty="0"/>
              <a:t>Step Nine</a:t>
            </a:r>
          </a:p>
          <a:p>
            <a:pPr lvl="1"/>
            <a:r>
              <a:rPr lang="en-US" sz="2000" dirty="0"/>
              <a:t>Write a 9</a:t>
            </a:r>
            <a:r>
              <a:rPr lang="en-US" sz="2000" baseline="30000" dirty="0"/>
              <a:t>th</a:t>
            </a:r>
            <a:r>
              <a:rPr lang="en-US" sz="2000" dirty="0"/>
              <a:t> test to check for incomplete expressions</a:t>
            </a:r>
          </a:p>
          <a:p>
            <a:pPr lvl="1"/>
            <a:endParaRPr lang="en-US" sz="2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r>
              <a:rPr lang="en-US" sz="2000" dirty="0"/>
              <a:t>The test will fail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7B75-612A-C944-853E-29969FDDD8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0AB21-C1CC-5B48-A5BF-257092B028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3498-6E04-694D-9E2D-EB3C40A4B9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1596-B3C2-884B-8067-110B932D3EC5}"/>
              </a:ext>
            </a:extLst>
          </p:cNvPr>
          <p:cNvSpPr txBox="1"/>
          <p:nvPr/>
        </p:nvSpPr>
        <p:spPr>
          <a:xfrm>
            <a:off x="272480" y="3068960"/>
            <a:ext cx="955246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("should fail if the string is terminated by a separator (1,)",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function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()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("1,");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}).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Courier" pitchFamily="2" charset="0"/>
              </a:rPr>
              <a:t>toThrow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(new Error("Invalid Terminator Expression"));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40AF9-41D9-CB40-8B1C-2992EE22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16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0DA3-8127-6A46-AA02-3025EA83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0EDD-5D9C-0C43-A54E-C9F24442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524342"/>
            <a:ext cx="9233932" cy="4529138"/>
          </a:xfrm>
        </p:spPr>
        <p:txBody>
          <a:bodyPr/>
          <a:lstStyle/>
          <a:p>
            <a:pPr lvl="1"/>
            <a:r>
              <a:rPr lang="en-US" sz="2000" dirty="0"/>
              <a:t>Update add to check for an incomplete expression with a comma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Once test Passes, re run all tests</a:t>
            </a:r>
          </a:p>
          <a:p>
            <a:pPr lvl="1"/>
            <a:r>
              <a:rPr lang="en-US" sz="2000" dirty="0"/>
              <a:t>Consider refactoring codebase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7B75-612A-C944-853E-29969FDDD8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0AB21-C1CC-5B48-A5BF-257092B028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3498-6E04-694D-9E2D-EB3C40A4B9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1596-B3C2-884B-8067-110B932D3EC5}"/>
              </a:ext>
            </a:extLst>
          </p:cNvPr>
          <p:cNvSpPr txBox="1"/>
          <p:nvPr/>
        </p:nvSpPr>
        <p:spPr>
          <a:xfrm>
            <a:off x="1207441" y="1887197"/>
            <a:ext cx="7333083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add(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== '')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0;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(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numberString.endsWith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(',')) {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" pitchFamily="2" charset="0"/>
              </a:rPr>
              <a:t>throw new 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Error('Invalid Terminator Expression’);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 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Courier" pitchFamily="2" charset="0"/>
              </a:rPr>
              <a:t>const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delimiterRegExp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 /[,;\n]/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numbers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endParaRPr lang="en-GB" sz="1600" b="0" dirty="0">
              <a:solidFill>
                <a:schemeClr val="tx1"/>
              </a:solidFill>
              <a:effectLst/>
              <a:latin typeface="Courier" pitchFamily="2" charset="0"/>
            </a:endParaRP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    .split(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delimiterRegExp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)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    .map(n =&gt;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parseInt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(n));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numbers.reduce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((sum, n) =&gt;{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sum + n;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}, 0);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40AF9-41D9-CB40-8B1C-2992EE22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3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D00E-3379-8C4E-B413-A0154C6C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6BD7-BF22-3C4C-9479-4CF0E1E30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Ten</a:t>
            </a:r>
          </a:p>
          <a:p>
            <a:pPr lvl="1"/>
            <a:r>
              <a:rPr lang="en-US" sz="2000" dirty="0"/>
              <a:t>Write a test to check for a negative number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test will fail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425D-38C0-3C4C-A375-ECF570020F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2C8B-35F3-CA4A-BBF5-F556965974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FC31-E15D-3A48-9B54-FF7E26567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D7A9A-8412-6543-9436-6F0D3995A645}"/>
              </a:ext>
            </a:extLst>
          </p:cNvPr>
          <p:cNvSpPr txBox="1"/>
          <p:nvPr/>
        </p:nvSpPr>
        <p:spPr>
          <a:xfrm>
            <a:off x="480939" y="2644170"/>
            <a:ext cx="913822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("should fail if the string contains a negative number (1,-1)",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expect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(function ()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("1,-1");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}).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Courier" pitchFamily="2" charset="0"/>
              </a:rPr>
              <a:t>toThrow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(new Error("Negative Number Error"));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241C1-79C1-BA40-B207-701860CA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404664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73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D00E-3379-8C4E-B413-A0154C6C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6BD7-BF22-3C4C-9479-4CF0E1E30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600200"/>
            <a:ext cx="2009427" cy="4529138"/>
          </a:xfrm>
        </p:spPr>
        <p:txBody>
          <a:bodyPr/>
          <a:lstStyle/>
          <a:p>
            <a:r>
              <a:rPr lang="en-US" sz="2000" dirty="0"/>
              <a:t>Update add to handle a negative number </a:t>
            </a:r>
          </a:p>
          <a:p>
            <a:pPr lvl="1"/>
            <a:r>
              <a:rPr lang="en-US" sz="1800" dirty="0"/>
              <a:t>And generate an error</a:t>
            </a:r>
            <a:endParaRPr lang="en-US" sz="2000" dirty="0"/>
          </a:p>
          <a:p>
            <a:pPr lvl="1"/>
            <a:r>
              <a:rPr lang="en-US" sz="2000" dirty="0"/>
              <a:t>Test passes, now rerun all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425D-38C0-3C4C-A375-ECF570020F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2C8B-35F3-CA4A-BBF5-F556965974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FC31-E15D-3A48-9B54-FF7E26567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D7A9A-8412-6543-9436-6F0D3995A645}"/>
              </a:ext>
            </a:extLst>
          </p:cNvPr>
          <p:cNvSpPr txBox="1"/>
          <p:nvPr/>
        </p:nvSpPr>
        <p:spPr>
          <a:xfrm>
            <a:off x="2576736" y="1596900"/>
            <a:ext cx="7181336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add(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== '')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0;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numberString.endsWith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(','))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throw new 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Error('Invalid Terminator Expression’);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Courier" pitchFamily="2" charset="0"/>
              </a:rPr>
              <a:t>const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delimiterRegExp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 /[,;\n]/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numbers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endParaRPr lang="en-GB" sz="1600" b="0" dirty="0">
              <a:solidFill>
                <a:schemeClr val="tx1"/>
              </a:solidFill>
              <a:effectLst/>
              <a:latin typeface="Courier" pitchFamily="2" charset="0"/>
            </a:endParaRP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.split(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delimiterRegExp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)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.map(n =&gt;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parseInt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(n));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negatives =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numbers.filter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(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num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=&gt;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num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&lt; 0);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(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urier" pitchFamily="2" charset="0"/>
              </a:rPr>
              <a:t>negatives.length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&gt; 0){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" pitchFamily="2" charset="0"/>
              </a:rPr>
              <a:t>throw new </a:t>
            </a:r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Error('Negative Number Error’);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urier" pitchFamily="2" charset="0"/>
              </a:rPr>
              <a:t>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 </a:t>
            </a:r>
          </a:p>
          <a:p>
            <a:r>
              <a:rPr lang="en-GB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numbers.reduce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((sum, n) =&gt;{ return sum + n; }, 0);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241C1-79C1-BA40-B207-701860CA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404664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ABE2-95D3-C54A-9245-4B4AFC08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1A0D-1E38-EE4A-8B93-7CB72F87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Eleven</a:t>
            </a:r>
          </a:p>
          <a:p>
            <a:pPr lvl="1"/>
            <a:r>
              <a:rPr lang="en-US" sz="2000" dirty="0"/>
              <a:t>Write a test to ignore numbers over 1000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This test will fail</a:t>
            </a:r>
          </a:p>
          <a:p>
            <a:pPr lvl="1"/>
            <a:r>
              <a:rPr lang="en-US" sz="2000" dirty="0"/>
              <a:t>Update add to ignore numbers over 1000</a:t>
            </a:r>
          </a:p>
          <a:p>
            <a:pPr lvl="1"/>
            <a:r>
              <a:rPr lang="en-US" sz="2000" dirty="0"/>
              <a:t>Test passes, now rerun all tests</a:t>
            </a:r>
          </a:p>
          <a:p>
            <a:pPr lvl="1"/>
            <a:r>
              <a:rPr lang="en-US" sz="2000" dirty="0"/>
              <a:t>Consider refactoring codebase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C06B-E8E0-D44F-85EA-1061700C90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84BE4-A0ED-B040-A9DA-963CB47819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D5F1-5C2D-F548-B35D-EB4AB94D9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610A9-3F10-8548-A2CB-655287621B7A}"/>
              </a:ext>
            </a:extLst>
          </p:cNvPr>
          <p:cNvSpPr txBox="1"/>
          <p:nvPr/>
        </p:nvSpPr>
        <p:spPr>
          <a:xfrm>
            <a:off x="920552" y="2646899"/>
            <a:ext cx="828092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("should ignore numbers over one thousand (1001,2)",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("1001,2");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(2);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D07F3-F405-B749-AE47-7601861F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01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ABE2-95D3-C54A-9245-4B4AFC08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1A0D-1E38-EE4A-8B93-7CB72F87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1" y="1600200"/>
            <a:ext cx="2232248" cy="4529138"/>
          </a:xfrm>
        </p:spPr>
        <p:txBody>
          <a:bodyPr/>
          <a:lstStyle/>
          <a:p>
            <a:r>
              <a:rPr lang="en-US" sz="2000" dirty="0"/>
              <a:t>Update add to ignore numbers over 1000</a:t>
            </a:r>
          </a:p>
          <a:p>
            <a:pPr lvl="1"/>
            <a:r>
              <a:rPr lang="en-US" sz="1800" dirty="0"/>
              <a:t>Test passes, now rerun all tests</a:t>
            </a:r>
          </a:p>
          <a:p>
            <a:pPr lvl="1"/>
            <a:r>
              <a:rPr lang="en-US" sz="1800" dirty="0"/>
              <a:t>Consider refactoring codebase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C06B-E8E0-D44F-85EA-1061700C90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84BE4-A0ED-B040-A9DA-963CB47819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D5F1-5C2D-F548-B35D-EB4AB94D9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D07F3-F405-B749-AE47-7601861F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545132-7BF8-BC72-E19A-C033301BE3CD}"/>
              </a:ext>
            </a:extLst>
          </p:cNvPr>
          <p:cNvSpPr txBox="1"/>
          <p:nvPr/>
        </p:nvSpPr>
        <p:spPr>
          <a:xfrm>
            <a:off x="2576736" y="1596900"/>
            <a:ext cx="7181336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add(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== '')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0;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numberString.endsWith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(','))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throw new 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Error('Invalid Terminator Expression’);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Courier" pitchFamily="2" charset="0"/>
              </a:rPr>
              <a:t>const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delimiterRegExp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 /[,;\n]/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numbers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numberString</a:t>
            </a:r>
            <a:endParaRPr lang="en-GB" sz="1600" b="0" dirty="0">
              <a:solidFill>
                <a:schemeClr val="tx1"/>
              </a:solidFill>
              <a:effectLst/>
              <a:latin typeface="Courier" pitchFamily="2" charset="0"/>
            </a:endParaRP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.split(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delimiterRegExp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)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.map(n =&gt;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parseInt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(n))</a:t>
            </a:r>
          </a:p>
          <a:p>
            <a:r>
              <a:rPr lang="en-GB" sz="1600" dirty="0">
                <a:solidFill>
                  <a:srgbClr val="0000FF"/>
                </a:solidFill>
                <a:latin typeface="Courier" pitchFamily="2" charset="0"/>
              </a:rPr>
              <a:t>    .</a:t>
            </a:r>
            <a:r>
              <a:rPr lang="en-GB" sz="1600" b="1" dirty="0">
                <a:solidFill>
                  <a:srgbClr val="0000FF"/>
                </a:solidFill>
                <a:latin typeface="Courier" pitchFamily="2" charset="0"/>
              </a:rPr>
              <a:t>filter</a:t>
            </a:r>
            <a:r>
              <a:rPr lang="en-GB" sz="1600" dirty="0">
                <a:solidFill>
                  <a:srgbClr val="0000FF"/>
                </a:solidFill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ourier" pitchFamily="2" charset="0"/>
              </a:rPr>
              <a:t>num</a:t>
            </a:r>
            <a:r>
              <a:rPr lang="en-GB" sz="1600" dirty="0">
                <a:solidFill>
                  <a:srgbClr val="0000FF"/>
                </a:solidFill>
                <a:latin typeface="Courier" pitchFamily="2" charset="0"/>
              </a:rPr>
              <a:t> =&gt; </a:t>
            </a:r>
            <a:r>
              <a:rPr lang="en-GB" sz="1600" dirty="0" err="1">
                <a:solidFill>
                  <a:srgbClr val="0000FF"/>
                </a:solidFill>
                <a:latin typeface="Courier" pitchFamily="2" charset="0"/>
              </a:rPr>
              <a:t>num</a:t>
            </a:r>
            <a:r>
              <a:rPr lang="en-GB" sz="1600" dirty="0">
                <a:solidFill>
                  <a:srgbClr val="0000FF"/>
                </a:solidFill>
                <a:latin typeface="Courier" pitchFamily="2" charset="0"/>
              </a:rPr>
              <a:t> &lt; 1001)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negatives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numbers.filter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=&gt;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&lt; 0);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if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negatives.length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&gt; 0){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throw new 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Error('Negative Number Error’);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}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let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= </a:t>
            </a:r>
          </a:p>
          <a:p>
            <a:r>
              <a:rPr lang="en-GB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numbers.reduce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((sum, n) =&gt;{ return sum + n; }, 0);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finalSum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613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EBE4-3FC5-364F-9AAA-77D19FEB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785E-0EFC-8548-938E-4BEE94D2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Twelve</a:t>
            </a:r>
          </a:p>
          <a:p>
            <a:pPr lvl="1"/>
            <a:r>
              <a:rPr lang="en-US" sz="2000" dirty="0"/>
              <a:t>Write a test to check for more than 3 values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Exercise the Test</a:t>
            </a:r>
          </a:p>
          <a:p>
            <a:pPr lvl="2"/>
            <a:r>
              <a:rPr lang="en-US" sz="1800" dirty="0"/>
              <a:t>This may fail or not depending how you designed add</a:t>
            </a:r>
          </a:p>
          <a:p>
            <a:pPr lvl="1"/>
            <a:r>
              <a:rPr lang="en-US" sz="2000" dirty="0"/>
              <a:t>If the test fails update until it works</a:t>
            </a:r>
          </a:p>
          <a:p>
            <a:pPr lvl="1"/>
            <a:r>
              <a:rPr lang="en-US" sz="2000" dirty="0"/>
              <a:t>Rerun all tests</a:t>
            </a:r>
          </a:p>
          <a:p>
            <a:pPr lvl="1"/>
            <a:r>
              <a:rPr lang="en-US" sz="2000" dirty="0"/>
              <a:t>Refactor implementation for best code practices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25D2-7F9D-D64A-9512-A0FA6FE818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B9B22-B0ED-B74C-B122-46E5161A86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EDFC-B65D-C84C-93A2-07837A5B2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47370-F186-7142-A0FC-9D865E9C44FE}"/>
              </a:ext>
            </a:extLst>
          </p:cNvPr>
          <p:cNvSpPr txBox="1"/>
          <p:nvPr/>
        </p:nvSpPr>
        <p:spPr>
          <a:xfrm>
            <a:off x="1021881" y="2636912"/>
            <a:ext cx="842493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it("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should handle any number of values (1, 2, 3, 4, 5, 6)", () =&gt; {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("1, 2, 3, 4, 5, 6");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effectLst/>
                <a:latin typeface="Courier" pitchFamily="2" charset="0"/>
              </a:rPr>
              <a:t>expect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(result).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(21);</a:t>
            </a:r>
          </a:p>
          <a:p>
            <a:r>
              <a:rPr lang="en-GB" sz="1600" b="0" dirty="0">
                <a:solidFill>
                  <a:schemeClr val="tx1"/>
                </a:solidFill>
                <a:effectLst/>
                <a:latin typeface="Courier" pitchFamily="2" charset="0"/>
              </a:rPr>
              <a:t>});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9830D-5262-CE4C-A270-AFFD77CB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91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F944-C1DC-F944-B1A1-7EF79037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Go Past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5BBE-06DF-C14D-A2EE-1F36AB54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5400" dirty="0"/>
              <a:t>Wait!</a:t>
            </a:r>
            <a:endParaRPr lang="en-GB" sz="4800" dirty="0"/>
          </a:p>
          <a:p>
            <a:endParaRPr lang="en-GB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DECB-0E46-A04E-A807-AAB045284B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858C-00BA-D940-98D3-BFED13E66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3119-AFA1-4C45-833E-10A0F51E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13EF5-9476-5562-9CFD-35714F5B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81392" y="513909"/>
            <a:ext cx="555022" cy="7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3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5358-BB93-DF48-94BC-6056CACA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5467-9277-5B4A-BF3E-41EC4363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8" y="1600540"/>
            <a:ext cx="8913681" cy="4529138"/>
          </a:xfrm>
        </p:spPr>
        <p:txBody>
          <a:bodyPr/>
          <a:lstStyle/>
          <a:p>
            <a:r>
              <a:rPr lang="en-US" sz="2400" dirty="0"/>
              <a:t>Aim is to create a simple addition calculator</a:t>
            </a:r>
          </a:p>
          <a:p>
            <a:r>
              <a:rPr lang="en-US" sz="2400" dirty="0"/>
              <a:t>The add function takes a string</a:t>
            </a:r>
          </a:p>
          <a:p>
            <a:r>
              <a:rPr lang="en-US" sz="2400" dirty="0"/>
              <a:t>Each string contains zero or more </a:t>
            </a:r>
            <a:r>
              <a:rPr lang="en-US" sz="2400" i="1" dirty="0"/>
              <a:t>integer</a:t>
            </a:r>
            <a:r>
              <a:rPr lang="en-US" sz="2400" dirty="0"/>
              <a:t> values</a:t>
            </a:r>
          </a:p>
          <a:p>
            <a:pPr lvl="1"/>
            <a:r>
              <a:rPr lang="en-US" sz="2000" dirty="0"/>
              <a:t>Floating point numbers should be converted to integers</a:t>
            </a:r>
          </a:p>
          <a:p>
            <a:r>
              <a:rPr lang="en-US" sz="2400" dirty="0"/>
              <a:t>Separators are used between values</a:t>
            </a:r>
          </a:p>
          <a:p>
            <a:pPr lvl="1"/>
            <a:r>
              <a:rPr lang="en-US" sz="2000" dirty="0"/>
              <a:t>Separators can be , or ; or : or \n</a:t>
            </a:r>
          </a:p>
          <a:p>
            <a:pPr lvl="1"/>
            <a:r>
              <a:rPr lang="en-US" sz="2000" dirty="0"/>
              <a:t>For example, “1,2” or “3\n4” or “3;4”</a:t>
            </a:r>
          </a:p>
          <a:p>
            <a:r>
              <a:rPr lang="en-US" sz="2400" dirty="0"/>
              <a:t>These can be added together</a:t>
            </a:r>
          </a:p>
          <a:p>
            <a:pPr lvl="1"/>
            <a:r>
              <a:rPr lang="en-US" sz="2000" dirty="0"/>
              <a:t>An empty string will return zero</a:t>
            </a:r>
          </a:p>
          <a:p>
            <a:pPr lvl="1"/>
            <a:r>
              <a:rPr lang="en-US" sz="2000" dirty="0"/>
              <a:t>A string with a single integer will return that value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CCF5-E532-214F-8FA4-5FDC614793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97DF-AE2F-314F-B293-7CCFB1225C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4663-88B4-C14C-B4B9-49AB944E0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F78A5-F0BC-4A90-353B-E417F406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81392" y="513909"/>
            <a:ext cx="555022" cy="715235"/>
          </a:xfrm>
          <a:prstGeom prst="rect">
            <a:avLst/>
          </a:prstGeom>
        </p:spPr>
      </p:pic>
      <p:pic>
        <p:nvPicPr>
          <p:cNvPr id="7" name="Picture 2" descr="Katas of Wado Ryu – Chojinkai Karate">
            <a:extLst>
              <a:ext uri="{FF2B5EF4-FFF2-40B4-BE49-F238E27FC236}">
                <a16:creationId xmlns:a16="http://schemas.microsoft.com/office/drawing/2014/main" id="{ED702F04-FE9E-3FD5-0F4D-B818D24DC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6" y="4221088"/>
            <a:ext cx="1680661" cy="17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71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F73F-11AD-7A44-B297-0310F493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- What tests are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CF65-99D4-E64F-BB6A-CC92DD75E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9210228" cy="4529138"/>
          </a:xfrm>
        </p:spPr>
        <p:txBody>
          <a:bodyPr/>
          <a:lstStyle/>
          <a:p>
            <a:r>
              <a:rPr lang="en-US" sz="2400" dirty="0"/>
              <a:t>Easy to think that TDD will give you all the tests, but what about</a:t>
            </a:r>
          </a:p>
          <a:p>
            <a:pPr lvl="1"/>
            <a:r>
              <a:rPr lang="en-US" sz="2000" dirty="0"/>
              <a:t>Numbers with spaces</a:t>
            </a:r>
          </a:p>
          <a:p>
            <a:pPr lvl="1"/>
            <a:r>
              <a:rPr lang="en-US" sz="2000" dirty="0"/>
              <a:t>Two separators together</a:t>
            </a:r>
          </a:p>
          <a:p>
            <a:pPr lvl="1"/>
            <a:r>
              <a:rPr lang="en-US" sz="2000" dirty="0"/>
              <a:t>A string starting with a separator</a:t>
            </a:r>
          </a:p>
          <a:p>
            <a:pPr lvl="1"/>
            <a:r>
              <a:rPr lang="en-US" sz="2000" dirty="0"/>
              <a:t>Very long strings of numbers</a:t>
            </a:r>
          </a:p>
          <a:p>
            <a:pPr lvl="1"/>
            <a:r>
              <a:rPr lang="en-US" sz="2000" dirty="0"/>
              <a:t>Strings with other terminators</a:t>
            </a:r>
          </a:p>
          <a:p>
            <a:pPr lvl="2"/>
            <a:endParaRPr lang="en-US" sz="1600" dirty="0"/>
          </a:p>
          <a:p>
            <a:r>
              <a:rPr lang="en-US" sz="2400" dirty="0"/>
              <a:t>You still need to review and possibly design more tests</a:t>
            </a:r>
          </a:p>
          <a:p>
            <a:pPr lvl="1"/>
            <a:r>
              <a:rPr lang="en-US" sz="2000" dirty="0"/>
              <a:t>You may have missed a requirement</a:t>
            </a:r>
          </a:p>
          <a:p>
            <a:pPr lvl="1"/>
            <a:r>
              <a:rPr lang="en-US" sz="2000" dirty="0"/>
              <a:t>Missed variations on a requirement etc.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0553-BE9D-5C4A-A475-651C5813D3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0367-8980-784D-ACBF-D9D821AF47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3688-0D10-7D40-923E-5A96BD71A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7" name="Picture 2" descr="Test taker preparation | Versant">
            <a:extLst>
              <a:ext uri="{FF2B5EF4-FFF2-40B4-BE49-F238E27FC236}">
                <a16:creationId xmlns:a16="http://schemas.microsoft.com/office/drawing/2014/main" id="{0108B20B-6B51-BF27-4D2A-AE3EACE8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7842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429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0090-505E-F90F-DEB5-F7393C66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– how does this relate to a JIRA ticket?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B70B-E643-69AB-D8E2-21EF62CD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Kata’s tend to frame problem in a way that naturally maps to a set of tests</a:t>
            </a:r>
          </a:p>
          <a:p>
            <a:r>
              <a:rPr lang="en-GB" sz="2400" dirty="0"/>
              <a:t>But what about a JIRA ticket?</a:t>
            </a:r>
          </a:p>
          <a:p>
            <a:r>
              <a:rPr lang="en-GB" sz="2400" dirty="0"/>
              <a:t>Given-When-Then style can help</a:t>
            </a:r>
          </a:p>
          <a:p>
            <a:r>
              <a:rPr lang="en-GB" sz="2400" dirty="0"/>
              <a:t>Break problem down into individual statements</a:t>
            </a:r>
          </a:p>
          <a:p>
            <a:r>
              <a:rPr lang="en-GB" sz="2400" dirty="0"/>
              <a:t>Make each statement an individual scenario / requirement / function etc.</a:t>
            </a:r>
          </a:p>
          <a:p>
            <a:r>
              <a:rPr lang="en-GB" sz="2400" dirty="0"/>
              <a:t>Progress from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4EF9-25C2-D3D6-FE4A-E1BA14EFDB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B26C-3EE4-353B-9F35-0E5A9E4142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906D-B228-B819-22BA-2B1A93AE63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98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BF55-4BDA-6547-BDA8-E5DB875D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4702-FD3C-A748-8D69-5C90CCE1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an example in Java </a:t>
            </a:r>
          </a:p>
          <a:p>
            <a:pPr lvl="1"/>
            <a:r>
              <a:rPr lang="en-US" sz="2000" dirty="0"/>
              <a:t>With each branch representing each one of the steps</a:t>
            </a:r>
          </a:p>
          <a:p>
            <a:pPr lvl="1"/>
            <a:r>
              <a:rPr lang="en-US" sz="2000" dirty="0"/>
              <a:t>See</a:t>
            </a:r>
          </a:p>
          <a:p>
            <a:pPr lvl="1"/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https://github.com/johnehunt/string-calculator-kata/branches/all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For JavaScript final solution version</a:t>
            </a:r>
          </a:p>
          <a:p>
            <a:pPr lvl="1"/>
            <a:r>
              <a:rPr lang="en-US" sz="1600" dirty="0">
                <a:hlinkClick r:id="rId3"/>
              </a:rPr>
              <a:t>https://github.com/johnehunt/string-calculator-kata-js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B3FDA-5D49-0044-AEF0-D00EE75068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D341-CE97-6D41-AD74-89A0A02E5F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65E6-7A88-F542-AC70-6E09D2AD0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pic>
        <p:nvPicPr>
          <p:cNvPr id="7" name="Picture 2" descr="GitHub (@github) / Twitter">
            <a:extLst>
              <a:ext uri="{FF2B5EF4-FFF2-40B4-BE49-F238E27FC236}">
                <a16:creationId xmlns:a16="http://schemas.microsoft.com/office/drawing/2014/main" id="{07A99A0A-C1EF-A545-AFDF-56CD57E48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16" y="27781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2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8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9A21-06FB-AC40-BB38-989450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C144-4B58-E145-BF7A-F194BFD6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79" y="1416051"/>
            <a:ext cx="8913681" cy="4529138"/>
          </a:xfrm>
        </p:spPr>
        <p:txBody>
          <a:bodyPr/>
          <a:lstStyle/>
          <a:p>
            <a:r>
              <a:rPr lang="en-GB" sz="2400" dirty="0"/>
              <a:t>Numbers bigger than 1,000 should be ignored, </a:t>
            </a:r>
          </a:p>
          <a:p>
            <a:pPr lvl="1"/>
            <a:r>
              <a:rPr lang="en-GB" sz="2000" dirty="0"/>
              <a:t>for example: 2 + 1001 == 2</a:t>
            </a:r>
          </a:p>
          <a:p>
            <a:r>
              <a:rPr lang="en-GB" sz="2400" dirty="0"/>
              <a:t>A Delimiter must be followed by a number</a:t>
            </a:r>
          </a:p>
          <a:p>
            <a:pPr lvl="1"/>
            <a:r>
              <a:rPr lang="en-GB" sz="2000" dirty="0"/>
              <a:t>1\n2 and 1,2 as is 1;2 are all valid</a:t>
            </a:r>
          </a:p>
          <a:p>
            <a:pPr lvl="1"/>
            <a:r>
              <a:rPr lang="en-GB" sz="2000" dirty="0"/>
              <a:t>1\n or 2; are not valid</a:t>
            </a:r>
          </a:p>
          <a:p>
            <a:r>
              <a:rPr lang="en-GB" sz="2400" dirty="0"/>
              <a:t>Delimiters can be mixed e.g., </a:t>
            </a:r>
            <a:r>
              <a:rPr lang="en-GB" sz="2000" dirty="0"/>
              <a:t>1,2;3</a:t>
            </a:r>
          </a:p>
          <a:p>
            <a:r>
              <a:rPr lang="en-GB" sz="2400" dirty="0"/>
              <a:t>Only allow positive numbers, </a:t>
            </a:r>
          </a:p>
          <a:p>
            <a:pPr lvl="1"/>
            <a:r>
              <a:rPr lang="en-GB" sz="2000" dirty="0"/>
              <a:t>negative numbers generate an error</a:t>
            </a:r>
          </a:p>
          <a:p>
            <a:r>
              <a:rPr lang="en-US" sz="2400" dirty="0"/>
              <a:t>Extension points</a:t>
            </a:r>
          </a:p>
          <a:p>
            <a:pPr lvl="1"/>
            <a:r>
              <a:rPr lang="en-US" sz="2000" dirty="0"/>
              <a:t>add a list of valid delimiters before the values in brackets</a:t>
            </a:r>
          </a:p>
          <a:p>
            <a:pPr lvl="2"/>
            <a:r>
              <a:rPr lang="en-US" sz="1800" dirty="0"/>
              <a:t>[,;]1,2;3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1781-9F5D-DF43-B685-316655E385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E47A-4B91-784E-8B45-B8E3850E7E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C445-C14D-3E42-A0D6-CC306C2445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8C7F7-0894-2EF2-1FF2-15E833F9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81392" y="513909"/>
            <a:ext cx="555022" cy="7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F944-C1DC-F944-B1A1-7EF79037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5BBE-06DF-C14D-A2EE-1F36AB54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712824"/>
            <a:ext cx="9282236" cy="4529138"/>
          </a:xfrm>
        </p:spPr>
        <p:txBody>
          <a:bodyPr/>
          <a:lstStyle/>
          <a:p>
            <a:r>
              <a:rPr lang="en-GB" sz="2400" dirty="0"/>
              <a:t>Start with the simplest test case </a:t>
            </a:r>
          </a:p>
          <a:p>
            <a:pPr lvl="1"/>
            <a:r>
              <a:rPr lang="en-GB" sz="2000" dirty="0"/>
              <a:t>e.g., of an empty string, move to 1 then two then many etc</a:t>
            </a:r>
          </a:p>
          <a:p>
            <a:r>
              <a:rPr lang="en-GB" sz="2400" dirty="0"/>
              <a:t>Solve things as simply as possible </a:t>
            </a:r>
          </a:p>
          <a:p>
            <a:pPr lvl="1"/>
            <a:r>
              <a:rPr lang="en-GB" sz="2000" dirty="0"/>
              <a:t>so that you build up the solution a test at a time</a:t>
            </a:r>
          </a:p>
          <a:p>
            <a:r>
              <a:rPr lang="en-GB" sz="2400" dirty="0"/>
              <a:t>Consider refactoring after each passing test</a:t>
            </a:r>
          </a:p>
          <a:p>
            <a:r>
              <a:rPr lang="en-GB" sz="2400" dirty="0"/>
              <a:t>Build things up incrementally</a:t>
            </a:r>
          </a:p>
          <a:p>
            <a:r>
              <a:rPr lang="en-GB" sz="2400" dirty="0"/>
              <a:t>Do this using your technology</a:t>
            </a:r>
          </a:p>
          <a:p>
            <a:pPr lvl="1"/>
            <a:r>
              <a:rPr lang="en-GB" sz="1600" dirty="0"/>
              <a:t>E.g. Java and JUnit, Scala and ScalaTest, Python and </a:t>
            </a:r>
            <a:r>
              <a:rPr lang="en-GB" sz="1600" dirty="0" err="1"/>
              <a:t>PyTest</a:t>
            </a:r>
            <a:r>
              <a:rPr lang="en-GB" sz="1600" dirty="0"/>
              <a:t>,</a:t>
            </a:r>
          </a:p>
          <a:p>
            <a:pPr lvl="1"/>
            <a:r>
              <a:rPr lang="en-GB" sz="1600" dirty="0"/>
              <a:t>JavaScript and Jasmine, Jest, Mocha/</a:t>
            </a:r>
            <a:r>
              <a:rPr lang="en-GB" sz="1600" dirty="0" err="1"/>
              <a:t>Sinon</a:t>
            </a:r>
            <a:r>
              <a:rPr lang="en-GB" sz="1600" dirty="0"/>
              <a:t> etc.</a:t>
            </a:r>
          </a:p>
          <a:p>
            <a:pPr lvl="1"/>
            <a:r>
              <a:rPr lang="en-GB" sz="1600" dirty="0"/>
              <a:t>Go and testify</a:t>
            </a:r>
          </a:p>
          <a:p>
            <a:endParaRPr lang="en-GB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DECB-0E46-A04E-A807-AAB045284B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858C-00BA-D940-98D3-BFED13E66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3119-AFA1-4C45-833E-10A0F51E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8" name="Picture 7" descr="Light bulb ideas - Free Stock Photo by Merelize on Stockvault.net">
            <a:extLst>
              <a:ext uri="{FF2B5EF4-FFF2-40B4-BE49-F238E27FC236}">
                <a16:creationId xmlns:a16="http://schemas.microsoft.com/office/drawing/2014/main" id="{BC43EDED-64D8-F939-5413-05B43192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19" y="35695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0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E5A9-038D-364B-BEB4-4CD07E36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Proceed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EBDD-D38A-1443-A04D-92B2EBF7C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514652"/>
            <a:ext cx="8913681" cy="4529138"/>
          </a:xfrm>
        </p:spPr>
        <p:txBody>
          <a:bodyPr/>
          <a:lstStyle/>
          <a:p>
            <a:r>
              <a:rPr lang="en-GB" sz="2400" dirty="0"/>
              <a:t>Work on one test at a time</a:t>
            </a:r>
          </a:p>
          <a:p>
            <a:pPr lvl="1"/>
            <a:r>
              <a:rPr lang="en-GB" sz="2000" dirty="0"/>
              <a:t>slides suggest a set of tests (it’s a Kata)</a:t>
            </a:r>
          </a:p>
          <a:p>
            <a:pPr lvl="1"/>
            <a:r>
              <a:rPr lang="en-GB" sz="2000" dirty="0"/>
              <a:t>but can go it alone if you wish</a:t>
            </a:r>
          </a:p>
          <a:p>
            <a:r>
              <a:rPr lang="en-GB" sz="2400" dirty="0"/>
              <a:t>Use your favourite IDE</a:t>
            </a:r>
          </a:p>
          <a:p>
            <a:pPr lvl="1"/>
            <a:r>
              <a:rPr lang="en-GB" sz="2000" dirty="0"/>
              <a:t>WebStorm or Visual Studio Code etc.</a:t>
            </a:r>
          </a:p>
          <a:p>
            <a:pPr lvl="1"/>
            <a:r>
              <a:rPr lang="en-GB" sz="2000" dirty="0"/>
              <a:t>IntelliJ or PyCharm etc.</a:t>
            </a:r>
          </a:p>
          <a:p>
            <a:r>
              <a:rPr lang="en-GB" sz="2400" dirty="0"/>
              <a:t>Will work in pairs / triples </a:t>
            </a:r>
          </a:p>
          <a:p>
            <a:pPr lvl="1"/>
            <a:r>
              <a:rPr lang="en-GB" sz="2000" dirty="0"/>
              <a:t>In separate breakout rooms</a:t>
            </a:r>
          </a:p>
          <a:p>
            <a:r>
              <a:rPr lang="en-GB" sz="2400" dirty="0"/>
              <a:t>Aim to present back experiences / comments at end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3A796-9E0A-0947-8215-FBC1C0F9FB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38A7-EAD2-5441-A10D-1C019598B4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A80C-96A2-0745-9B75-EA672FA09E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8" name="Picture 7" descr="Light bulb ideas - Free Stock Photo by Merelize on Stockvault.net">
            <a:extLst>
              <a:ext uri="{FF2B5EF4-FFF2-40B4-BE49-F238E27FC236}">
                <a16:creationId xmlns:a16="http://schemas.microsoft.com/office/drawing/2014/main" id="{D1AD657B-2C59-AADF-7AAF-F41046FF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19" y="35695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0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CF2A-BB06-2034-0904-B9DF1D5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8005-3BC5-A393-108C-8B9F04B9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Set up </a:t>
            </a:r>
            <a:r>
              <a:rPr lang="en-GB" sz="2400"/>
              <a:t>your environment</a:t>
            </a:r>
          </a:p>
          <a:p>
            <a:pPr lvl="1"/>
            <a:r>
              <a:rPr lang="en-GB" sz="2000"/>
              <a:t>e</a:t>
            </a:r>
            <a:r>
              <a:rPr lang="en-GB" sz="2000" dirty="0"/>
              <a:t>.g. for JavaScript &amp; Jasmine</a:t>
            </a:r>
          </a:p>
          <a:p>
            <a:r>
              <a:rPr lang="en-GB" sz="2400" dirty="0"/>
              <a:t>For example,</a:t>
            </a:r>
          </a:p>
          <a:p>
            <a:pPr lvl="1"/>
            <a:r>
              <a:rPr lang="en-GB" sz="2000" dirty="0"/>
              <a:t>Node.js</a:t>
            </a:r>
          </a:p>
          <a:p>
            <a:pPr lvl="2"/>
            <a:r>
              <a:rPr lang="en-GB" sz="1600" b="1" dirty="0" err="1"/>
              <a:t>npm</a:t>
            </a:r>
            <a:r>
              <a:rPr lang="en-GB" sz="1600" dirty="0"/>
              <a:t> </a:t>
            </a:r>
            <a:r>
              <a:rPr lang="en-GB" sz="1600" dirty="0" err="1"/>
              <a:t>init</a:t>
            </a:r>
            <a:endParaRPr lang="en-GB" sz="1600" dirty="0"/>
          </a:p>
          <a:p>
            <a:pPr lvl="2"/>
            <a:r>
              <a:rPr lang="en-GB" sz="1600" dirty="0"/>
              <a:t>(tests to be run by “jasmine”)</a:t>
            </a:r>
          </a:p>
          <a:p>
            <a:pPr lvl="1"/>
            <a:r>
              <a:rPr lang="en-GB" sz="2000" dirty="0"/>
              <a:t>Plus Jasmine</a:t>
            </a:r>
          </a:p>
          <a:p>
            <a:pPr lvl="2"/>
            <a:r>
              <a:rPr lang="en-GB" sz="1600" b="1" dirty="0" err="1"/>
              <a:t>npm</a:t>
            </a:r>
            <a:r>
              <a:rPr lang="en-GB" sz="1600" dirty="0"/>
              <a:t> install --save-dev jasmine</a:t>
            </a:r>
          </a:p>
          <a:p>
            <a:pPr lvl="1"/>
            <a:r>
              <a:rPr lang="en-GB" sz="2000" dirty="0"/>
              <a:t>Plus project directory structure</a:t>
            </a:r>
          </a:p>
          <a:p>
            <a:pPr lvl="2"/>
            <a:r>
              <a:rPr lang="en-GB" sz="1600" b="1" dirty="0" err="1"/>
              <a:t>npx</a:t>
            </a:r>
            <a:r>
              <a:rPr lang="en-GB" sz="1600" dirty="0"/>
              <a:t> jasmine </a:t>
            </a:r>
            <a:r>
              <a:rPr lang="en-GB" sz="1600" dirty="0" err="1"/>
              <a:t>init</a:t>
            </a:r>
            <a:endParaRPr lang="en-GB" sz="1600" dirty="0"/>
          </a:p>
          <a:p>
            <a:pPr lvl="1"/>
            <a:r>
              <a:rPr lang="en-GB" sz="2000" dirty="0"/>
              <a:t>Check can run tests</a:t>
            </a:r>
          </a:p>
          <a:p>
            <a:pPr lvl="2"/>
            <a:r>
              <a:rPr lang="en-GB" sz="1600" b="1" dirty="0" err="1"/>
              <a:t>npm</a:t>
            </a:r>
            <a:r>
              <a:rPr lang="en-GB" sz="1600" dirty="0"/>
              <a:t>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236E-EF73-B587-3759-95CC0CCC07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24F7-0DB8-8712-EACE-197DD357D2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1F99-2F44-5B7C-C6AB-0322B9F4BC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7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F944-C1DC-F944-B1A1-7EF79037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Kata Session Follows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5BBE-06DF-C14D-A2EE-1F36AB54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5400" dirty="0"/>
              <a:t>Only Progress from here if you want to!</a:t>
            </a:r>
            <a:endParaRPr lang="en-GB" sz="4800" dirty="0"/>
          </a:p>
          <a:p>
            <a:endParaRPr lang="en-GB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DECB-0E46-A04E-A807-AAB045284B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858C-00BA-D940-98D3-BFED13E66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3119-AFA1-4C45-833E-10A0F51E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7" name="Picture 2" descr="Katas of Wado Ryu – Chojinkai Karate">
            <a:extLst>
              <a:ext uri="{FF2B5EF4-FFF2-40B4-BE49-F238E27FC236}">
                <a16:creationId xmlns:a16="http://schemas.microsoft.com/office/drawing/2014/main" id="{868845FB-9B07-6E6F-DC6C-4F8E7B41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437745"/>
            <a:ext cx="756983" cy="76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5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EB3C-D8FA-5F45-ABA5-373BE68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Session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DC72-2358-A442-B29F-C5CAFDE9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44550"/>
            <a:ext cx="9282236" cy="4529138"/>
          </a:xfrm>
        </p:spPr>
        <p:txBody>
          <a:bodyPr/>
          <a:lstStyle/>
          <a:p>
            <a:r>
              <a:rPr lang="en-US" sz="2400" dirty="0"/>
              <a:t>Step one : </a:t>
            </a:r>
            <a:r>
              <a:rPr lang="en-US" sz="2000" dirty="0"/>
              <a:t>Create a simple </a:t>
            </a:r>
            <a:r>
              <a:rPr lang="en-US" sz="2000" dirty="0">
                <a:latin typeface="Courier" pitchFamily="2" charset="0"/>
              </a:rPr>
              <a:t>add</a:t>
            </a:r>
            <a:r>
              <a:rPr lang="en-US" sz="2000" dirty="0"/>
              <a:t> function/method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3200" dirty="0"/>
          </a:p>
          <a:p>
            <a:pPr lvl="1"/>
            <a:r>
              <a:rPr lang="en-US" sz="2000" dirty="0"/>
              <a:t>It should always return the same result e.g. 0</a:t>
            </a:r>
          </a:p>
          <a:p>
            <a:pPr lvl="1"/>
            <a:r>
              <a:rPr lang="en-US" sz="2000" dirty="0"/>
              <a:t>Write a test for this using an empty string</a:t>
            </a:r>
          </a:p>
          <a:p>
            <a:pPr lvl="1"/>
            <a:endParaRPr lang="en-US" sz="2000" dirty="0"/>
          </a:p>
          <a:p>
            <a:pPr lvl="1"/>
            <a:endParaRPr lang="en-US" sz="5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check the result – it should pass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C95D-AE66-334D-8871-0536A1951B9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5671-E5A1-D54D-8455-CA5635DFB2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 Calculator Kata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A1F24-9D65-B647-8A3B-1B58D553C1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A6FED-4555-354F-A1AC-9D54F000500D}"/>
              </a:ext>
            </a:extLst>
          </p:cNvPr>
          <p:cNvSpPr txBox="1"/>
          <p:nvPr/>
        </p:nvSpPr>
        <p:spPr>
          <a:xfrm>
            <a:off x="2432720" y="1773275"/>
            <a:ext cx="450357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class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add(number)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0;</a:t>
            </a:r>
          </a:p>
          <a:p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    }</a:t>
            </a:r>
            <a:endParaRPr lang="en-GB" b="0" dirty="0">
              <a:solidFill>
                <a:schemeClr val="tx1"/>
              </a:solidFill>
              <a:effectLst/>
              <a:latin typeface="Courier" pitchFamily="2" charset="0"/>
            </a:endParaRP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1CBB8-EFCF-FB49-BE33-59AD14B45B3D}"/>
              </a:ext>
            </a:extLst>
          </p:cNvPr>
          <p:cNvSpPr txBox="1"/>
          <p:nvPr/>
        </p:nvSpPr>
        <p:spPr>
          <a:xfrm>
            <a:off x="1064568" y="4138243"/>
            <a:ext cx="849694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describe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('A string calculator', () =&gt; {</a:t>
            </a:r>
            <a:endParaRPr lang="en-GB" b="1" dirty="0">
              <a:solidFill>
                <a:schemeClr val="tx1"/>
              </a:solidFill>
              <a:effectLst/>
              <a:latin typeface="Courier" pitchFamily="2" charset="0"/>
            </a:endParaRPr>
          </a:p>
          <a:p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  it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('should return 0 for an empty string', () =&gt; {</a:t>
            </a:r>
          </a:p>
          <a:p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calculator = </a:t>
            </a:r>
            <a:r>
              <a:rPr lang="en-GB" b="1" dirty="0">
                <a:solidFill>
                  <a:schemeClr val="tx1"/>
                </a:solidFill>
                <a:effectLst/>
                <a:latin typeface="Courier" pitchFamily="2" charset="0"/>
              </a:rPr>
              <a:t>new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StringCalculator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(); 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result = 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calculator.add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("");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  expect(result).</a:t>
            </a:r>
            <a:r>
              <a:rPr lang="en-GB" b="0" dirty="0" err="1">
                <a:solidFill>
                  <a:schemeClr val="tx1"/>
                </a:solidFill>
                <a:effectLst/>
                <a:latin typeface="Courier" pitchFamily="2" charset="0"/>
              </a:rPr>
              <a:t>toEqual</a:t>
            </a:r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(0); //check that the result = 0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urier" pitchFamily="2" charset="0"/>
              </a:rPr>
              <a:t>  })</a:t>
            </a:r>
          </a:p>
          <a:p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}</a:t>
            </a:r>
            <a:endParaRPr lang="en-GB" b="0" dirty="0"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BA9BB-65D1-C847-AD0C-C2E7CC6C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03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2702</Words>
  <Application>Microsoft Macintosh PowerPoint</Application>
  <PresentationFormat>A4 Paper (210x297 mm)</PresentationFormat>
  <Paragraphs>567</Paragraphs>
  <Slides>33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Courier</vt:lpstr>
      <vt:lpstr>Garamond</vt:lpstr>
      <vt:lpstr>Menlo</vt:lpstr>
      <vt:lpstr>Times New Roman</vt:lpstr>
      <vt:lpstr>Verdana</vt:lpstr>
      <vt:lpstr>Wingdings</vt:lpstr>
      <vt:lpstr>Default Design</vt:lpstr>
      <vt:lpstr>1_Default Design</vt:lpstr>
      <vt:lpstr>String Calculator Kata Lab (JavaScript)</vt:lpstr>
      <vt:lpstr>Plan for Session</vt:lpstr>
      <vt:lpstr>String Calculator Kata</vt:lpstr>
      <vt:lpstr>Additional Problem Features</vt:lpstr>
      <vt:lpstr>Things to Note</vt:lpstr>
      <vt:lpstr>How to Proceed</vt:lpstr>
      <vt:lpstr>Getting Started</vt:lpstr>
      <vt:lpstr>Sample Kata Session Follows </vt:lpstr>
      <vt:lpstr>Sample Session for Reference</vt:lpstr>
      <vt:lpstr>Sample Session for Reference</vt:lpstr>
      <vt:lpstr>Sample Session for Reference</vt:lpstr>
      <vt:lpstr>Refactor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Sample Session for Reference</vt:lpstr>
      <vt:lpstr>Don’t Go Past here!</vt:lpstr>
      <vt:lpstr>Question - What tests are Missing?</vt:lpstr>
      <vt:lpstr>Question – how does this relate to a JIRA ticket?</vt:lpstr>
      <vt:lpstr>GitHub Repo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167</cp:revision>
  <cp:lastPrinted>2020-10-27T16:10:47Z</cp:lastPrinted>
  <dcterms:modified xsi:type="dcterms:W3CDTF">2023-12-14T14:56:10Z</dcterms:modified>
</cp:coreProperties>
</file>