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720" r:id="rId2"/>
    <p:sldId id="257" r:id="rId3"/>
    <p:sldId id="532" r:id="rId4"/>
    <p:sldId id="629" r:id="rId5"/>
    <p:sldId id="630" r:id="rId6"/>
    <p:sldId id="647" r:id="rId7"/>
    <p:sldId id="648" r:id="rId8"/>
    <p:sldId id="649" r:id="rId9"/>
    <p:sldId id="533" r:id="rId10"/>
    <p:sldId id="577" r:id="rId11"/>
    <p:sldId id="721" r:id="rId12"/>
    <p:sldId id="610" r:id="rId13"/>
    <p:sldId id="580" r:id="rId14"/>
    <p:sldId id="651" r:id="rId15"/>
    <p:sldId id="652" r:id="rId16"/>
    <p:sldId id="722" r:id="rId17"/>
    <p:sldId id="723" r:id="rId18"/>
    <p:sldId id="654" r:id="rId19"/>
    <p:sldId id="655" r:id="rId20"/>
    <p:sldId id="658" r:id="rId21"/>
    <p:sldId id="659" r:id="rId22"/>
    <p:sldId id="724" r:id="rId23"/>
    <p:sldId id="656" r:id="rId24"/>
    <p:sldId id="725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 autoAdjust="0"/>
    <p:restoredTop sz="94699"/>
  </p:normalViewPr>
  <p:slideViewPr>
    <p:cSldViewPr snapToGrid="0" snapToObjects="1">
      <p:cViewPr varScale="1">
        <p:scale>
          <a:sx n="106" d="100"/>
          <a:sy n="106" d="100"/>
        </p:scale>
        <p:origin x="59" y="23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040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887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39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Getting Started With React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06040D-F250-4147-BAAC-24078D963372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B88640-7910-4352-8178-05E98460B82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1C1F9D-43A7-4669-8E1F-671F22CB12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FCAA48-B1DB-46A1-8592-F65DD73C04C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146E68-C00D-4E43-A4BE-75CAB5B5BB44}"/>
              </a:ext>
            </a:extLst>
          </p:cNvPr>
          <p:cNvGrpSpPr/>
          <p:nvPr userDrawn="1"/>
        </p:nvGrpSpPr>
        <p:grpSpPr>
          <a:xfrm>
            <a:off x="76678" y="4691235"/>
            <a:ext cx="1515337" cy="386752"/>
            <a:chOff x="76678" y="4694766"/>
            <a:chExt cx="1515337" cy="3867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27A46A-323C-44D0-B10A-2A980E41AB7F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855512-6F65-4ACA-B05F-73680462ED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9E6E01-209A-4050-B05D-9425C0DF3F96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Creating a React Web App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React element is a lightweight object, as shown here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 a React Element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9D46-571E-4CDB-9BFF-15CC9AF8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679" y="1230397"/>
            <a:ext cx="5663399" cy="302668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 flipV="1">
            <a:off x="4114800" y="3691719"/>
            <a:ext cx="399198" cy="2934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418674" y="3812897"/>
            <a:ext cx="3176305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305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Creating Many Elements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Hierarchy of React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In this section we'll see how to create a more ambitious virtual DOM tree, containing nested React elements</a:t>
            </a:r>
          </a:p>
          <a:p>
            <a:pPr lvl="1" eaLnBrk="1" hangingPunct="1"/>
            <a:r>
              <a:rPr lang="en-GB" dirty="0"/>
              <a:t>Then we'll render the root React element to the DOM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Actually that's an important point…</a:t>
            </a:r>
          </a:p>
          <a:p>
            <a:pPr lvl="1" eaLnBrk="1" hangingPunct="1"/>
            <a:r>
              <a:rPr lang="en-GB" dirty="0"/>
              <a:t>You only ever render the </a:t>
            </a:r>
            <a:r>
              <a:rPr lang="en-GB" u="sng" dirty="0"/>
              <a:t>root</a:t>
            </a:r>
            <a:r>
              <a:rPr lang="en-GB" dirty="0"/>
              <a:t> React element to the DOM</a:t>
            </a:r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can take a variadic list of child elements, so you can create a hierarchy of elements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multipleElements.html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Hierarchy of React Elements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FA83729-128E-4914-9015-BA2D3C8C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89218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ul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'Item1'),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'Item2'),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'Item3'))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Page in the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4B776-1833-4BB8-83EC-96C57445F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03" y="1058194"/>
            <a:ext cx="6366506" cy="29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view components in the virtual DOM, e.g. using React Developer Tools in Chrome:</a:t>
            </a:r>
          </a:p>
          <a:p>
            <a:pPr lvl="1"/>
            <a:r>
              <a:rPr lang="en-GB" dirty="0"/>
              <a:t>Show the </a:t>
            </a:r>
            <a:r>
              <a:rPr lang="en-GB" dirty="0" err="1"/>
              <a:t>DevTools</a:t>
            </a:r>
            <a:r>
              <a:rPr lang="en-GB" dirty="0"/>
              <a:t> window (F12)</a:t>
            </a:r>
          </a:p>
          <a:p>
            <a:pPr lvl="1"/>
            <a:r>
              <a:rPr lang="en-GB" dirty="0"/>
              <a:t>Click the Components tab</a:t>
            </a:r>
          </a:p>
          <a:p>
            <a:pPr lvl="1"/>
            <a:r>
              <a:rPr lang="en-GB" dirty="0"/>
              <a:t>In the Search window, click the Settings icon</a:t>
            </a:r>
          </a:p>
          <a:p>
            <a:pPr lvl="1"/>
            <a:r>
              <a:rPr lang="en-GB" dirty="0"/>
              <a:t>In the popup window, select the Components tab</a:t>
            </a:r>
          </a:p>
          <a:p>
            <a:pPr lvl="1"/>
            <a:r>
              <a:rPr lang="en-GB" dirty="0"/>
              <a:t>Deselect the "Hide components where" option</a:t>
            </a:r>
          </a:p>
          <a:p>
            <a:pPr lvl="1"/>
            <a:r>
              <a:rPr lang="en-GB" dirty="0"/>
              <a:t>You should now see a list of the components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(1 of 2)</a:t>
            </a:r>
          </a:p>
        </p:txBody>
      </p:sp>
    </p:spTree>
    <p:extLst>
      <p:ext uri="{BB962C8B-B14F-4D97-AF65-F5344CB8AC3E}">
        <p14:creationId xmlns:p14="http://schemas.microsoft.com/office/powerpoint/2010/main" val="63838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View the Virtual DOM (2 of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54DA9-9F2F-4911-B74C-FB5E40BD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129" y="943820"/>
            <a:ext cx="5897968" cy="3381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8EA69-278D-48E2-B1D1-BA5E26010D85}"/>
              </a:ext>
            </a:extLst>
          </p:cNvPr>
          <p:cNvSpPr txBox="1"/>
          <p:nvPr/>
        </p:nvSpPr>
        <p:spPr>
          <a:xfrm>
            <a:off x="5322284" y="3717646"/>
            <a:ext cx="2139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Note the children 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5A1DD9-A725-4647-B6B9-88AB88929FB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16464" y="3493207"/>
            <a:ext cx="653690" cy="3637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67113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Data-Driven UIs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data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Mapping data to elements 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 the page in the browser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02347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previous section created a hard-coded hierarchy of React elements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In a real app, you'll adopt a data-driven approach</a:t>
            </a:r>
          </a:p>
          <a:p>
            <a:pPr lvl="1" eaLnBrk="1" hangingPunct="1"/>
            <a:r>
              <a:rPr lang="en-GB" dirty="0"/>
              <a:t>The elements you create will depend on data</a:t>
            </a:r>
          </a:p>
          <a:p>
            <a:pPr lvl="1" eaLnBrk="1" hangingPunct="1"/>
            <a:r>
              <a:rPr lang="en-GB" dirty="0"/>
              <a:t>We'll see how to create a data-driven UI in this section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multipleElementsViaData.html</a:t>
            </a:r>
          </a:p>
        </p:txBody>
      </p:sp>
    </p:spTree>
    <p:extLst>
      <p:ext uri="{BB962C8B-B14F-4D97-AF65-F5344CB8AC3E}">
        <p14:creationId xmlns:p14="http://schemas.microsoft.com/office/powerpoint/2010/main" val="41738738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We'll have an array of products and an array of shops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Defining Data</a:t>
            </a:r>
            <a:endParaRPr lang="en-GB" dirty="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208EB253-0B4C-423E-B24B-BB2E5DCEE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41176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81DD85E-E757-436B-A7B3-198E1371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23341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723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Creating a Simple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Scenario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an HTML target element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Including React libraries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Rendering React elements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Viewing the React virtual DOM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Logging a React element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to map array item to React </a:t>
            </a:r>
            <a:r>
              <a:rPr lang="en-GB" dirty="0" err="1"/>
              <a:t>elem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GB" dirty="0"/>
              <a:t> takes a lambda parameter</a:t>
            </a:r>
          </a:p>
          <a:p>
            <a:pPr lvl="1"/>
            <a:r>
              <a:rPr lang="en-GB" dirty="0"/>
              <a:t>The lambda receives 2 </a:t>
            </a:r>
            <a:r>
              <a:rPr lang="en-GB" dirty="0" err="1"/>
              <a:t>args</a:t>
            </a:r>
            <a:r>
              <a:rPr lang="en-GB" dirty="0"/>
              <a:t> - (array item, index)</a:t>
            </a:r>
          </a:p>
          <a:p>
            <a:pPr lvl="1"/>
            <a:r>
              <a:rPr lang="en-GB" dirty="0"/>
              <a:t>The lambda creates and returns a React element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Mapping Data to Elements 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14D3DA-3409-4AAC-B5D7-63E2D417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8351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someArray.map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htmlContent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945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Also map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shops</a:t>
            </a:r>
            <a:r>
              <a:rPr lang="en-GB" dirty="0"/>
              <a:t> array into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en-GB" dirty="0"/>
              <a:t> collection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(1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7BCE20D2-CBE1-47A2-AD19-1DF0464F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94703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((s,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s))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D98265-6565-4F7A-8C7A-69F68EC1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6519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'ul',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('li', {key: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5278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let's put it all together 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Example (2 of 2)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DB7486B-C556-4234-9571-0A2B38949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231309"/>
            <a:ext cx="6367483" cy="154706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retailer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</p:txBody>
      </p:sp>
    </p:spTree>
    <p:extLst>
      <p:ext uri="{BB962C8B-B14F-4D97-AF65-F5344CB8AC3E}">
        <p14:creationId xmlns:p14="http://schemas.microsoft.com/office/powerpoint/2010/main" val="426369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Here's how the page looks in the browser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Viewing the Page in the Browser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164215-0B29-47E7-A70F-786E6FBC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8" y="1258747"/>
            <a:ext cx="5948672" cy="27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9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simple app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many elements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UIs</a:t>
            </a:r>
          </a:p>
        </p:txBody>
      </p:sp>
    </p:spTree>
    <p:extLst>
      <p:ext uri="{BB962C8B-B14F-4D97-AF65-F5344CB8AC3E}">
        <p14:creationId xmlns:p14="http://schemas.microsoft.com/office/powerpoint/2010/main" val="28018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Scenario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chapter we show how to create simple React apps in pure React, using ES6++ language features</a:t>
            </a:r>
          </a:p>
          <a:p>
            <a:pPr lvl="1"/>
            <a:endParaRPr lang="en-GB" dirty="0"/>
          </a:p>
          <a:p>
            <a:r>
              <a:rPr lang="en-GB" dirty="0"/>
              <a:t>See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Demos/02-WebApp</a:t>
            </a:r>
            <a:r>
              <a:rPr lang="en-GB" dirty="0"/>
              <a:t> folder</a:t>
            </a:r>
          </a:p>
          <a:p>
            <a:pPr lvl="1"/>
            <a:r>
              <a:rPr lang="en-GB" dirty="0">
                <a:latin typeface="+mj-lt"/>
              </a:rPr>
              <a:t>The first example we'll look at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helloReact.html </a:t>
            </a:r>
          </a:p>
          <a:p>
            <a:pPr lvl="1"/>
            <a:r>
              <a:rPr lang="en-GB" dirty="0">
                <a:latin typeface="+mj-lt"/>
              </a:rPr>
              <a:t>This is a minimalistic "Hello World" React app </a:t>
            </a:r>
            <a:r>
              <a:rPr lang="en-GB" dirty="0">
                <a:latin typeface="+mj-lt"/>
                <a:sym typeface="Wingdings" panose="05000000000000000000" pitchFamily="2" charset="2"/>
              </a:rPr>
              <a:t>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25B91-54FE-49EF-AB8B-3325A758A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44" y="3065859"/>
            <a:ext cx="5245394" cy="12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React web app has a single top-level HTML element into which React will render the UI</a:t>
            </a:r>
          </a:p>
          <a:p>
            <a:pPr lvl="1"/>
            <a:endParaRPr lang="en-GB" dirty="0"/>
          </a:p>
          <a:p>
            <a:r>
              <a:rPr lang="en-GB" dirty="0"/>
              <a:t>You typically define it like this</a:t>
            </a:r>
          </a:p>
          <a:p>
            <a:endParaRPr lang="en-GB" dirty="0"/>
          </a:p>
          <a:p>
            <a:pPr lvl="1"/>
            <a:r>
              <a:rPr lang="en-GB" dirty="0"/>
              <a:t>Give it a suitable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lvl="1"/>
            <a:r>
              <a:rPr lang="en-GB" dirty="0"/>
              <a:t>You'll refer to this id when you render content (see later)</a:t>
            </a:r>
          </a:p>
          <a:p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Defining an HTML Target Element</a:t>
            </a:r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403066" y="2343798"/>
            <a:ext cx="6367483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use React in a web page, you need 2 libraries:</a:t>
            </a:r>
          </a:p>
          <a:p>
            <a:pPr lvl="1">
              <a:tabLst>
                <a:tab pos="1974850" algn="l"/>
              </a:tabLst>
            </a:pPr>
            <a:r>
              <a:rPr lang="en-GB" dirty="0"/>
              <a:t>React	- Creates views</a:t>
            </a:r>
          </a:p>
          <a:p>
            <a:pPr lvl="1">
              <a:tabLst>
                <a:tab pos="1974850" algn="l"/>
              </a:tabLst>
            </a:pPr>
            <a:r>
              <a:rPr lang="en-GB" dirty="0" err="1"/>
              <a:t>ReactDOM</a:t>
            </a:r>
            <a:r>
              <a:rPr lang="en-GB" dirty="0"/>
              <a:t>	- Renders views in the web browser</a:t>
            </a:r>
          </a:p>
          <a:p>
            <a:pPr lvl="1"/>
            <a:endParaRPr lang="en-GB" dirty="0"/>
          </a:p>
          <a:p>
            <a:r>
              <a:rPr lang="en-GB" dirty="0"/>
              <a:t>The following code downloads these libraries directly: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Including React Libraries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8843D0A-EFC6-4ACA-A1AA-B2C4435E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37" y="2743461"/>
            <a:ext cx="7837228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="https://unpkg.com/react@17/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/react.development.js"&gt;&lt;/script&gt;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="https://unpkg.com/react-dom@17/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/react-dom.development.js"&gt;&lt;/script&gt;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a web app, you can manipulate elements using DOM </a:t>
            </a:r>
          </a:p>
          <a:p>
            <a:pPr lvl="1"/>
            <a:r>
              <a:rPr lang="en-GB" dirty="0"/>
              <a:t>Create elements, append child element, etc.</a:t>
            </a:r>
          </a:p>
          <a:p>
            <a:pPr lvl="1"/>
            <a:r>
              <a:rPr lang="en-GB" dirty="0"/>
              <a:t>Low-level, tedious, and quite slow rendering</a:t>
            </a:r>
          </a:p>
          <a:p>
            <a:endParaRPr lang="en-GB" dirty="0"/>
          </a:p>
          <a:p>
            <a:r>
              <a:rPr lang="en-GB" dirty="0"/>
              <a:t>React introduces the concept of the </a:t>
            </a:r>
            <a:r>
              <a:rPr lang="en-GB" u="sng" dirty="0"/>
              <a:t>virtual DOM</a:t>
            </a:r>
          </a:p>
          <a:p>
            <a:pPr lvl="1"/>
            <a:r>
              <a:rPr lang="en-GB" dirty="0"/>
              <a:t>You create React elements (lightweight JS objects)</a:t>
            </a:r>
          </a:p>
          <a:p>
            <a:pPr lvl="1"/>
            <a:r>
              <a:rPr lang="en-GB" dirty="0"/>
              <a:t>You manipulate these lightweight JS objects</a:t>
            </a:r>
          </a:p>
          <a:p>
            <a:pPr lvl="1"/>
            <a:r>
              <a:rPr lang="en-GB" dirty="0"/>
              <a:t>React renders the appropriate HTML very efficiently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Virtual DOM</a:t>
            </a:r>
          </a:p>
        </p:txBody>
      </p:sp>
    </p:spTree>
    <p:extLst>
      <p:ext uri="{BB962C8B-B14F-4D97-AF65-F5344CB8AC3E}">
        <p14:creationId xmlns:p14="http://schemas.microsoft.com/office/powerpoint/2010/main" val="132514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create a React element programmatically by calling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specifies the type of element to create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specifies the element's properties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argument specifies the element's children</a:t>
            </a:r>
          </a:p>
          <a:p>
            <a:pPr lvl="1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Creating React Elements</a:t>
            </a:r>
            <a:endParaRPr lang="en-GB" dirty="0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075C08A-FA9D-49CF-8ED6-2E64AA22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693854"/>
            <a:ext cx="6367483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'h1',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{id: 'my-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'title': 'This is my message'},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'Hello React!'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Render your top-level React element into a target node on the web page,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argument is your top-level React element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argument is the target node on the web page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Rendering React Elements</a:t>
            </a:r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087768A-6D45-401B-8E96-9BD30635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333559"/>
            <a:ext cx="6367483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4273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Chrome (and other browsers) allow you to view the React elements in the virtual DOM</a:t>
            </a:r>
          </a:p>
          <a:p>
            <a:pPr lvl="1"/>
            <a:r>
              <a:rPr lang="en-GB" dirty="0"/>
              <a:t>Install the React Developer Tools extension</a:t>
            </a:r>
          </a:p>
          <a:p>
            <a:pPr lvl="1"/>
            <a:r>
              <a:rPr lang="en-GB" dirty="0"/>
              <a:t>Then in </a:t>
            </a:r>
            <a:r>
              <a:rPr lang="en-GB" dirty="0" err="1"/>
              <a:t>DevTools</a:t>
            </a:r>
            <a:r>
              <a:rPr lang="en-GB" dirty="0"/>
              <a:t>, click Components and select element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Viewing the React Virtual DOM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53FEA-0A03-4AD0-B468-3F7C7058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24" y="2321451"/>
            <a:ext cx="5086015" cy="27037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2151CC-7C60-436B-8B68-63FAE1A7187D}"/>
              </a:ext>
            </a:extLst>
          </p:cNvPr>
          <p:cNvSpPr/>
          <p:nvPr/>
        </p:nvSpPr>
        <p:spPr>
          <a:xfrm>
            <a:off x="5586616" y="3712193"/>
            <a:ext cx="698204" cy="25163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3DF44-99F8-4624-9397-24E9B934FA5F}"/>
              </a:ext>
            </a:extLst>
          </p:cNvPr>
          <p:cNvSpPr/>
          <p:nvPr/>
        </p:nvSpPr>
        <p:spPr>
          <a:xfrm>
            <a:off x="1983524" y="3909239"/>
            <a:ext cx="230469" cy="202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688</TotalTime>
  <Words>1158</Words>
  <Application>Microsoft Office PowerPoint</Application>
  <PresentationFormat>On-screen Show (16:9)</PresentationFormat>
  <Paragraphs>197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Lucida Console</vt:lpstr>
      <vt:lpstr>Univers</vt:lpstr>
      <vt:lpstr>Standard_LiveLessons_2017</vt:lpstr>
      <vt:lpstr>Creating a React Web App</vt:lpstr>
      <vt:lpstr>1. Creating a Simple App</vt:lpstr>
      <vt:lpstr>Scenario</vt:lpstr>
      <vt:lpstr>Defining an HTML Target Element</vt:lpstr>
      <vt:lpstr>Including React Libraries</vt:lpstr>
      <vt:lpstr>The Virtual DOM</vt:lpstr>
      <vt:lpstr>Creating React Elements</vt:lpstr>
      <vt:lpstr>Rendering React Elements</vt:lpstr>
      <vt:lpstr>Viewing the React Virtual DOM</vt:lpstr>
      <vt:lpstr>Logging a React Element</vt:lpstr>
      <vt:lpstr>2. Creating Many Elements</vt:lpstr>
      <vt:lpstr>Overview</vt:lpstr>
      <vt:lpstr>Hierarchy of React Elements </vt:lpstr>
      <vt:lpstr>View the Page in the Browser</vt:lpstr>
      <vt:lpstr>View the Virtual DOM (1 of 2)</vt:lpstr>
      <vt:lpstr>View the Virtual DOM (2 of 2)</vt:lpstr>
      <vt:lpstr>3. Data-Driven UIs</vt:lpstr>
      <vt:lpstr>Overview</vt:lpstr>
      <vt:lpstr>Defining Data</vt:lpstr>
      <vt:lpstr>Mapping Data to Elements </vt:lpstr>
      <vt:lpstr>Example (1 of 2)</vt:lpstr>
      <vt:lpstr>Example (2 of 2)</vt:lpstr>
      <vt:lpstr>Viewing the Page in the Browser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78</cp:revision>
  <dcterms:created xsi:type="dcterms:W3CDTF">2015-09-28T19:52:00Z</dcterms:created>
  <dcterms:modified xsi:type="dcterms:W3CDTF">2021-11-10T20:29:26Z</dcterms:modified>
</cp:coreProperties>
</file>