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720" r:id="rId2"/>
    <p:sldId id="257" r:id="rId3"/>
    <p:sldId id="735" r:id="rId4"/>
    <p:sldId id="736" r:id="rId5"/>
    <p:sldId id="737" r:id="rId6"/>
    <p:sldId id="687" r:id="rId7"/>
    <p:sldId id="721" r:id="rId8"/>
    <p:sldId id="738" r:id="rId9"/>
    <p:sldId id="688" r:id="rId10"/>
    <p:sldId id="689" r:id="rId11"/>
    <p:sldId id="690" r:id="rId12"/>
    <p:sldId id="691" r:id="rId13"/>
    <p:sldId id="692" r:id="rId14"/>
    <p:sldId id="739" r:id="rId15"/>
    <p:sldId id="740" r:id="rId16"/>
    <p:sldId id="741" r:id="rId17"/>
    <p:sldId id="686" r:id="rId18"/>
    <p:sldId id="74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 varScale="1">
        <p:scale>
          <a:sx n="117" d="100"/>
          <a:sy n="117" d="100"/>
        </p:scale>
        <p:origin x="312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4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5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C17CA2-16E0-4380-B80C-07A19F80A91E}"/>
              </a:ext>
            </a:extLst>
          </p:cNvPr>
          <p:cNvGrpSpPr/>
          <p:nvPr userDrawn="1"/>
        </p:nvGrpSpPr>
        <p:grpSpPr>
          <a:xfrm>
            <a:off x="74956" y="4574560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AFD32-102F-4D10-ACC2-4DC0D4AD160F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39C450-4FE5-44E6-BD1E-CCD09AECD0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4F4335-28DD-4862-808A-C94A3EE35AB6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977D11-0CDD-4EAF-B85A-B1C5A19EFBF7}"/>
              </a:ext>
            </a:extLst>
          </p:cNvPr>
          <p:cNvGrpSpPr/>
          <p:nvPr userDrawn="1"/>
        </p:nvGrpSpPr>
        <p:grpSpPr>
          <a:xfrm>
            <a:off x="74956" y="469039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01787C-C12B-44A9-B18F-1F8E24E09534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88279A-8270-474B-B132-150171032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18CDB-DB0B-4A3F-944E-D6858DFE2DC3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Modular Applications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need for modularity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Example using Webpack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(2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We define the following dependencies: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403066" y="1233140"/>
            <a:ext cx="6369334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"react": "17.0.2",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"react-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"17.0.2"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82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(3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We define the following development dependencies: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FD534562-BFC2-42C3-A680-084FA986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31749"/>
            <a:ext cx="6369334" cy="265505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"@babel/core": "7.15.0",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"babel-loader": "8.2.2",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-env": "7.15.0",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-react": "7.14.5",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autoprefixer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"10.3.3",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-loader": "6.2.0",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"opener": "1.5.2",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-loader": "6.1.1",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"style-loader": "2.2.1",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"concurrently": "6.2.1",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"webpack": "5.51.1",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"webpack-cli": "4.8.0"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13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(4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We define the following script</a:t>
            </a:r>
          </a:p>
          <a:p>
            <a:pPr lvl="1"/>
            <a:r>
              <a:rPr lang="en-GB" dirty="0">
                <a:latin typeface="+mj-lt"/>
              </a:rPr>
              <a:t>Runs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>
                <a:latin typeface="+mj-lt"/>
              </a:rPr>
              <a:t> to package our application</a:t>
            </a:r>
          </a:p>
          <a:p>
            <a:pPr lvl="1"/>
            <a:r>
              <a:rPr lang="en-GB" dirty="0">
                <a:latin typeface="+mj-lt"/>
              </a:rPr>
              <a:t>Then concurrently runs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we edit a source file, it will be </a:t>
            </a:r>
            <a:r>
              <a:rPr lang="en-GB" dirty="0" err="1">
                <a:latin typeface="+mj-lt"/>
              </a:rPr>
              <a:t>rebundled</a:t>
            </a:r>
            <a:r>
              <a:rPr lang="en-GB" dirty="0">
                <a:latin typeface="+mj-lt"/>
              </a:rPr>
              <a:t> and reloaded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7E48841-567F-4B0B-831F-1001BF90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353593"/>
            <a:ext cx="6369334" cy="1177728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"start": "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 --progress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concurrently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\"webpack --progress --watch\" </a:t>
            </a:r>
          </a:p>
          <a:p>
            <a:pPr defTabSz="554831"/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\"live-server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3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Installing Packages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To install packages, open a command window in your project folder, and run the following command: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 err="1">
                <a:latin typeface="+mj-lt"/>
              </a:rPr>
              <a:t>npm</a:t>
            </a:r>
            <a:r>
              <a:rPr lang="en-GB" dirty="0">
                <a:latin typeface="+mj-lt"/>
              </a:rPr>
              <a:t> downloads specified packages and dependencies</a:t>
            </a:r>
          </a:p>
          <a:p>
            <a:pPr lvl="1"/>
            <a:r>
              <a:rPr lang="en-GB" dirty="0">
                <a:latin typeface="+mj-lt"/>
              </a:rPr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dirty="0">
                <a:latin typeface="+mj-lt"/>
              </a:rPr>
              <a:t> sub-folder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2DCEDC8-F0F6-4978-9F56-7475010D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048" y="1655591"/>
            <a:ext cx="619750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135797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configure how Webpack performs its packaging and bundling,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webpack.config.js</a:t>
            </a:r>
          </a:p>
          <a:p>
            <a:pPr lvl="1"/>
            <a:r>
              <a:rPr lang="en-GB" dirty="0">
                <a:latin typeface="+mj-lt"/>
              </a:rPr>
              <a:t>We can package app in production or development mode </a:t>
            </a:r>
          </a:p>
          <a:p>
            <a:pPr lvl="1"/>
            <a:r>
              <a:rPr lang="en-GB" dirty="0">
                <a:latin typeface="+mj-lt"/>
              </a:rPr>
              <a:t>Application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/index.js</a:t>
            </a:r>
          </a:p>
          <a:p>
            <a:pPr lvl="1"/>
            <a:r>
              <a:rPr lang="en-GB" dirty="0">
                <a:latin typeface="+mj-lt"/>
              </a:rPr>
              <a:t>Bundled output will be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/assets/bundle.js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Babel does a lot of cool things, via "</a:t>
            </a:r>
            <a:r>
              <a:rPr lang="en-GB" dirty="0" err="1">
                <a:latin typeface="+mj-lt"/>
              </a:rPr>
              <a:t>presets</a:t>
            </a:r>
            <a:r>
              <a:rPr lang="en-GB" dirty="0">
                <a:latin typeface="+mj-lt"/>
              </a:rPr>
              <a:t>"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-env   </a:t>
            </a:r>
            <a:r>
              <a:rPr lang="en-GB" dirty="0">
                <a:latin typeface="+mj-lt"/>
              </a:rPr>
              <a:t>-  Compiles code to ES5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 </a:t>
            </a:r>
            <a:r>
              <a:rPr lang="en-GB" sz="1800" dirty="0"/>
              <a:t>-  </a:t>
            </a:r>
            <a:r>
              <a:rPr lang="en-GB" dirty="0">
                <a:latin typeface="+mj-lt"/>
              </a:rPr>
              <a:t>Compiles JSX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Configuring Webpack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61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\index.html</a:t>
            </a:r>
          </a:p>
          <a:p>
            <a:pPr lvl="1"/>
            <a:r>
              <a:rPr lang="en-GB" dirty="0"/>
              <a:t>Entry point for our web app as </a:t>
            </a:r>
            <a:r>
              <a:rPr lang="en-GB"/>
              <a:t>a whole</a:t>
            </a:r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\index.js</a:t>
            </a:r>
          </a:p>
          <a:p>
            <a:pPr lvl="1"/>
            <a:r>
              <a:rPr lang="en-GB" dirty="0">
                <a:latin typeface="+mj-lt"/>
              </a:rPr>
              <a:t>Entry point for our code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\components</a:t>
            </a:r>
          </a:p>
          <a:p>
            <a:pPr lvl="1"/>
            <a:r>
              <a:rPr lang="en-GB" dirty="0">
                <a:latin typeface="+mj-lt"/>
              </a:rPr>
              <a:t>Defines our React components, e.g. one per file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GB" dirty="0">
                <a:latin typeface="+mj-lt"/>
              </a:rPr>
              <a:t>Contains the data for our app, loaded into app on </a:t>
            </a:r>
            <a:r>
              <a:rPr lang="en-GB" dirty="0" err="1">
                <a:latin typeface="+mj-lt"/>
              </a:rPr>
              <a:t>startup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8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Packaging and Running the Application</a:t>
            </a:r>
            <a:endParaRPr lang="en-GB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package and run the app: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happens:</a:t>
            </a:r>
          </a:p>
          <a:p>
            <a:pPr lvl="1"/>
            <a:r>
              <a:rPr lang="en-GB" dirty="0"/>
              <a:t>Builds and bundles the app (into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/>
              <a:t> folder)</a:t>
            </a:r>
          </a:p>
          <a:p>
            <a:pPr lvl="1"/>
            <a:r>
              <a:rPr lang="en-GB" dirty="0"/>
              <a:t>Starts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Opens a browser and loads your home page</a:t>
            </a:r>
          </a:p>
          <a:p>
            <a:pPr lvl="1"/>
            <a:r>
              <a:rPr lang="en-GB" dirty="0"/>
              <a:t>If you change any file, it's </a:t>
            </a:r>
            <a:r>
              <a:rPr lang="en-GB" dirty="0" err="1"/>
              <a:t>rebundled</a:t>
            </a:r>
            <a:r>
              <a:rPr lang="en-GB" dirty="0"/>
              <a:t> and reloaded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53FD4093-CFC8-4292-8CC6-C079397E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58" y="1248300"/>
            <a:ext cx="6186989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49383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another example, in the following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Demo2-ComponentHierarchy</a:t>
            </a:r>
          </a:p>
          <a:p>
            <a:pPr lvl="1"/>
            <a:endParaRPr lang="en-GB" dirty="0"/>
          </a:p>
          <a:p>
            <a:r>
              <a:rPr lang="en-GB" dirty="0"/>
              <a:t>What's different in this example</a:t>
            </a:r>
          </a:p>
          <a:p>
            <a:pPr lvl="1"/>
            <a:r>
              <a:rPr lang="en-GB" dirty="0"/>
              <a:t>Uses more "interesting" data</a:t>
            </a:r>
          </a:p>
          <a:p>
            <a:pPr lvl="1"/>
            <a:r>
              <a:rPr lang="en-GB" dirty="0"/>
              <a:t>Contains more components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75160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need for modularity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using Webpack</a:t>
            </a:r>
          </a:p>
        </p:txBody>
      </p:sp>
    </p:spTree>
    <p:extLst>
      <p:ext uri="{BB962C8B-B14F-4D97-AF65-F5344CB8AC3E}">
        <p14:creationId xmlns:p14="http://schemas.microsoft.com/office/powerpoint/2010/main" val="215389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The Need for Modularity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problem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solution -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Installing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does Webpack do?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Problem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Your web applications are likely to become quite large</a:t>
            </a:r>
          </a:p>
          <a:p>
            <a:pPr lvl="1"/>
            <a:r>
              <a:rPr lang="en-GB">
                <a:latin typeface="+mj-lt"/>
              </a:rPr>
              <a:t>100's or 1000's of components</a:t>
            </a:r>
          </a:p>
          <a:p>
            <a:pPr lvl="1"/>
            <a:r>
              <a:rPr lang="en-GB">
                <a:latin typeface="+mj-lt"/>
              </a:rPr>
              <a:t>Various 3</a:t>
            </a:r>
            <a:r>
              <a:rPr lang="en-GB" baseline="30000">
                <a:latin typeface="+mj-lt"/>
              </a:rPr>
              <a:t>rd</a:t>
            </a:r>
            <a:r>
              <a:rPr lang="en-GB">
                <a:latin typeface="+mj-lt"/>
              </a:rPr>
              <a:t>-party JS and CSS libraries</a:t>
            </a:r>
          </a:p>
          <a:p>
            <a:pPr lvl="1"/>
            <a:r>
              <a:rPr lang="en-GB">
                <a:latin typeface="+mj-lt"/>
              </a:rPr>
              <a:t>Lots of versions of the above</a:t>
            </a:r>
          </a:p>
          <a:p>
            <a:pPr lvl="1"/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React introduces some additional considerations</a:t>
            </a:r>
          </a:p>
          <a:p>
            <a:pPr lvl="1"/>
            <a:r>
              <a:rPr lang="en-GB">
                <a:latin typeface="+mj-lt"/>
              </a:rPr>
              <a:t>How do you transpile ES6 and JSX into ES5?</a:t>
            </a:r>
          </a:p>
          <a:p>
            <a:pPr lvl="1"/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How do you manage and coordinate all of this?</a:t>
            </a:r>
          </a:p>
          <a:p>
            <a:endParaRPr lang="en-GB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toolsets have cropped up over the years, to help you manage all your files and processes</a:t>
            </a:r>
          </a:p>
          <a:p>
            <a:pPr lvl="1"/>
            <a:r>
              <a:rPr lang="en-GB" dirty="0"/>
              <a:t>E.g. Gulp, Grunt, </a:t>
            </a:r>
            <a:r>
              <a:rPr lang="en-GB" dirty="0" err="1"/>
              <a:t>Browserify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 recent years, </a:t>
            </a:r>
            <a:r>
              <a:rPr lang="en-GB" b="1" dirty="0"/>
              <a:t>Webpack</a:t>
            </a:r>
            <a:r>
              <a:rPr lang="en-GB" dirty="0"/>
              <a:t> has emerged as the preferred tool for bundling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  <a:p>
            <a:pPr lvl="1"/>
            <a:r>
              <a:rPr lang="en-GB" dirty="0"/>
              <a:t>Node.js introduced the concept of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  <a:p>
            <a:pPr lvl="1"/>
            <a:r>
              <a:rPr lang="en-GB" dirty="0"/>
              <a:t>ES6 supports </a:t>
            </a:r>
            <a:r>
              <a:rPr lang="en-GB" dirty="0" err="1"/>
              <a:t>CommonJS</a:t>
            </a:r>
            <a:r>
              <a:rPr lang="en-GB" dirty="0"/>
              <a:t> modules too</a:t>
            </a:r>
          </a:p>
          <a:p>
            <a:pPr lvl="1"/>
            <a:r>
              <a:rPr lang="en-GB" dirty="0"/>
              <a:t>React apps consist of a bunch of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Solution - Webpack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9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install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/>
              <a:t> using </a:t>
            </a:r>
            <a:r>
              <a:rPr lang="en-GB" dirty="0" err="1"/>
              <a:t>npm</a:t>
            </a:r>
            <a:r>
              <a:rPr lang="en-GB" dirty="0"/>
              <a:t>, as follows: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Webpack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B03ACB5-92FE-43E3-9742-9D1F576C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048" y="1269277"/>
            <a:ext cx="5934842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webpack -g</a:t>
            </a:r>
          </a:p>
        </p:txBody>
      </p:sp>
    </p:spTree>
    <p:extLst>
      <p:ext uri="{BB962C8B-B14F-4D97-AF65-F5344CB8AC3E}">
        <p14:creationId xmlns:p14="http://schemas.microsoft.com/office/powerpoint/2010/main" val="99985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Webpack is a module bundler</a:t>
            </a:r>
          </a:p>
          <a:p>
            <a:pPr lvl="1"/>
            <a:r>
              <a:rPr lang="en-GB" dirty="0"/>
              <a:t>It bundles all your source files into a single file</a:t>
            </a:r>
          </a:p>
          <a:p>
            <a:pPr lvl="1"/>
            <a:endParaRPr lang="en-GB" dirty="0"/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Dramatically improves network performance</a:t>
            </a:r>
          </a:p>
          <a:p>
            <a:pPr lvl="1"/>
            <a:r>
              <a:rPr lang="en-GB" dirty="0"/>
              <a:t>Browser can download your app in a single HTTP request</a:t>
            </a:r>
          </a:p>
          <a:p>
            <a:pPr lvl="1"/>
            <a:endParaRPr lang="en-GB" dirty="0"/>
          </a:p>
          <a:p>
            <a:r>
              <a:rPr lang="en-GB" dirty="0"/>
              <a:t>Additional cool capabilities in Webpack:</a:t>
            </a:r>
          </a:p>
          <a:p>
            <a:pPr lvl="1"/>
            <a:r>
              <a:rPr lang="en-GB" dirty="0"/>
              <a:t>Code minification, </a:t>
            </a:r>
            <a:r>
              <a:rPr lang="en-GB" dirty="0" err="1"/>
              <a:t>uglification</a:t>
            </a:r>
            <a:r>
              <a:rPr lang="en-GB" dirty="0"/>
              <a:t>, hot module replacement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Webpack do?</a:t>
            </a:r>
          </a:p>
        </p:txBody>
      </p:sp>
    </p:spTree>
    <p:extLst>
      <p:ext uri="{BB962C8B-B14F-4D97-AF65-F5344CB8AC3E}">
        <p14:creationId xmlns:p14="http://schemas.microsoft.com/office/powerpoint/2010/main" val="32066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Example using Webpack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sz="2200" dirty="0"/>
              <a:t> file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Installing packages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 structure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Packaging and running the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a simple React app that uses Webpack, see the following folder:</a:t>
            </a:r>
          </a:p>
          <a:p>
            <a:pPr lvl="1">
              <a:tabLst>
                <a:tab pos="18811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Demo1-SimpleComponents</a:t>
            </a:r>
          </a:p>
          <a:p>
            <a:pPr>
              <a:tabLst>
                <a:tab pos="1881188" algn="l"/>
              </a:tabLst>
            </a:pP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7F4C3-9341-461A-8239-5B696EC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81" y="1601196"/>
            <a:ext cx="2246928" cy="26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(1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</a:rPr>
              <a:t> looks like this</a:t>
            </a:r>
          </a:p>
          <a:p>
            <a:pPr lvl="1"/>
            <a:r>
              <a:rPr lang="en-GB" dirty="0">
                <a:latin typeface="+mj-lt"/>
              </a:rPr>
              <a:t>See following slides for details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CE9296B-9897-483C-80BD-4EA69527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13554"/>
            <a:ext cx="6369334" cy="191639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retailersDirectory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-app",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"Modular app via webpack",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"index.js",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 …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 …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 …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94479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1264</TotalTime>
  <Words>857</Words>
  <Application>Microsoft Office PowerPoint</Application>
  <PresentationFormat>On-screen Show (16:9)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Univers</vt:lpstr>
      <vt:lpstr>Standard_LiveLessons_2017</vt:lpstr>
      <vt:lpstr>Modular Applications</vt:lpstr>
      <vt:lpstr>1. The Need for Modularity</vt:lpstr>
      <vt:lpstr>The Problem</vt:lpstr>
      <vt:lpstr>The Solution - Webpack</vt:lpstr>
      <vt:lpstr>Installing Webpack</vt:lpstr>
      <vt:lpstr>What does Webpack do?</vt:lpstr>
      <vt:lpstr>2. Example using Webpack</vt:lpstr>
      <vt:lpstr>Overview</vt:lpstr>
      <vt:lpstr>Defining package.json (1 of 4)</vt:lpstr>
      <vt:lpstr>Defining package.json (2 of 4)</vt:lpstr>
      <vt:lpstr>Defining package.json (3 of 4)</vt:lpstr>
      <vt:lpstr>Defining package.json (4 of 4)</vt:lpstr>
      <vt:lpstr>Installing Packages</vt:lpstr>
      <vt:lpstr>Configuring Webpack</vt:lpstr>
      <vt:lpstr>Application Structure</vt:lpstr>
      <vt:lpstr>Packaging and Running the Application</vt:lpstr>
      <vt:lpstr>Another Example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99</cp:revision>
  <dcterms:created xsi:type="dcterms:W3CDTF">2015-09-28T19:52:00Z</dcterms:created>
  <dcterms:modified xsi:type="dcterms:W3CDTF">2021-11-10T20:33:27Z</dcterms:modified>
</cp:coreProperties>
</file>