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685" r:id="rId3"/>
    <p:sldId id="688" r:id="rId4"/>
    <p:sldId id="676" r:id="rId5"/>
    <p:sldId id="696" r:id="rId6"/>
    <p:sldId id="712" r:id="rId7"/>
    <p:sldId id="713" r:id="rId8"/>
    <p:sldId id="717" r:id="rId9"/>
    <p:sldId id="686" r:id="rId10"/>
    <p:sldId id="679" r:id="rId11"/>
    <p:sldId id="718" r:id="rId12"/>
    <p:sldId id="719" r:id="rId13"/>
    <p:sldId id="697" r:id="rId14"/>
    <p:sldId id="708" r:id="rId15"/>
    <p:sldId id="720" r:id="rId16"/>
    <p:sldId id="721" r:id="rId17"/>
    <p:sldId id="711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18" autoAdjust="0"/>
    <p:restoredTop sz="96725" autoAdjust="0"/>
  </p:normalViewPr>
  <p:slideViewPr>
    <p:cSldViewPr snapToGrid="0" snapToObjects="1">
      <p:cViewPr varScale="1">
        <p:scale>
          <a:sx n="124" d="100"/>
          <a:sy n="124" d="100"/>
        </p:scale>
        <p:origin x="112" y="77"/>
      </p:cViewPr>
      <p:guideLst>
        <p:guide orient="horz" pos="1620"/>
        <p:guide pos="310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2172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162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009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067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331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797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0077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552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319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8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DA8714-9AF1-402B-B9B4-4567E694BDDE}"/>
              </a:ext>
            </a:extLst>
          </p:cNvPr>
          <p:cNvGrpSpPr/>
          <p:nvPr userDrawn="1"/>
        </p:nvGrpSpPr>
        <p:grpSpPr>
          <a:xfrm>
            <a:off x="74956" y="4574560"/>
            <a:ext cx="1515337" cy="386752"/>
            <a:chOff x="76678" y="4694766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619222-965C-49FA-9460-E170530B3625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7A90C14-86FE-4E33-981B-9D79E7A591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088DF9-61A9-434C-AA88-953426BEFF01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EEE67B-F557-4726-BD89-FECAB5C1A10F}"/>
              </a:ext>
            </a:extLst>
          </p:cNvPr>
          <p:cNvGrpSpPr/>
          <p:nvPr userDrawn="1"/>
        </p:nvGrpSpPr>
        <p:grpSpPr>
          <a:xfrm>
            <a:off x="74956" y="4690393"/>
            <a:ext cx="1515337" cy="386752"/>
            <a:chOff x="76678" y="4694766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919484-785E-4F0A-BCDE-1367FB6EFFC2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23F8B36-2170-4A09-ADE1-B3606FF03A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5A6BE6-0B22-4267-AC35-522B27A7C4C1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-react-app.dev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e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strict-mod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1" cy="931873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Creating a Complete React App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Creating a complete app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Running the app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GB" sz="2400" dirty="0"/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Running the App in Dev Mode (1 of 3)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You can run the app in dev mode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What this does:</a:t>
            </a:r>
          </a:p>
          <a:p>
            <a:pPr lvl="1"/>
            <a:r>
              <a:rPr lang="en-GB" dirty="0" err="1"/>
              <a:t>Transpiles</a:t>
            </a:r>
            <a:r>
              <a:rPr lang="en-GB" dirty="0"/>
              <a:t> TS code into ES5 (as per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tsconfig.json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Transpiles</a:t>
            </a:r>
            <a:r>
              <a:rPr lang="en-GB" dirty="0"/>
              <a:t> JSX/TSX files into ES5 (via Babel)</a:t>
            </a:r>
          </a:p>
          <a:p>
            <a:pPr lvl="1"/>
            <a:r>
              <a:rPr lang="en-GB" dirty="0"/>
              <a:t>Builds the application in memory (via Webpack)</a:t>
            </a:r>
          </a:p>
          <a:p>
            <a:pPr lvl="1"/>
            <a:r>
              <a:rPr lang="en-GB" dirty="0"/>
              <a:t>Starts a dev server to host the application </a:t>
            </a:r>
          </a:p>
          <a:p>
            <a:pPr lvl="1"/>
            <a:r>
              <a:rPr lang="en-GB" dirty="0"/>
              <a:t>The dev server is on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http://localhost:3000</a:t>
            </a:r>
            <a:r>
              <a:rPr lang="en-GB" dirty="0"/>
              <a:t> 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F7846-832C-45C3-989C-3269F17BE6FA}"/>
              </a:ext>
            </a:extLst>
          </p:cNvPr>
          <p:cNvSpPr txBox="1"/>
          <p:nvPr/>
        </p:nvSpPr>
        <p:spPr>
          <a:xfrm>
            <a:off x="1554480" y="1289797"/>
            <a:ext cx="193286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E051DE-8483-400E-A643-4267D64D64FC}"/>
              </a:ext>
            </a:extLst>
          </p:cNvPr>
          <p:cNvSpPr txBox="1"/>
          <p:nvPr/>
        </p:nvSpPr>
        <p:spPr>
          <a:xfrm>
            <a:off x="4339360" y="1289797"/>
            <a:ext cx="3370033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npx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react-scripts 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A5C20-1527-4938-A8E3-8DBBF63AD8C2}"/>
              </a:ext>
            </a:extLst>
          </p:cNvPr>
          <p:cNvSpPr txBox="1"/>
          <p:nvPr/>
        </p:nvSpPr>
        <p:spPr>
          <a:xfrm>
            <a:off x="3712529" y="124133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37346325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Running the App in Dev Mode (2 of 3)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Output from the command on the previous slide: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EA442C-5503-439F-9253-902155A75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621" y="1248488"/>
            <a:ext cx="6921007" cy="250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472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Running the App in Dev Mode (3 of 3)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Ping the app at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http://localhost:3000/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B5F82-A6D2-4342-864E-957300FB1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856" y="1275507"/>
            <a:ext cx="5561408" cy="295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520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Hot Reloading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  <a:cs typeface="Courier New" panose="02070309020205020404" pitchFamily="49" charset="0"/>
              </a:rPr>
              <a:t>Hot reloading is supported</a:t>
            </a:r>
            <a:endParaRPr lang="en-GB" dirty="0">
              <a:latin typeface="+mj-lt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3A708B6-89B3-48E4-AC7E-FC65BA45368C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75A543-6B99-4DC4-B08B-59A8772A6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856" y="1278738"/>
            <a:ext cx="5561408" cy="295999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ADDE5C-BD76-4AD3-91ED-668894AE5089}"/>
              </a:ext>
            </a:extLst>
          </p:cNvPr>
          <p:cNvCxnSpPr>
            <a:cxnSpLocks/>
          </p:cNvCxnSpPr>
          <p:nvPr/>
        </p:nvCxnSpPr>
        <p:spPr>
          <a:xfrm flipH="1">
            <a:off x="5053432" y="3405575"/>
            <a:ext cx="83362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751549BF-9982-41E1-AD59-E0A9D275F99E}"/>
              </a:ext>
            </a:extLst>
          </p:cNvPr>
          <p:cNvSpPr/>
          <p:nvPr/>
        </p:nvSpPr>
        <p:spPr>
          <a:xfrm>
            <a:off x="5705126" y="2669420"/>
            <a:ext cx="3128688" cy="1259593"/>
          </a:xfrm>
          <a:prstGeom prst="cloudCallout">
            <a:avLst>
              <a:gd name="adj1" fmla="val -13097"/>
              <a:gd name="adj2" fmla="val 5461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E6178-56C7-4539-ABE1-19E1455D2786}"/>
              </a:ext>
            </a:extLst>
          </p:cNvPr>
          <p:cNvSpPr txBox="1"/>
          <p:nvPr/>
        </p:nvSpPr>
        <p:spPr>
          <a:xfrm>
            <a:off x="6020592" y="2943528"/>
            <a:ext cx="2617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If you edit any source files, the app will be rebuilt and refreshed automatically in the browser</a:t>
            </a:r>
            <a:endParaRPr lang="en-GB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68352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Building the Application for Production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>
          <a:xfrm>
            <a:off x="1147379" y="811551"/>
            <a:ext cx="6839712" cy="3547021"/>
          </a:xfrm>
        </p:spPr>
        <p:txBody>
          <a:bodyPr/>
          <a:lstStyle/>
          <a:p>
            <a:pPr eaLnBrk="1" hangingPunct="1"/>
            <a:r>
              <a:rPr lang="en-GB" dirty="0"/>
              <a:t>You can build the application for production as follows: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This creates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n-GB" dirty="0"/>
              <a:t> folder that contains a production build of your application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build/static/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    </a:t>
            </a:r>
            <a:r>
              <a:rPr lang="en-GB" dirty="0"/>
              <a:t>- Minified JS "chunk" files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build/static/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   </a:t>
            </a:r>
            <a:r>
              <a:rPr lang="en-GB" dirty="0"/>
              <a:t>- Minified CSS files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build/static/media/ </a:t>
            </a:r>
            <a:r>
              <a:rPr lang="en-GB" dirty="0"/>
              <a:t>- Media files (e.g. images)</a:t>
            </a:r>
          </a:p>
          <a:p>
            <a:pPr lvl="1"/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A84A298-7EB9-439A-BF21-B03BD6A61B5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7362F-7ACD-44B5-B1E6-D5EDAD457227}"/>
              </a:ext>
            </a:extLst>
          </p:cNvPr>
          <p:cNvSpPr txBox="1"/>
          <p:nvPr/>
        </p:nvSpPr>
        <p:spPr>
          <a:xfrm>
            <a:off x="1554480" y="1289797"/>
            <a:ext cx="193286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run build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EE86A6-8006-4945-B7A1-A4DE77B3042E}"/>
              </a:ext>
            </a:extLst>
          </p:cNvPr>
          <p:cNvSpPr txBox="1"/>
          <p:nvPr/>
        </p:nvSpPr>
        <p:spPr>
          <a:xfrm>
            <a:off x="4339360" y="1289797"/>
            <a:ext cx="3370033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npx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react-scripts build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0A772-ED10-42C0-9569-E11C526E2986}"/>
              </a:ext>
            </a:extLst>
          </p:cNvPr>
          <p:cNvSpPr txBox="1"/>
          <p:nvPr/>
        </p:nvSpPr>
        <p:spPr>
          <a:xfrm>
            <a:off x="3712529" y="124133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35599656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Serving the Production Application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>
          <a:xfrm>
            <a:off x="1147379" y="811551"/>
            <a:ext cx="6839712" cy="3547021"/>
          </a:xfrm>
        </p:spPr>
        <p:txBody>
          <a:bodyPr/>
          <a:lstStyle/>
          <a:p>
            <a:pPr eaLnBrk="1" hangingPunct="1"/>
            <a:r>
              <a:rPr lang="en-GB" dirty="0"/>
              <a:t>You can now run the application on a production server</a:t>
            </a:r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E.g. install the Node "serve" server: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Then serve the production build of the app as follows:</a:t>
            </a:r>
          </a:p>
          <a:p>
            <a:pPr eaLnBrk="1" hangingPunct="1"/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GB" dirty="0"/>
              <a:t> option  -  Location of app (i.e. the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n-GB"/>
              <a:t> folder</a:t>
            </a:r>
            <a:r>
              <a:rPr lang="en-GB" dirty="0"/>
              <a:t>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r>
              <a:rPr lang="en-GB" dirty="0"/>
              <a:t> option  -  Port to listen on (default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lang="en-GB" dirty="0"/>
              <a:t>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A84A298-7EB9-439A-BF21-B03BD6A61B5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9609A-E66F-4B07-884F-1E270CCC94B2}"/>
              </a:ext>
            </a:extLst>
          </p:cNvPr>
          <p:cNvSpPr txBox="1"/>
          <p:nvPr/>
        </p:nvSpPr>
        <p:spPr>
          <a:xfrm>
            <a:off x="1554480" y="2003870"/>
            <a:ext cx="61468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 -g serve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B73B7-82AD-46A0-971C-32093744797E}"/>
              </a:ext>
            </a:extLst>
          </p:cNvPr>
          <p:cNvSpPr txBox="1"/>
          <p:nvPr/>
        </p:nvSpPr>
        <p:spPr>
          <a:xfrm>
            <a:off x="1554480" y="3206376"/>
            <a:ext cx="61468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 -s build -l 8080</a:t>
            </a:r>
          </a:p>
        </p:txBody>
      </p:sp>
    </p:spTree>
    <p:extLst>
      <p:ext uri="{BB962C8B-B14F-4D97-AF65-F5344CB8AC3E}">
        <p14:creationId xmlns:p14="http://schemas.microsoft.com/office/powerpoint/2010/main" val="166768914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Pinging the Production Application 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>
          <a:xfrm>
            <a:off x="1147379" y="811551"/>
            <a:ext cx="6839712" cy="3547021"/>
          </a:xfrm>
        </p:spPr>
        <p:txBody>
          <a:bodyPr/>
          <a:lstStyle/>
          <a:p>
            <a:pPr eaLnBrk="1" hangingPunct="1"/>
            <a:r>
              <a:rPr lang="en-GB" dirty="0"/>
              <a:t>Open a browser and navigate to the following URL: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A84A298-7EB9-439A-BF21-B03BD6A61B5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0BB95-4502-4F95-8066-B073B2979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213" y="1634256"/>
            <a:ext cx="5277133" cy="263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5144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Creating an app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Running </a:t>
            </a:r>
            <a:r>
              <a:rPr lang="en-GB" sz="2400"/>
              <a:t>the app</a:t>
            </a:r>
            <a:endParaRPr lang="en-GB" sz="2400" dirty="0"/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400" dirty="0"/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1. Creating a Complete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46709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Creating a React TypeScript app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Reviewing the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Application home page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Source code entry point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Functional components</a:t>
            </a:r>
          </a:p>
        </p:txBody>
      </p:sp>
    </p:spTree>
    <p:extLst>
      <p:ext uri="{BB962C8B-B14F-4D97-AF65-F5344CB8AC3E}">
        <p14:creationId xmlns:p14="http://schemas.microsoft.com/office/powerpoint/2010/main" val="400855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We'll use </a:t>
            </a:r>
            <a:r>
              <a:rPr lang="en-GB" b="1" dirty="0"/>
              <a:t>TypeScript</a:t>
            </a:r>
            <a:r>
              <a:rPr lang="en-GB" dirty="0"/>
              <a:t> for our React demos from now on</a:t>
            </a:r>
          </a:p>
          <a:p>
            <a:pPr lvl="1"/>
            <a:r>
              <a:rPr lang="en-GB" dirty="0"/>
              <a:t>JavaScript demos are also available</a:t>
            </a:r>
          </a:p>
          <a:p>
            <a:pPr lvl="1"/>
            <a:endParaRPr lang="en-GB" dirty="0"/>
          </a:p>
          <a:p>
            <a:r>
              <a:rPr lang="en-GB" dirty="0"/>
              <a:t>We're going to use the </a:t>
            </a:r>
            <a:r>
              <a:rPr lang="en-GB" b="1" dirty="0">
                <a:sym typeface="Wingdings" panose="05000000000000000000" pitchFamily="2" charset="2"/>
              </a:rPr>
              <a:t>Create React App</a:t>
            </a:r>
            <a:r>
              <a:rPr lang="en-GB" dirty="0">
                <a:sym typeface="Wingdings" panose="05000000000000000000" pitchFamily="2" charset="2"/>
              </a:rPr>
              <a:t> tool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Generates a template app, config, etc.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See </a:t>
            </a:r>
            <a:r>
              <a:rPr lang="en-GB" dirty="0">
                <a:sym typeface="Wingdings" panose="05000000000000000000" pitchFamily="2" charset="2"/>
                <a:hlinkClick r:id="rId3"/>
              </a:rPr>
              <a:t>https://create-react-app.dev/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All you need installed is Node.js version 10 or above</a:t>
            </a:r>
          </a:p>
          <a:p>
            <a:pPr lvl="1"/>
            <a:r>
              <a:rPr lang="en-GB" dirty="0"/>
              <a:t>You can get it from </a:t>
            </a:r>
            <a:r>
              <a:rPr lang="en-GB" dirty="0">
                <a:hlinkClick r:id="rId4"/>
              </a:rPr>
              <a:t>https://nodejs.org/en/</a:t>
            </a:r>
            <a:r>
              <a:rPr lang="en-GB" dirty="0"/>
              <a:t>  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use Create React App as follows, to create a React application using TypeScript: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command also downloads React libraries and dev tools into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GB" dirty="0"/>
              <a:t> folder</a:t>
            </a:r>
          </a:p>
          <a:p>
            <a:pPr lvl="1"/>
            <a:r>
              <a:rPr lang="en-GB" dirty="0"/>
              <a:t>As specified in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file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Creating a React TypeScript Application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E7ADAC-F5BA-432C-AED8-FF9DD90DE9BA}"/>
              </a:ext>
            </a:extLst>
          </p:cNvPr>
          <p:cNvSpPr txBox="1"/>
          <p:nvPr/>
        </p:nvSpPr>
        <p:spPr>
          <a:xfrm>
            <a:off x="1554480" y="1574135"/>
            <a:ext cx="61468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npx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create-react-app demo-app 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--template typescript</a:t>
            </a:r>
          </a:p>
        </p:txBody>
      </p:sp>
    </p:spTree>
    <p:extLst>
      <p:ext uri="{BB962C8B-B14F-4D97-AF65-F5344CB8AC3E}">
        <p14:creationId xmlns:p14="http://schemas.microsoft.com/office/powerpoint/2010/main" val="407700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F7ACF1-CC08-4F93-A305-351EC60DA9D1}"/>
              </a:ext>
            </a:extLst>
          </p:cNvPr>
          <p:cNvSpPr/>
          <p:nvPr/>
        </p:nvSpPr>
        <p:spPr>
          <a:xfrm>
            <a:off x="1602560" y="1256896"/>
            <a:ext cx="5933440" cy="299315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7379" y="814772"/>
            <a:ext cx="6839712" cy="480898"/>
          </a:xfrm>
        </p:spPr>
        <p:txBody>
          <a:bodyPr/>
          <a:lstStyle/>
          <a:p>
            <a:r>
              <a:rPr lang="en-GB" dirty="0"/>
              <a:t>Here's the structure of the generated application: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Reviewing the Application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F2BF02-96A5-49FF-BAF6-20DE7C9F1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257" y="1322114"/>
            <a:ext cx="1728701" cy="2256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F1C050-F944-4712-8B03-9ADE1242F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494" y="2571750"/>
            <a:ext cx="1107998" cy="1636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101CC2-6DF3-419E-803A-F55A737B8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362" y="1383503"/>
            <a:ext cx="914903" cy="105742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3ABAEF-0013-4E6D-9373-A695E9BA5F54}"/>
              </a:ext>
            </a:extLst>
          </p:cNvPr>
          <p:cNvCxnSpPr>
            <a:cxnSpLocks/>
          </p:cNvCxnSpPr>
          <p:nvPr/>
        </p:nvCxnSpPr>
        <p:spPr bwMode="auto">
          <a:xfrm flipV="1">
            <a:off x="2350525" y="1483073"/>
            <a:ext cx="2030969" cy="50424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B58EED-44CD-4F56-BC6E-157F4D7407C3}"/>
              </a:ext>
            </a:extLst>
          </p:cNvPr>
          <p:cNvCxnSpPr>
            <a:cxnSpLocks/>
          </p:cNvCxnSpPr>
          <p:nvPr/>
        </p:nvCxnSpPr>
        <p:spPr bwMode="auto">
          <a:xfrm>
            <a:off x="2153967" y="2214027"/>
            <a:ext cx="2212955" cy="467782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84FE97B-1778-43F2-9DCF-13134BBD388B}"/>
              </a:ext>
            </a:extLst>
          </p:cNvPr>
          <p:cNvSpPr/>
          <p:nvPr/>
        </p:nvSpPr>
        <p:spPr>
          <a:xfrm>
            <a:off x="4363691" y="1360886"/>
            <a:ext cx="1743080" cy="108973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533BA8-C8D3-44CA-8D3D-BA3495EF839F}"/>
              </a:ext>
            </a:extLst>
          </p:cNvPr>
          <p:cNvSpPr/>
          <p:nvPr/>
        </p:nvSpPr>
        <p:spPr>
          <a:xfrm>
            <a:off x="4366922" y="2571749"/>
            <a:ext cx="1743080" cy="1583439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25C81F-3579-456A-B4E0-A7D7F784A662}"/>
              </a:ext>
            </a:extLst>
          </p:cNvPr>
          <p:cNvSpPr txBox="1"/>
          <p:nvPr/>
        </p:nvSpPr>
        <p:spPr>
          <a:xfrm>
            <a:off x="6090614" y="1285975"/>
            <a:ext cx="138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public folder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F4D499-C456-4636-A9A8-A701EDB63E4E}"/>
              </a:ext>
            </a:extLst>
          </p:cNvPr>
          <p:cNvSpPr txBox="1"/>
          <p:nvPr/>
        </p:nvSpPr>
        <p:spPr>
          <a:xfrm>
            <a:off x="6090614" y="2515242"/>
            <a:ext cx="107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0070C0"/>
                </a:solidFill>
              </a:rPr>
              <a:t>src</a:t>
            </a:r>
            <a:r>
              <a:rPr lang="en-GB" b="1" dirty="0">
                <a:solidFill>
                  <a:srgbClr val="0070C0"/>
                </a:solidFill>
              </a:rPr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9924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The application home page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public/index.html</a:t>
            </a:r>
            <a:r>
              <a:rPr lang="en-GB" dirty="0"/>
              <a:t> 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Home Page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D4B498BB-2215-4439-9CF1-28CA4D1C2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223895"/>
            <a:ext cx="7283733" cy="1939635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 lang="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&lt;title&gt;React App&lt;/title&gt;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id="root"&gt;&lt;/div&gt;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F9D6B-7AC6-4890-AB3E-076C862D37DA}"/>
              </a:ext>
            </a:extLst>
          </p:cNvPr>
          <p:cNvSpPr txBox="1"/>
          <p:nvPr/>
        </p:nvSpPr>
        <p:spPr>
          <a:xfrm>
            <a:off x="6932816" y="2883405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public/index.html</a:t>
            </a:r>
          </a:p>
        </p:txBody>
      </p:sp>
    </p:spTree>
    <p:extLst>
      <p:ext uri="{BB962C8B-B14F-4D97-AF65-F5344CB8AC3E}">
        <p14:creationId xmlns:p14="http://schemas.microsoft.com/office/powerpoint/2010/main" val="127388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source code entry point is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Aside: For info about React "strict mode", see:</a:t>
            </a:r>
          </a:p>
          <a:p>
            <a:pPr lvl="1"/>
            <a:r>
              <a:rPr lang="en-GB" dirty="0">
                <a:latin typeface="+mj-lt"/>
                <a:hlinkClick r:id="rId3"/>
              </a:rPr>
              <a:t>https://reactjs.org/docs/strict-mode.html</a:t>
            </a:r>
            <a:r>
              <a:rPr lang="en-GB" dirty="0">
                <a:latin typeface="+mj-lt"/>
              </a:rPr>
              <a:t> 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 Code Entry Point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212427"/>
            <a:ext cx="7298021" cy="210105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'react';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from 'react-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'./index.css';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App from './App';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React.StrictMode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&lt;App /&gt;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React.StrictMode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4179-781D-4E3E-91C3-4E2AA66FAA9D}"/>
              </a:ext>
            </a:extLst>
          </p:cNvPr>
          <p:cNvSpPr txBox="1"/>
          <p:nvPr/>
        </p:nvSpPr>
        <p:spPr>
          <a:xfrm>
            <a:off x="7290247" y="3028507"/>
            <a:ext cx="1393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47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generated code,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is a functional component</a:t>
            </a:r>
            <a:endParaRPr lang="en-GB" dirty="0">
              <a:latin typeface="+mj-lt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Components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216041"/>
            <a:ext cx="7298021" cy="302438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'react';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'./App.css';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App()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="App"&gt;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&lt;header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="App-header"&gt;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={logo}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="App-logo" alt="logo" /&gt;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 Plus other HTML content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&lt;/header&gt;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App;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4179-781D-4E3E-91C3-4E2AA66FAA9D}"/>
              </a:ext>
            </a:extLst>
          </p:cNvPr>
          <p:cNvSpPr txBox="1"/>
          <p:nvPr/>
        </p:nvSpPr>
        <p:spPr>
          <a:xfrm>
            <a:off x="7476196" y="396019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67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Running the App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71E00C7-7DB2-4529-B6CA-F4DCF4E1D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Running the app in dev mode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Hot reloading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Testing the app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Building the app for production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Serving the production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Pinging the production application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1039599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2499</TotalTime>
  <Words>837</Words>
  <Application>Microsoft Office PowerPoint</Application>
  <PresentationFormat>On-screen Show (16:9)</PresentationFormat>
  <Paragraphs>168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Lucida Console</vt:lpstr>
      <vt:lpstr>Univers</vt:lpstr>
      <vt:lpstr>Standard_LiveLessons_2017</vt:lpstr>
      <vt:lpstr>Creating a Complete React App</vt:lpstr>
      <vt:lpstr>1. Creating a Complete App</vt:lpstr>
      <vt:lpstr>Overview</vt:lpstr>
      <vt:lpstr>Creating a React TypeScript Application</vt:lpstr>
      <vt:lpstr>Reviewing the Application</vt:lpstr>
      <vt:lpstr>Application Home Page</vt:lpstr>
      <vt:lpstr>Source Code Entry Point</vt:lpstr>
      <vt:lpstr>Functional Components </vt:lpstr>
      <vt:lpstr>2. Running the App</vt:lpstr>
      <vt:lpstr>Running the App in Dev Mode (1 of 3)</vt:lpstr>
      <vt:lpstr>Running the App in Dev Mode (2 of 3)</vt:lpstr>
      <vt:lpstr>Running the App in Dev Mode (3 of 3)</vt:lpstr>
      <vt:lpstr>Hot Reloading</vt:lpstr>
      <vt:lpstr>Building the Application for Production</vt:lpstr>
      <vt:lpstr>Serving the Production Application</vt:lpstr>
      <vt:lpstr>Pinging the Production Application 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116</cp:revision>
  <dcterms:created xsi:type="dcterms:W3CDTF">2015-09-28T19:52:00Z</dcterms:created>
  <dcterms:modified xsi:type="dcterms:W3CDTF">2021-11-10T20:33:12Z</dcterms:modified>
</cp:coreProperties>
</file>