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710" r:id="rId3"/>
    <p:sldId id="723" r:id="rId4"/>
    <p:sldId id="724" r:id="rId5"/>
    <p:sldId id="725" r:id="rId6"/>
    <p:sldId id="726" r:id="rId7"/>
    <p:sldId id="728" r:id="rId8"/>
    <p:sldId id="727" r:id="rId9"/>
    <p:sldId id="729" r:id="rId10"/>
    <p:sldId id="730" r:id="rId11"/>
    <p:sldId id="731" r:id="rId12"/>
    <p:sldId id="713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1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6725" autoAdjust="0"/>
  </p:normalViewPr>
  <p:slideViewPr>
    <p:cSldViewPr snapToGrid="0" snapToObjects="1">
      <p:cViewPr varScale="1">
        <p:scale>
          <a:sx n="114" d="100"/>
          <a:sy n="114" d="100"/>
        </p:scale>
        <p:origin x="64" y="21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403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9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9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7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3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9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3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4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0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18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6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60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6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4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9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99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0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1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2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B3C679-7460-45DB-B2EC-926201CF5FD9}"/>
              </a:ext>
            </a:extLst>
          </p:cNvPr>
          <p:cNvGrpSpPr/>
          <p:nvPr userDrawn="1"/>
        </p:nvGrpSpPr>
        <p:grpSpPr>
          <a:xfrm>
            <a:off x="74956" y="4593751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F78B9-647E-4A87-A7AB-15ED4819B53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30D8BE-3FC5-4EEF-8361-22A561C1E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81DA1B-7EF8-4266-8E17-7EEDBCDDE054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A4341-ED31-4B04-8533-A1AF93DBBBFF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FDB2E4-FFDE-4439-92EC-0DA303D6D415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23C4D4-4D35-4A81-AE75-20FD1F6406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F702B5-C9B5-4ECC-A542-8A64C1F8DEA9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TypeScript Essentials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Getting started with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Functions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Classes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Inheritance and interfaces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r>
              <a:rPr lang="en-GB" dirty="0"/>
              <a:t>, to represent a fixed set of states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Enum mnemonics can be strings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329132"/>
            <a:ext cx="2555480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{R=1, G, B};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c: Color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305626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1" y="1329132"/>
            <a:ext cx="3015343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(Color)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Color[Color["R"] = 1] = "R";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Color[Color["G"] = 2] = "G";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Color[Color["B"] = 3] = "B";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})(Color || (Color = {}));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092162" y="1222278"/>
            <a:ext cx="1601067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18629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2A7C6-E8EB-467F-946D-8D4F469E02E5}"/>
              </a:ext>
            </a:extLst>
          </p:cNvPr>
          <p:cNvSpPr txBox="1"/>
          <p:nvPr/>
        </p:nvSpPr>
        <p:spPr>
          <a:xfrm>
            <a:off x="5693229" y="3161970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7EAD09-3283-4ADF-82D7-264A26A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834161"/>
            <a:ext cx="7363336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{R="rouge", G="vert", B="bleu"};</a:t>
            </a:r>
          </a:p>
        </p:txBody>
      </p:sp>
    </p:spTree>
    <p:extLst>
      <p:ext uri="{BB962C8B-B14F-4D97-AF65-F5344CB8AC3E}">
        <p14:creationId xmlns:p14="http://schemas.microsoft.com/office/powerpoint/2010/main" val="14950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2. Functions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Typed parameters and returns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Default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Optional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9604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in TS are similar to JS, but…</a:t>
            </a:r>
          </a:p>
          <a:p>
            <a:pPr lvl="1"/>
            <a:r>
              <a:rPr lang="en-GB" dirty="0"/>
              <a:t>TS allows you to declare parameter and return types</a:t>
            </a:r>
          </a:p>
          <a:p>
            <a:pPr lvl="1"/>
            <a:r>
              <a:rPr lang="en-GB" dirty="0"/>
              <a:t>TS performs type-checking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18195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specify default values for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Default params don't have to appear after required params - you can pass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to use a default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45268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indicate parameter(s) are optional</a:t>
            </a:r>
          </a:p>
          <a:p>
            <a:pPr lvl="1"/>
            <a:r>
              <a:rPr lang="en-GB" dirty="0"/>
              <a:t>Append question mark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the parameter name</a:t>
            </a:r>
          </a:p>
          <a:p>
            <a:pPr lvl="1"/>
            <a:r>
              <a:rPr lang="en-GB" dirty="0"/>
              <a:t>Optional parameters must follow required parameters</a:t>
            </a:r>
          </a:p>
          <a:p>
            <a:pPr lvl="1"/>
            <a:r>
              <a:rPr lang="en-GB" dirty="0"/>
              <a:t>In the function, check if the client passed in a value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49340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= 0.0,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earnings +=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variadic functions via "rest" parameters</a:t>
            </a:r>
          </a:p>
          <a:p>
            <a:pPr lvl="1"/>
            <a:r>
              <a:rPr lang="en-GB" dirty="0"/>
              <a:t>Define an array parameter, precede param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GB" dirty="0"/>
              <a:t>Must be at the end of the parameter list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82158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othernames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contain the params (you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only 1 param)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/>
              <a:t> separates params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like a regular function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35904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ln: string): string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68265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('Peter', 'John')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18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3.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 simple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Read-only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Encapsulation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 parameter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additional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makes it much easier to define classes</a:t>
            </a:r>
          </a:p>
          <a:p>
            <a:pPr lvl="1"/>
            <a:r>
              <a:rPr lang="en-GB" dirty="0"/>
              <a:t>Use the class keyword</a:t>
            </a:r>
          </a:p>
          <a:p>
            <a:pPr lvl="1"/>
            <a:r>
              <a:rPr lang="en-GB" dirty="0"/>
              <a:t>Define members using familiar OO syntax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create objects using familiar JS syntax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6226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 = '';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 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105C2CA-69E3-4D1C-B06C-23AE4C0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62993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 = "Paul";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emp1.salary = 42000;</a:t>
            </a: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a constructor in a class</a:t>
            </a:r>
          </a:p>
          <a:p>
            <a:pPr lvl="1"/>
            <a:r>
              <a:rPr lang="en-GB" dirty="0"/>
              <a:t>Define a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1020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82F9A6F-D127-4F96-91FD-13084402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3036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Employee("Lydia", 43000);</a:t>
            </a:r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1. Getting Started with 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>
                <a:cs typeface="Times New Roman" pitchFamily="18" charset="0"/>
              </a:rPr>
              <a:t>Using the TypeScript Playground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types in declarations</a:t>
            </a:r>
            <a:endParaRPr lang="en-GB" sz="24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TypeScript basic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Arrays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Tuples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TypeScript has the concept of read-only fields</a:t>
            </a:r>
          </a:p>
          <a:p>
            <a:pPr lvl="1"/>
            <a:r>
              <a:rPr lang="en-GB" dirty="0"/>
              <a:t>Declare a field with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/>
              <a:t> modifier </a:t>
            </a:r>
          </a:p>
          <a:p>
            <a:pPr lvl="1"/>
            <a:r>
              <a:rPr lang="en-GB" dirty="0"/>
              <a:t>Must be initialized in constructor, can't be modified after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Read-Only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89638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constructor(radius: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Circle(10);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// OK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42;           // Error</a:t>
            </a:r>
          </a:p>
        </p:txBody>
      </p:sp>
    </p:spTree>
    <p:extLst>
      <p:ext uri="{BB962C8B-B14F-4D97-AF65-F5344CB8AC3E}">
        <p14:creationId xmlns:p14="http://schemas.microsoft.com/office/powerpoint/2010/main" val="93568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   </a:t>
            </a:r>
            <a:r>
              <a:rPr lang="en-GB" dirty="0"/>
              <a:t>- accessible to anyone (this is the default)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dirty="0"/>
              <a:t>- accessible to this class plus subclasses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  </a:t>
            </a:r>
            <a:r>
              <a:rPr lang="en-GB" dirty="0"/>
              <a:t>- accessible to this class only</a:t>
            </a:r>
          </a:p>
          <a:p>
            <a:pPr lvl="1"/>
            <a:endParaRPr lang="en-GB" dirty="0"/>
          </a:p>
          <a:p>
            <a:r>
              <a:rPr lang="en-GB" dirty="0"/>
              <a:t>You can also define getters and setters to encapsulate access to member variables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xxx()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xxx()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74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899881"/>
            <a:ext cx="7298021" cy="394771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constructor(_name: string, _salary: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_name;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_salary;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name(): string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name(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salary():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165" y="3997876"/>
            <a:ext cx="455916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Employee("Thomas", 10000);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emp.name = "Tom";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console.log(`${emp.name} earns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</p:spTree>
    <p:extLst>
      <p:ext uri="{BB962C8B-B14F-4D97-AF65-F5344CB8AC3E}">
        <p14:creationId xmlns:p14="http://schemas.microsoft.com/office/powerpoint/2010/main" val="41524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Parameter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on the previous slides declared instance variables and initialized them in the constructor</a:t>
            </a:r>
          </a:p>
          <a:p>
            <a:endParaRPr lang="en-GB" dirty="0"/>
          </a:p>
          <a:p>
            <a:r>
              <a:rPr lang="en-GB" dirty="0"/>
              <a:t>This is such a common practice that TS provides a shortcut, "constructor parameter properties" </a:t>
            </a:r>
          </a:p>
          <a:p>
            <a:pPr lvl="1"/>
            <a:r>
              <a:rPr lang="en-GB" dirty="0"/>
              <a:t>Define params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TS automatically declares/initializes instance variables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452954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constructor(private _name: string, private _salary: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7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/>
              <a:t>Encapsulate logic and business rules for your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20453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(amount: number): void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42000;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403" y="3521704"/>
            <a:ext cx="461225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Employee("Tom", 10000);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console.log("Higher tax? 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47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Defining Static Members</a:t>
            </a:r>
            <a:r>
              <a:rPr lang="en-GB" dirty="0"/>
              <a:t>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/>
              <a:t>Belong to the whole class, not to a particular instance</a:t>
            </a:r>
          </a:p>
          <a:p>
            <a:pPr lvl="1"/>
            <a:endParaRPr lang="en-GB" dirty="0"/>
          </a:p>
          <a:p>
            <a:r>
              <a:rPr lang="en-GB" dirty="0"/>
              <a:t>To define a class wide member:</a:t>
            </a:r>
          </a:p>
          <a:p>
            <a:pPr lvl="1"/>
            <a:r>
              <a:rPr lang="en-GB" dirty="0"/>
              <a:t>Prefix definition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GB" dirty="0"/>
              <a:t>Can also define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Works for member variables and methods</a:t>
            </a:r>
          </a:p>
          <a:p>
            <a:pPr lvl="1"/>
            <a:endParaRPr lang="en-GB" dirty="0"/>
          </a:p>
          <a:p>
            <a:r>
              <a:rPr lang="en-GB" dirty="0"/>
              <a:t>To access a static member, prefix with class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83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Defining Static Members</a:t>
            </a:r>
            <a:r>
              <a:rPr lang="en-GB" dirty="0"/>
              <a:t>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74435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42000;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isHigherTaxPayer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Employee._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54" y="3696014"/>
            <a:ext cx="5537005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console.log("Tax threshold is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2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4. Inheritance and Interfaces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Inheritance in TypeScript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Additional inheritance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to specify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property bag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</a:t>
            </a:r>
            <a:r>
              <a:rPr lang="en-GB" sz="2400" dirty="0" err="1"/>
              <a:t>func</a:t>
            </a:r>
            <a:r>
              <a:rPr lang="en-GB" sz="2400" dirty="0"/>
              <a:t> signature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an array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can extend another class</a:t>
            </a:r>
          </a:p>
          <a:p>
            <a:pPr lvl="1"/>
            <a:r>
              <a:rPr lang="en-GB" dirty="0"/>
              <a:t>The subclass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The subclass can override superclass methods</a:t>
            </a:r>
          </a:p>
          <a:p>
            <a:pPr lvl="1"/>
            <a:r>
              <a:rPr lang="en-GB" dirty="0"/>
              <a:t>The subclass can invoke superclass methods and constructors,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Under the covers, TS inheritance is </a:t>
            </a:r>
            <a:r>
              <a:rPr lang="en-GB" dirty="0" err="1"/>
              <a:t>transpiled</a:t>
            </a:r>
            <a:r>
              <a:rPr lang="en-GB" dirty="0"/>
              <a:t> to prototypical inheritance in JavaScript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3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Inheritance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techniques in the superclass:</a:t>
            </a:r>
          </a:p>
          <a:p>
            <a:pPr lvl="1"/>
            <a:r>
              <a:rPr lang="en-GB" dirty="0"/>
              <a:t>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(cannot instantiate)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/>
              <a:t> methods (must override(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items (accessible to subclasses)</a:t>
            </a:r>
          </a:p>
          <a:p>
            <a:endParaRPr lang="en-GB" dirty="0"/>
          </a:p>
          <a:p>
            <a:r>
              <a:rPr lang="en-GB" dirty="0"/>
              <a:t>Additional techniques in client code</a:t>
            </a:r>
          </a:p>
          <a:p>
            <a:pPr lvl="1"/>
            <a:r>
              <a:rPr lang="en-GB" dirty="0"/>
              <a:t>Downcast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typecasts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use TypeScript to enhance the type-safety of your React applications</a:t>
            </a:r>
          </a:p>
          <a:p>
            <a:pPr lvl="1"/>
            <a:r>
              <a:rPr lang="en-GB" dirty="0"/>
              <a:t>TypeScript supports ES6++ features, plus…</a:t>
            </a:r>
          </a:p>
          <a:p>
            <a:pPr lvl="1"/>
            <a:r>
              <a:rPr lang="en-GB" dirty="0"/>
              <a:t>Data typing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Decorators (similar to annotations in Java)</a:t>
            </a:r>
          </a:p>
          <a:p>
            <a:pPr lvl="1"/>
            <a:r>
              <a:rPr lang="en-GB" dirty="0"/>
              <a:t>Class member variables (i.e. fields)</a:t>
            </a:r>
          </a:p>
          <a:p>
            <a:pPr lvl="1"/>
            <a:r>
              <a:rPr lang="en-GB" dirty="0"/>
              <a:t>Generics</a:t>
            </a:r>
          </a:p>
          <a:p>
            <a:pPr lvl="1"/>
            <a:r>
              <a:rPr lang="en-GB" dirty="0"/>
              <a:t>Keywords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to Specify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interfaces, to specify methods that must be defined in implementation 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 class can implement any number of interfaces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dirty="0"/>
              <a:t> keyword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588797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53519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8E3C45-510A-4A71-8FBA-4986726E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276" y="1588797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Property Bag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property bag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type in function parameters</a:t>
            </a:r>
          </a:p>
          <a:p>
            <a:pPr lvl="1" eaLnBrk="1" hangingPunct="1"/>
            <a:r>
              <a:rPr lang="en-GB" dirty="0"/>
              <a:t>Compiler ensures you pass in a compatible object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56600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cx: number;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cy: number;   // Required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w: number; 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h?: number;   // Optional.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2176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97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</a:t>
            </a:r>
            <a:r>
              <a:rPr lang="en-GB" dirty="0" err="1"/>
              <a:t>Func</a:t>
            </a:r>
            <a:r>
              <a:rPr lang="en-GB" dirty="0"/>
              <a:t> Signature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function signature</a:t>
            </a:r>
          </a:p>
          <a:p>
            <a:pPr lvl="1"/>
            <a:r>
              <a:rPr lang="en-GB" dirty="0"/>
              <a:t>Define an anonymous function inside the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when you declare a variable</a:t>
            </a:r>
          </a:p>
          <a:p>
            <a:pPr lvl="1"/>
            <a:r>
              <a:rPr lang="en-GB" dirty="0"/>
              <a:t>Variable will point to a function of that signature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6415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57806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interface can specify an array type</a:t>
            </a:r>
          </a:p>
          <a:p>
            <a:pPr lvl="1" eaLnBrk="1" hangingPunct="1"/>
            <a:r>
              <a:rPr lang="en-GB" dirty="0"/>
              <a:t>Define an anonymous array inside the interface</a:t>
            </a:r>
          </a:p>
          <a:p>
            <a:pPr lvl="1" eaLnBrk="1" hangingPunct="1"/>
            <a:r>
              <a:rPr lang="en-GB" dirty="0"/>
              <a:t>Specify data type, and index type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number/string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when you declare a variable</a:t>
            </a:r>
          </a:p>
          <a:p>
            <a:pPr lvl="1" eaLnBrk="1" hangingPunct="1"/>
            <a:r>
              <a:rPr lang="en-GB" dirty="0"/>
              <a:t>Indicates the variable is an array of the specified type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61824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[index: number]: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0443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["London", "Paris", "NY"];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console.log(cities[0]);</a:t>
            </a:r>
          </a:p>
        </p:txBody>
      </p:sp>
    </p:spTree>
    <p:extLst>
      <p:ext uri="{BB962C8B-B14F-4D97-AF65-F5344CB8AC3E}">
        <p14:creationId xmlns:p14="http://schemas.microsoft.com/office/powerpoint/2010/main" val="170330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string index type</a:t>
            </a:r>
          </a:p>
          <a:p>
            <a:pPr lvl="1"/>
            <a:r>
              <a:rPr lang="en-GB" dirty="0"/>
              <a:t>Effectively, it's a key-value dictionary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3317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[index: string]: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007417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 = "Oslo";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["UK"] = "London";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["Romania"] = "Bucharest";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["Norway"]);</a:t>
            </a:r>
          </a:p>
        </p:txBody>
      </p:sp>
    </p:spTree>
    <p:extLst>
      <p:ext uri="{BB962C8B-B14F-4D97-AF65-F5344CB8AC3E}">
        <p14:creationId xmlns:p14="http://schemas.microsoft.com/office/powerpoint/2010/main" val="26855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Getting started with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Functions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Classes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Inheritance and interfaces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TypeScript Playground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There's a handy TypeScript </a:t>
            </a:r>
            <a:r>
              <a:rPr lang="en-GB" dirty="0" err="1"/>
              <a:t>transpiler</a:t>
            </a:r>
            <a:r>
              <a:rPr lang="en-GB" dirty="0"/>
              <a:t> available online, where you can practice your TypeScript skills</a:t>
            </a:r>
          </a:p>
          <a:p>
            <a:pPr lvl="1"/>
            <a:r>
              <a:rPr lang="en-GB" dirty="0">
                <a:hlinkClick r:id="rId3"/>
              </a:rPr>
              <a:t>http://www.typescriptlang.org/play/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Choose ES5 as the target </a:t>
            </a:r>
            <a:br>
              <a:rPr lang="en-GB" dirty="0"/>
            </a:br>
            <a:r>
              <a:rPr lang="en-GB" dirty="0"/>
              <a:t>language, via the menu </a:t>
            </a:r>
            <a:br>
              <a:rPr lang="en-GB" dirty="0"/>
            </a:br>
            <a:r>
              <a:rPr lang="en-GB" dirty="0"/>
              <a:t>TS Config | Target | ES5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try out some TS!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B05E-64AB-46C8-94FA-6201EE67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99" y="2342991"/>
            <a:ext cx="4287663" cy="21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allows you to define types in declarations</a:t>
            </a:r>
          </a:p>
          <a:p>
            <a:pPr lvl="1"/>
            <a:r>
              <a:rPr lang="en-GB" dirty="0"/>
              <a:t>Variables,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variableName:type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name2: string = 'Wilma';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883632" y="2733187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786A028-32C5-4F0C-8A73-BE5F34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name2 = 'Wilma';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361062-4242-45AA-B184-841D7C60ECCD}"/>
              </a:ext>
            </a:extLst>
          </p:cNvPr>
          <p:cNvSpPr/>
          <p:nvPr/>
        </p:nvSpPr>
        <p:spPr>
          <a:xfrm>
            <a:off x="4313511" y="2041733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D81D-2C90-4436-BA85-5172712604E0}"/>
              </a:ext>
            </a:extLst>
          </p:cNvPr>
          <p:cNvSpPr txBox="1"/>
          <p:nvPr/>
        </p:nvSpPr>
        <p:spPr>
          <a:xfrm>
            <a:off x="1351196" y="273318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floating point or integral number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literal text or template 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`${x}`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a function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non-primitive type (e.g. object, array)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 type (e.g. function with no return)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never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function that never returns normally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any 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disables type-checks, e.g. legacy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dirty="0"/>
              <a:t>Or use the generic array type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a: number[]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b: Array&lt;number&gt; = [3,4];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725929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a1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a2 = [3,4];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2034475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272592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5450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51708"/>
            <a:ext cx="2816646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bd: [number, string];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day: number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month: string = bd[1];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682381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1751708"/>
            <a:ext cx="2816646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day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month = bd[1];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1903841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30670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35668650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2485</TotalTime>
  <Words>2409</Words>
  <Application>Microsoft Office PowerPoint</Application>
  <PresentationFormat>On-screen Show (16:9)</PresentationFormat>
  <Paragraphs>491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Lucida Console</vt:lpstr>
      <vt:lpstr>Univers</vt:lpstr>
      <vt:lpstr>Standard_LiveLessons_2017</vt:lpstr>
      <vt:lpstr>TypeScript Essentials</vt:lpstr>
      <vt:lpstr>1. Getting Started with TS</vt:lpstr>
      <vt:lpstr>Overview</vt:lpstr>
      <vt:lpstr>Using the TypeScript Playground</vt:lpstr>
      <vt:lpstr>Defining Types in Declarations</vt:lpstr>
      <vt:lpstr>TypeScript Basic Types (1 of 2)</vt:lpstr>
      <vt:lpstr>TypeScript Basic Types (2 of 2)</vt:lpstr>
      <vt:lpstr>Arrays</vt:lpstr>
      <vt:lpstr>Tuples</vt:lpstr>
      <vt:lpstr>Enums</vt:lpstr>
      <vt:lpstr>2. Functions</vt:lpstr>
      <vt:lpstr>Typed Parameters and Returns</vt:lpstr>
      <vt:lpstr>Default Parameters</vt:lpstr>
      <vt:lpstr>Optional Parameters</vt:lpstr>
      <vt:lpstr>Rest Parameters</vt:lpstr>
      <vt:lpstr>Lambda Expressions </vt:lpstr>
      <vt:lpstr>3. Classes</vt:lpstr>
      <vt:lpstr>Defining a Simple Class</vt:lpstr>
      <vt:lpstr>Constructors</vt:lpstr>
      <vt:lpstr>Read-Only Properties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4. Inheritance and Interfaces</vt:lpstr>
      <vt:lpstr>Inheritance in TypeScript</vt:lpstr>
      <vt:lpstr>Additional Inheritance Techniques</vt:lpstr>
      <vt:lpstr>Using an Interface to Specify Methods</vt:lpstr>
      <vt:lpstr>Using an Interface as a Property Bag</vt:lpstr>
      <vt:lpstr>Using an Interface as a Func Signature</vt:lpstr>
      <vt:lpstr>Using an Interface as an Array Type (1)</vt:lpstr>
      <vt:lpstr>Using an Interface as an Array Type (2)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121</cp:revision>
  <dcterms:created xsi:type="dcterms:W3CDTF">2015-09-28T19:52:00Z</dcterms:created>
  <dcterms:modified xsi:type="dcterms:W3CDTF">2021-11-10T20:31:51Z</dcterms:modified>
</cp:coreProperties>
</file>