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58" r:id="rId4"/>
    <p:sldId id="767" r:id="rId5"/>
    <p:sldId id="771" r:id="rId6"/>
    <p:sldId id="757" r:id="rId7"/>
    <p:sldId id="759" r:id="rId8"/>
    <p:sldId id="729" r:id="rId9"/>
    <p:sldId id="810" r:id="rId10"/>
    <p:sldId id="793" r:id="rId11"/>
    <p:sldId id="795" r:id="rId12"/>
    <p:sldId id="811" r:id="rId13"/>
    <p:sldId id="812" r:id="rId14"/>
    <p:sldId id="809" r:id="rId15"/>
    <p:sldId id="813" r:id="rId16"/>
    <p:sldId id="71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4" autoAdjust="0"/>
    <p:restoredTop sz="96712" autoAdjust="0"/>
  </p:normalViewPr>
  <p:slideViewPr>
    <p:cSldViewPr snapToGrid="0" snapToObjects="1">
      <p:cViewPr varScale="1">
        <p:scale>
          <a:sx n="119" d="100"/>
          <a:sy n="119" d="100"/>
        </p:scale>
        <p:origin x="40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4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223A49-0EF8-4651-A68E-7BBEC90C8432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1DC6EF-2218-4A9D-9856-99CCDD2B3C9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39FA7C-CFEC-4F52-871D-4E8A6320CB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644B1-2D42-4D37-B554-2AFA1885B75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9E1DDA-8231-486E-82F2-D043790CFB8A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C4D89F-6C9E-4289-80C1-86F828E73C5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B760F-4E31-45FB-B2A9-7A3BC27DC2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B01270-B862-402B-BFE7-6FD164CCF13C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500" dirty="0">
                <a:solidFill>
                  <a:schemeClr val="bg1"/>
                </a:solidFill>
              </a:rPr>
              <a:t>Server-Side Rendering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Overview of SSR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(1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we're ready to implement a Node.js server app</a:t>
            </a:r>
          </a:p>
          <a:p>
            <a:pPr lvl="1"/>
            <a:r>
              <a:rPr lang="en-GB" dirty="0"/>
              <a:t>Listens for incoming requests for our React app</a:t>
            </a:r>
          </a:p>
          <a:p>
            <a:pPr lvl="1"/>
            <a:r>
              <a:rPr lang="en-GB" dirty="0"/>
              <a:t>Serves-up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created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sub-folder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server entry point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holds HTTP logic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4AD62-B9C1-47AF-92CE-7CC1620B3AC6}"/>
              </a:ext>
            </a:extLst>
          </p:cNvPr>
          <p:cNvSpPr/>
          <p:nvPr/>
        </p:nvSpPr>
        <p:spPr>
          <a:xfrm>
            <a:off x="5819260" y="2355271"/>
            <a:ext cx="2848224" cy="14571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2BA48-1634-4214-943C-093AC910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60" y="3292979"/>
            <a:ext cx="625160" cy="3833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3492A8-EA75-4617-A36B-8E782316F6B4}"/>
              </a:ext>
            </a:extLst>
          </p:cNvPr>
          <p:cNvSpPr/>
          <p:nvPr/>
        </p:nvSpPr>
        <p:spPr>
          <a:xfrm>
            <a:off x="7665671" y="3258798"/>
            <a:ext cx="709013" cy="41045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77C70D-6078-4AB8-A32E-EC27BF0F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585" y="2433528"/>
            <a:ext cx="1551262" cy="13037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70A74-B6BD-4B1D-B5FA-AD9DD6375551}"/>
              </a:ext>
            </a:extLst>
          </p:cNvPr>
          <p:cNvCxnSpPr>
            <a:cxnSpLocks/>
          </p:cNvCxnSpPr>
          <p:nvPr/>
        </p:nvCxnSpPr>
        <p:spPr>
          <a:xfrm flipV="1">
            <a:off x="6628170" y="3453663"/>
            <a:ext cx="10218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9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(2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server/index.js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Pulls in the Babel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transpiler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at the server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is necessary,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transpiles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server-side React code to 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6873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require('ignore-styles')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')({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ignore: [/(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)/],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preset-env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preset-react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require('./server')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107521" y="323450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server/index.js</a:t>
            </a:r>
          </a:p>
        </p:txBody>
      </p:sp>
    </p:spTree>
    <p:extLst>
      <p:ext uri="{BB962C8B-B14F-4D97-AF65-F5344CB8AC3E}">
        <p14:creationId xmlns:p14="http://schemas.microsoft.com/office/powerpoint/2010/main" val="29872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(3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server/server.js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Listens on port 8080, serves up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Notice the following key statement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Uses the React-DOM server API to render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&lt;App/&gt;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as a string at the server - this is SSR!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044219"/>
            <a:ext cx="728373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data.replace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'&lt;div id="root"&gt;&lt;/div&gt;',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`&lt;div id="root"&gt;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ReactDOMServer.renderToString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(&lt;App /&gt;)}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&lt;/div&gt;`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014545" y="3762529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server/server.js</a:t>
            </a:r>
          </a:p>
        </p:txBody>
      </p:sp>
    </p:spTree>
    <p:extLst>
      <p:ext uri="{BB962C8B-B14F-4D97-AF65-F5344CB8AC3E}">
        <p14:creationId xmlns:p14="http://schemas.microsoft.com/office/powerpoint/2010/main" val="40044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Hydrating the SSR App at the Client 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final step is to tweak the React app source code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endParaRPr lang="en-GB" sz="4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Change this:</a:t>
            </a:r>
          </a:p>
          <a:p>
            <a:pPr lvl="1"/>
            <a:endParaRPr lang="en-GB" sz="12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this: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Explanation: The client doesn't need to "render" the app component (it's already been rendered at server)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client just has to "re-hydrate" it </a:t>
            </a: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070" y="2267327"/>
            <a:ext cx="2159357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ReactDOM.hydrate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5D0F97C-B9E3-44E0-B87D-3F13A873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070" y="1687779"/>
            <a:ext cx="2159357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Building the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ready to build the React app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This creates an optimized production build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</a:t>
            </a:r>
          </a:p>
          <a:p>
            <a:pPr lvl="1"/>
            <a:endParaRPr lang="en-GB" dirty="0"/>
          </a:p>
          <a:p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r>
              <a:rPr lang="en-GB" dirty="0"/>
              <a:t>This is the home page of the app</a:t>
            </a:r>
          </a:p>
          <a:p>
            <a:pPr lvl="1"/>
            <a:r>
              <a:rPr lang="en-GB" dirty="0"/>
              <a:t>This is what the Node.js app will serve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267778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2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the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Node.js server app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Now browse to </a:t>
            </a:r>
            <a:r>
              <a:rPr lang="en-GB" dirty="0">
                <a:hlinkClick r:id="rId3"/>
              </a:rPr>
              <a:t>http://localhost:8080</a:t>
            </a:r>
            <a:endParaRPr lang="en-GB" dirty="0"/>
          </a:p>
          <a:p>
            <a:pPr lvl="1"/>
            <a:r>
              <a:rPr lang="en-GB" dirty="0"/>
              <a:t>Returns the SSR React app</a:t>
            </a:r>
          </a:p>
          <a:p>
            <a:pPr lvl="1"/>
            <a:r>
              <a:rPr lang="en-GB" dirty="0"/>
              <a:t>Try View Page Source now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233441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server/index.js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7E7C7-EBA1-4870-9C54-89FFAFF3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55" y="2402062"/>
            <a:ext cx="2976718" cy="18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SSR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 of SSR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reminder about SEO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The problems of React and SEO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The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 Reminder about SEO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According to Wiki: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2" descr="http://www.dailygalaxy.com/photos/uncategorized/wikipedialogo_bwb_1.jpg">
            <a:extLst>
              <a:ext uri="{FF2B5EF4-FFF2-40B4-BE49-F238E27FC236}">
                <a16:creationId xmlns:a16="http://schemas.microsoft.com/office/drawing/2014/main" id="{ED90381B-B541-4268-8F3F-2AAD776B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" y="1984103"/>
            <a:ext cx="1027276" cy="98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(Accent Bar) 5">
            <a:extLst>
              <a:ext uri="{FF2B5EF4-FFF2-40B4-BE49-F238E27FC236}">
                <a16:creationId xmlns:a16="http://schemas.microsoft.com/office/drawing/2014/main" id="{86874A10-CD5F-4EB1-AE84-39B4002DBAA3}"/>
              </a:ext>
            </a:extLst>
          </p:cNvPr>
          <p:cNvSpPr/>
          <p:nvPr/>
        </p:nvSpPr>
        <p:spPr bwMode="auto">
          <a:xfrm>
            <a:off x="2618704" y="1360868"/>
            <a:ext cx="4885386" cy="262535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04"/>
              <a:gd name="adj6" fmla="val -3179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60CC8-F641-499B-B1F5-F09834B99231}"/>
              </a:ext>
            </a:extLst>
          </p:cNvPr>
          <p:cNvSpPr/>
          <p:nvPr/>
        </p:nvSpPr>
        <p:spPr>
          <a:xfrm>
            <a:off x="2263023" y="1292447"/>
            <a:ext cx="567465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b="1" dirty="0">
                <a:solidFill>
                  <a:srgbClr val="FF0000"/>
                </a:solidFill>
                <a:latin typeface="Calibri" panose="020F0502020204030204" pitchFamily="34" charset="0"/>
              </a:rPr>
              <a:t>Search engine optimization (SEO) </a:t>
            </a:r>
            <a:r>
              <a:rPr lang="en-GB" sz="1900" b="1" dirty="0">
                <a:solidFill>
                  <a:schemeClr val="bg1"/>
                </a:solidFill>
                <a:latin typeface="Calibri" panose="020F0502020204030204" pitchFamily="34" charset="0"/>
              </a:rPr>
              <a:t>is the process of affecting the visibility of a website or a web page in a web search engine's unpaid results. </a:t>
            </a:r>
          </a:p>
          <a:p>
            <a:endParaRPr lang="en-GB" sz="19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GB" sz="1900" b="1" dirty="0">
                <a:solidFill>
                  <a:schemeClr val="bg1"/>
                </a:solidFill>
                <a:latin typeface="Calibri" panose="020F0502020204030204" pitchFamily="34" charset="0"/>
              </a:rPr>
              <a:t>In general, the earlier (or higher ranked on the search results page), and more frequently a site appears in the search results list, the more visitors it will receive from the search engine's users; these visitors can then be converted into customers.</a:t>
            </a: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React apps are not search engine friendly... </a:t>
            </a:r>
          </a:p>
          <a:p>
            <a:pPr lvl="1"/>
            <a:r>
              <a:rPr lang="en-GB" dirty="0">
                <a:latin typeface="+mj-lt"/>
              </a:rPr>
              <a:t>If you view the page source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</a:rPr>
              <a:t> in a regular React app, it just shows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GB" dirty="0">
                <a:latin typeface="+mj-lt"/>
              </a:rPr>
              <a:t> element: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React replaces this placeholder with your content, but…</a:t>
            </a:r>
          </a:p>
          <a:p>
            <a:pPr lvl="1"/>
            <a:r>
              <a:rPr lang="en-GB" dirty="0">
                <a:latin typeface="+mj-lt"/>
              </a:rPr>
              <a:t>There's no hook to tell search engine robots about this</a:t>
            </a:r>
          </a:p>
          <a:p>
            <a:pPr lvl="1"/>
            <a:r>
              <a:rPr lang="en-GB" dirty="0">
                <a:latin typeface="+mj-lt"/>
              </a:rPr>
              <a:t>So search engines never get to see the final page content</a:t>
            </a:r>
          </a:p>
          <a:p>
            <a:pPr lvl="1"/>
            <a:r>
              <a:rPr lang="en-GB" dirty="0">
                <a:latin typeface="+mj-lt"/>
              </a:rPr>
              <a:t>So they can't crawl your page and index your content!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Problems of React and SEO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46" y="1889553"/>
            <a:ext cx="5623775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solve the problem on the previous slide…</a:t>
            </a:r>
          </a:p>
          <a:p>
            <a:pPr lvl="1"/>
            <a:r>
              <a:rPr lang="en-GB" dirty="0">
                <a:latin typeface="+mj-lt"/>
              </a:rPr>
              <a:t>React apps must be rendered (to HTML) on the server</a:t>
            </a:r>
          </a:p>
          <a:p>
            <a:pPr lvl="1"/>
            <a:r>
              <a:rPr lang="en-GB" dirty="0">
                <a:latin typeface="+mj-lt"/>
              </a:rPr>
              <a:t>So by the time it gets to the browser, it's "normal" HTML</a:t>
            </a:r>
          </a:p>
          <a:p>
            <a:pPr lvl="1"/>
            <a:r>
              <a:rPr lang="en-GB" dirty="0">
                <a:latin typeface="+mj-lt"/>
              </a:rPr>
              <a:t>So search engines can crawl into the real content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This is "server-side rendering" (SSR)</a:t>
            </a:r>
          </a:p>
          <a:p>
            <a:pPr lvl="1"/>
            <a:r>
              <a:rPr lang="en-GB" dirty="0">
                <a:latin typeface="+mj-lt"/>
              </a:rPr>
              <a:t>We'll show a simple SSR solution to give you an idea of the principles involved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to the Problem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190EF8B-8FC2-43C8-A182-434F116C7DC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397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Example Application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Provisioning a web server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Facilitating server-side </a:t>
            </a:r>
            <a:r>
              <a:rPr lang="en-GB" sz="2400" dirty="0" err="1"/>
              <a:t>transpilation</a:t>
            </a:r>
            <a:endParaRPr lang="en-GB" sz="24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Implementing a server app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Hydrating the SSR app at the client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For the purposes of demonstration, we've created a simple demo app using "Create React App"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/>
              <a:t> folder, you can run at client as normal: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do you see when you </a:t>
            </a:r>
            <a:br>
              <a:rPr lang="en-GB" dirty="0"/>
            </a:br>
            <a:r>
              <a:rPr lang="en-GB" dirty="0"/>
              <a:t>"view source" in the browser?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933194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12D6BC-1EB8-49EA-90A4-EFF9E854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67" y="2524803"/>
            <a:ext cx="2476826" cy="1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now think about how we can render the app at the server, using SSR</a:t>
            </a:r>
          </a:p>
          <a:p>
            <a:pPr lvl="1"/>
            <a:endParaRPr lang="en-GB" dirty="0"/>
          </a:p>
          <a:p>
            <a:r>
              <a:rPr lang="en-GB" dirty="0"/>
              <a:t>The first step is to provision a web server</a:t>
            </a:r>
          </a:p>
          <a:p>
            <a:pPr lvl="1"/>
            <a:r>
              <a:rPr lang="en-GB" dirty="0"/>
              <a:t>We'll use Node.js and Express</a:t>
            </a:r>
          </a:p>
          <a:p>
            <a:pPr lvl="1"/>
            <a:r>
              <a:rPr lang="en-GB" dirty="0"/>
              <a:t>You can install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Provisioning a Web Server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0F7D72B-9995-4C04-8D09-3F4A0D2D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3079414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express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Shortly we'll see how to implement a Node.js server app, to render our React code at the server</a:t>
            </a:r>
          </a:p>
          <a:p>
            <a:pPr lvl="1"/>
            <a:r>
              <a:rPr lang="en-GB" dirty="0"/>
              <a:t>The Node.js app will use the "React server" API to do this</a:t>
            </a:r>
          </a:p>
          <a:p>
            <a:pPr lvl="1"/>
            <a:endParaRPr lang="en-GB" dirty="0"/>
          </a:p>
          <a:p>
            <a:r>
              <a:rPr lang="en-GB" dirty="0"/>
              <a:t>Unfortunately, Node.js doesn't understand JSX or ES6…</a:t>
            </a:r>
          </a:p>
          <a:p>
            <a:pPr lvl="1"/>
            <a:r>
              <a:rPr lang="en-GB" dirty="0"/>
              <a:t>So we'll need to install Babel at the server, to </a:t>
            </a:r>
            <a:r>
              <a:rPr lang="en-GB" dirty="0" err="1"/>
              <a:t>transpile</a:t>
            </a:r>
            <a:r>
              <a:rPr lang="en-GB" dirty="0"/>
              <a:t> JSX and ES6 into regular JS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Facilitating Server-Side </a:t>
            </a:r>
            <a:r>
              <a:rPr lang="en-GB" sz="3600" dirty="0" err="1"/>
              <a:t>Transpilation</a:t>
            </a:r>
            <a:endParaRPr lang="en-GB" sz="3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39AA63A-8420-460B-BF74-04AA577A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2" y="3384215"/>
            <a:ext cx="7115505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@babel/register @babel/preset-env @babel/preset-react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6FC3412-0A8B-4EC4-A927-CC32E8C0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2" y="3791013"/>
            <a:ext cx="7115505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ignore-styles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738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4321</TotalTime>
  <Words>906</Words>
  <Application>Microsoft Office PowerPoint</Application>
  <PresentationFormat>On-screen Show 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Univers</vt:lpstr>
      <vt:lpstr>Standard_LiveLessons_2017</vt:lpstr>
      <vt:lpstr>Server-Side Rendering</vt:lpstr>
      <vt:lpstr>1. Overview of SSR</vt:lpstr>
      <vt:lpstr>A Reminder about SEO</vt:lpstr>
      <vt:lpstr>The Problems of React and SEO</vt:lpstr>
      <vt:lpstr>The Solution to the Problem</vt:lpstr>
      <vt:lpstr>2. Example Application</vt:lpstr>
      <vt:lpstr>Overview</vt:lpstr>
      <vt:lpstr>Provisioning a Web Server</vt:lpstr>
      <vt:lpstr>Facilitating Server-Side Transpilation</vt:lpstr>
      <vt:lpstr>Implementing a Server App (1 of 3)</vt:lpstr>
      <vt:lpstr>Implementing a Server App (2 of 3)</vt:lpstr>
      <vt:lpstr>Implementing a Server App (3 of 3)</vt:lpstr>
      <vt:lpstr>Hydrating the SSR App at the Client </vt:lpstr>
      <vt:lpstr>Building the Application</vt:lpstr>
      <vt:lpstr>Running the Application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195</cp:revision>
  <dcterms:created xsi:type="dcterms:W3CDTF">2015-09-28T19:52:00Z</dcterms:created>
  <dcterms:modified xsi:type="dcterms:W3CDTF">2021-11-10T20:34:12Z</dcterms:modified>
</cp:coreProperties>
</file>