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7" r:id="rId5"/>
    <p:sldId id="261" r:id="rId6"/>
    <p:sldId id="278" r:id="rId7"/>
    <p:sldId id="269" r:id="rId8"/>
    <p:sldId id="263" r:id="rId9"/>
    <p:sldId id="267" r:id="rId10"/>
    <p:sldId id="268" r:id="rId11"/>
    <p:sldId id="266" r:id="rId12"/>
    <p:sldId id="265" r:id="rId13"/>
    <p:sldId id="279" r:id="rId14"/>
    <p:sldId id="274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A639E3-FE11-4107-AFD1-7480A451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7B88D5-EADF-4A02-BCE2-3A7933930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1DC15A3-BC76-48C7-B6E7-6BDE98D8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A863FF4-5278-40A2-91AE-0C1C9D417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974866-0370-46DE-A0CC-B76787F8F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84EFBB-5F44-416B-8304-14894D4E6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2A7721-82F5-4049-A36D-7F15895D7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5A5C9E-7BB1-4BE0-AF65-0B0C0F57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171544-D633-4084-9514-8AB2CA31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3A3733-9841-46F0-9A8D-A8E4E7AC6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8D50D6-CE3F-435D-BCA4-EAFC38237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B5C569-068B-4D34-BD81-0166CFCA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D91E9C2-6816-467A-A887-51823DCEB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F75BDF8-0757-4DE7-8914-A6211FC3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8F044E-19A2-494D-91A4-E60CCDE7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16CA88C-F0B3-4F0B-8B07-49054EE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CBD9FE-33C5-4C8E-AE6A-39CFA34E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748A9DF-73A2-4FEF-8610-9CD069CB2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AFAB70-5071-4F05-A1EC-91796E24E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462774D-3A7B-46F6-8BB9-2739EC34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D0A398-66BB-4B9B-8C1D-DEEAAA8D4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8869C1-C468-4613-B783-58B076296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B5E2255-F98C-4D08-8E76-41779939A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E11281-EE77-43E2-863A-26430334E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3884E6-6AB1-4B3F-B45D-86FB488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0F8A82-A670-4466-BA70-1CA5C15B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1C327D7-6ECC-42F0-BE55-3F7F5EBF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EC5AF0-3ECA-4B7C-B9D8-CA5844CE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9A9F21D-FFEE-4515-8250-B556D76A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398592-6EBE-4B94-879F-1A0DD0FB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F14A29-2CEC-4B0C-83DF-2667CD72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B93FF1A-3F38-4BE6-9A40-41766195D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1" descr="A white surface with a 3D triangle texture">
            <a:extLst>
              <a:ext uri="{FF2B5EF4-FFF2-40B4-BE49-F238E27FC236}">
                <a16:creationId xmlns:a16="http://schemas.microsoft.com/office/drawing/2014/main" id="{60EEC11D-F46C-3A0F-9F40-7E6A07CE0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" r="1" b="18707"/>
          <a:stretch/>
        </p:blipFill>
        <p:spPr>
          <a:xfrm>
            <a:off x="-6332" y="-6350"/>
            <a:ext cx="12198331" cy="6424896"/>
          </a:xfrm>
          <a:custGeom>
            <a:avLst/>
            <a:gdLst/>
            <a:ahLst/>
            <a:cxnLst/>
            <a:rect l="l" t="t" r="r" b="b"/>
            <a:pathLst>
              <a:path w="12205236" h="6424896">
                <a:moveTo>
                  <a:pt x="0" y="0"/>
                </a:moveTo>
                <a:lnTo>
                  <a:pt x="12205236" y="0"/>
                </a:lnTo>
                <a:lnTo>
                  <a:pt x="12205236" y="5218929"/>
                </a:lnTo>
                <a:cubicBezTo>
                  <a:pt x="6290213" y="5218929"/>
                  <a:pt x="6105369" y="7085096"/>
                  <a:pt x="548482" y="6174545"/>
                </a:cubicBezTo>
                <a:lnTo>
                  <a:pt x="0" y="6078725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22BB9-8DBC-45D5-9A6A-C26D9A58514B}"/>
              </a:ext>
            </a:extLst>
          </p:cNvPr>
          <p:cNvSpPr txBox="1"/>
          <p:nvPr/>
        </p:nvSpPr>
        <p:spPr>
          <a:xfrm>
            <a:off x="1368450" y="1314203"/>
            <a:ext cx="90635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Replication study - Doireanna Craven</a:t>
            </a:r>
          </a:p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Coalition mood in European parliamentary democracies</a:t>
            </a:r>
          </a:p>
          <a:p>
            <a:pPr algn="ctr"/>
            <a:endParaRPr lang="en-GB" sz="3200" b="1" dirty="0">
              <a:solidFill>
                <a:schemeClr val="accent1">
                  <a:lumMod val="75000"/>
                </a:schemeClr>
              </a:solidFill>
              <a:latin typeface="Helvetica Neue"/>
            </a:endParaRPr>
          </a:p>
          <a:p>
            <a:r>
              <a:rPr lang="en-GB" sz="24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Imre</a:t>
            </a:r>
            <a:r>
              <a:rPr lang="en-GB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, Michael; Ecker, Alejandro; Meyer, Thomas M.; Müller, Wolfgang C.</a:t>
            </a:r>
          </a:p>
          <a:p>
            <a:pPr algn="ctr"/>
            <a:endParaRPr lang="en-GB" sz="2400" b="1" dirty="0">
              <a:solidFill>
                <a:schemeClr val="accent1">
                  <a:lumMod val="75000"/>
                </a:schemeClr>
              </a:solidFill>
              <a:latin typeface="Helvetica Neue"/>
            </a:endParaRPr>
          </a:p>
          <a:p>
            <a:r>
              <a:rPr lang="en-GB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2022</a:t>
            </a:r>
          </a:p>
          <a:p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Helvetica Neue"/>
            </a:endParaRPr>
          </a:p>
          <a:p>
            <a:r>
              <a:rPr lang="en-GB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https://doi.org/10.7910/DVN/FEQSC7, Harvard </a:t>
            </a:r>
            <a:r>
              <a:rPr lang="en-GB" sz="24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Dataverse</a:t>
            </a:r>
            <a:r>
              <a:rPr lang="en-GB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, V1</a:t>
            </a:r>
          </a:p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31E8-7B3E-4348-9941-3B6BDF8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Likelihood Ratio test using </a:t>
            </a:r>
            <a:r>
              <a:rPr lang="en-GB" dirty="0" err="1">
                <a:solidFill>
                  <a:srgbClr val="0070C0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lrtest</a:t>
            </a:r>
            <a:endParaRPr lang="en-GB" dirty="0">
              <a:solidFill>
                <a:srgbClr val="0070C0"/>
              </a:solidFill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D228D-F18F-40BE-BC69-B447837C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94" y="3528211"/>
            <a:ext cx="10244843" cy="289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779EF-E7F1-4A55-A911-B3C3703B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4" y="2382943"/>
            <a:ext cx="4322021" cy="114526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36EB2A9-D3FB-492C-AC49-5FC1ECF7D1A2}"/>
              </a:ext>
            </a:extLst>
          </p:cNvPr>
          <p:cNvSpPr/>
          <p:nvPr/>
        </p:nvSpPr>
        <p:spPr>
          <a:xfrm>
            <a:off x="5380008" y="5163575"/>
            <a:ext cx="2311879" cy="8712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2C051-64FE-4075-B29D-113C34615C55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MY CONTRIBUTION </a:t>
            </a:r>
            <a:r>
              <a:rPr lang="en-GB" sz="3500" dirty="0">
                <a:solidFill>
                  <a:srgbClr val="FF0000"/>
                </a:solidFill>
              </a:rPr>
              <a:t>Poisson or Negative Binomial?</a:t>
            </a:r>
          </a:p>
        </p:txBody>
      </p:sp>
    </p:spTree>
    <p:extLst>
      <p:ext uri="{BB962C8B-B14F-4D97-AF65-F5344CB8AC3E}">
        <p14:creationId xmlns:p14="http://schemas.microsoft.com/office/powerpoint/2010/main" val="11451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31E8-7B3E-4348-9941-3B6BDF8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Dispersion test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515270-DC03-46AB-B20B-B65B9095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96" y="2660322"/>
            <a:ext cx="8887773" cy="252117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36EB2A9-D3FB-492C-AC49-5FC1ECF7D1A2}"/>
              </a:ext>
            </a:extLst>
          </p:cNvPr>
          <p:cNvSpPr/>
          <p:nvPr/>
        </p:nvSpPr>
        <p:spPr>
          <a:xfrm>
            <a:off x="2492379" y="4376444"/>
            <a:ext cx="2311879" cy="8712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51564B9-7684-47D7-BE33-AE373FF7395F}"/>
              </a:ext>
            </a:extLst>
          </p:cNvPr>
          <p:cNvSpPr txBox="1">
            <a:spLocks/>
          </p:cNvSpPr>
          <p:nvPr/>
        </p:nvSpPr>
        <p:spPr>
          <a:xfrm>
            <a:off x="691079" y="4984275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70C0"/>
                </a:solidFill>
                <a:latin typeface="inherit"/>
              </a:rPr>
              <a:t>Conclusion: </a:t>
            </a:r>
            <a:r>
              <a:rPr lang="en-GB" sz="2800" dirty="0">
                <a:solidFill>
                  <a:srgbClr val="FF0000"/>
                </a:solidFill>
                <a:latin typeface="inherit"/>
              </a:rPr>
              <a:t>Overdispersion, response variance is greater than the mean, so don’t use Poisson.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C12F40-3EEF-4531-A8A0-1A8797413DFA}"/>
              </a:ext>
            </a:extLst>
          </p:cNvPr>
          <p:cNvGrpSpPr/>
          <p:nvPr/>
        </p:nvGrpSpPr>
        <p:grpSpPr>
          <a:xfrm>
            <a:off x="7629525" y="1308230"/>
            <a:ext cx="4089444" cy="1285875"/>
            <a:chOff x="7537870" y="1028700"/>
            <a:chExt cx="4089444" cy="12858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B5770B-DD97-41B2-A01B-F1B6FDA7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5187" y="1103584"/>
              <a:ext cx="3962127" cy="114584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F49B75-1E83-4121-B940-C4DC7558713D}"/>
                </a:ext>
              </a:extLst>
            </p:cNvPr>
            <p:cNvSpPr/>
            <p:nvPr/>
          </p:nvSpPr>
          <p:spPr>
            <a:xfrm>
              <a:off x="7537870" y="1028700"/>
              <a:ext cx="4089444" cy="1285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FC4197C-22A5-4B03-BE4A-BD8A9EEC9549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MY CONTRIBUTION </a:t>
            </a:r>
            <a:r>
              <a:rPr lang="en-GB" sz="3500" dirty="0">
                <a:solidFill>
                  <a:srgbClr val="FF0000"/>
                </a:solidFill>
              </a:rPr>
              <a:t>Poisson or Negative Binomial?</a:t>
            </a:r>
          </a:p>
        </p:txBody>
      </p:sp>
    </p:spTree>
    <p:extLst>
      <p:ext uri="{BB962C8B-B14F-4D97-AF65-F5344CB8AC3E}">
        <p14:creationId xmlns:p14="http://schemas.microsoft.com/office/powerpoint/2010/main" val="167547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31E8-7B3E-4348-9941-3B6BDF8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Plot residuals for both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338A0-EC75-4B31-B9A7-41D1319C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" y="2729722"/>
            <a:ext cx="12126533" cy="32052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2B2066-BFEF-4702-8E9E-95A84DA71560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MY CONTRIBUTION </a:t>
            </a:r>
            <a:r>
              <a:rPr lang="en-GB" sz="3500" dirty="0">
                <a:solidFill>
                  <a:srgbClr val="FF0000"/>
                </a:solidFill>
              </a:rPr>
              <a:t>Poisson or Negative Binomial?</a:t>
            </a:r>
          </a:p>
        </p:txBody>
      </p:sp>
    </p:spTree>
    <p:extLst>
      <p:ext uri="{BB962C8B-B14F-4D97-AF65-F5344CB8AC3E}">
        <p14:creationId xmlns:p14="http://schemas.microsoft.com/office/powerpoint/2010/main" val="63233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33E3C3-0D7B-4C5A-A2B5-A3EDF953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9911"/>
            <a:ext cx="5668033" cy="3642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C01EE-C026-483A-8782-38912EC0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6" y="964433"/>
            <a:ext cx="5668034" cy="35936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87F7AD-733B-4628-8E7C-55B5CDFCE661}"/>
              </a:ext>
            </a:extLst>
          </p:cNvPr>
          <p:cNvSpPr txBox="1">
            <a:spLocks/>
          </p:cNvSpPr>
          <p:nvPr/>
        </p:nvSpPr>
        <p:spPr>
          <a:xfrm>
            <a:off x="427967" y="4582606"/>
            <a:ext cx="11500921" cy="182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70C0"/>
                </a:solidFill>
                <a:latin typeface="inherit"/>
              </a:rPr>
              <a:t>Conclusion: </a:t>
            </a:r>
            <a:r>
              <a:rPr lang="en-GB" sz="2800" dirty="0">
                <a:solidFill>
                  <a:srgbClr val="FF0000"/>
                </a:solidFill>
                <a:latin typeface="inherit"/>
              </a:rPr>
              <a:t>residuals are smaller for Negative Binomial model, therefore it is a better model than Poisson for this data.</a:t>
            </a:r>
          </a:p>
          <a:p>
            <a:r>
              <a:rPr lang="en-GB" sz="2800" dirty="0">
                <a:solidFill>
                  <a:srgbClr val="FF0000"/>
                </a:solidFill>
                <a:latin typeface="inherit"/>
              </a:rPr>
              <a:t>The non-random nature of the residuals reflects the heteroskedasticity predicted by the author of the original paper.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92F2D8-BC34-4144-96CA-2CC5F39023BD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MY CONTRIBUTION </a:t>
            </a:r>
            <a:r>
              <a:rPr lang="en-GB" sz="3500" dirty="0">
                <a:solidFill>
                  <a:srgbClr val="FF0000"/>
                </a:solidFill>
              </a:rPr>
              <a:t>Poisson or Negative Binomial?</a:t>
            </a:r>
          </a:p>
        </p:txBody>
      </p:sp>
    </p:spTree>
    <p:extLst>
      <p:ext uri="{BB962C8B-B14F-4D97-AF65-F5344CB8AC3E}">
        <p14:creationId xmlns:p14="http://schemas.microsoft.com/office/powerpoint/2010/main" val="35350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2ED3E8-6187-4222-8500-06EF9420162B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DISCOUNTED EXPLORATION</a:t>
            </a:r>
            <a:endParaRPr lang="en-GB" sz="3500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8F82B3-69B8-4416-9BBC-F6E02C5F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Square root of Applause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5BEE40-9360-41E4-AEA2-C3792B62764B}"/>
              </a:ext>
            </a:extLst>
          </p:cNvPr>
          <p:cNvSpPr txBox="1">
            <a:spLocks/>
          </p:cNvSpPr>
          <p:nvPr/>
        </p:nvSpPr>
        <p:spPr>
          <a:xfrm>
            <a:off x="492621" y="5594182"/>
            <a:ext cx="10325000" cy="999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70C0"/>
                </a:solidFill>
                <a:latin typeface="inherit"/>
              </a:rPr>
              <a:t>Conclusion: </a:t>
            </a:r>
            <a:r>
              <a:rPr lang="en-GB" sz="2800" dirty="0">
                <a:solidFill>
                  <a:srgbClr val="FF0000"/>
                </a:solidFill>
                <a:latin typeface="inherit"/>
              </a:rPr>
              <a:t>Under-dispersion – variance is now less</a:t>
            </a:r>
          </a:p>
          <a:p>
            <a:r>
              <a:rPr lang="en-GB" sz="2800" dirty="0">
                <a:solidFill>
                  <a:srgbClr val="FF0000"/>
                </a:solidFill>
                <a:latin typeface="inherit"/>
              </a:rPr>
              <a:t> than the mean. But this is just a result of the transformation.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BB489A-22FA-4662-82A8-B92474B2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803" y="3792932"/>
            <a:ext cx="3860526" cy="2156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FD8410-3028-4BA1-9D7F-03A7F948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59" y="1330727"/>
            <a:ext cx="3926670" cy="22216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7F4AAB-6081-4998-B2C1-FD8CECCCB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60" y="2238606"/>
            <a:ext cx="5652670" cy="1190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76581-7177-4393-BADC-EFF76E4EF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134" y="3089336"/>
            <a:ext cx="4551794" cy="25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8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23A9964-2B3C-46A4-BEA2-94D1046C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89" y="3631587"/>
            <a:ext cx="3804141" cy="2180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E55ECD-FAE4-48CB-8289-3220743D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0" y="2268358"/>
            <a:ext cx="5561493" cy="1204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23BDD1-B130-4EAB-9213-BD61C3968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93" y="3034420"/>
            <a:ext cx="4538068" cy="26929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2ED3E8-6187-4222-8500-06EF9420162B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DISCOUNTED EXPLORATION</a:t>
            </a:r>
            <a:endParaRPr lang="en-GB" sz="3500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5BEE40-9360-41E4-AEA2-C3792B62764B}"/>
              </a:ext>
            </a:extLst>
          </p:cNvPr>
          <p:cNvSpPr txBox="1">
            <a:spLocks/>
          </p:cNvSpPr>
          <p:nvPr/>
        </p:nvSpPr>
        <p:spPr>
          <a:xfrm>
            <a:off x="492621" y="5594182"/>
            <a:ext cx="10325000" cy="999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70C0"/>
                </a:solidFill>
                <a:latin typeface="inherit"/>
              </a:rPr>
              <a:t>Again this merely reflects the transformation.</a:t>
            </a:r>
            <a:endParaRPr lang="en-GB" sz="2800" dirty="0">
              <a:solidFill>
                <a:srgbClr val="FF0000"/>
              </a:solidFill>
              <a:latin typeface="inheri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DE0BDE-3106-43B0-A6E5-EB117A70A298}"/>
              </a:ext>
            </a:extLst>
          </p:cNvPr>
          <p:cNvSpPr txBox="1">
            <a:spLocks/>
          </p:cNvSpPr>
          <p:nvPr/>
        </p:nvSpPr>
        <p:spPr>
          <a:xfrm>
            <a:off x="691079" y="725950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Log of Applause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B77949-4BA6-4ED2-83AE-1052A1AF2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789" y="1344460"/>
            <a:ext cx="3926670" cy="21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801B-E29D-4EA0-9CD4-00BD2D97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Abstract </a:t>
            </a:r>
            <a:r>
              <a:rPr lang="en-GB" sz="2400" dirty="0">
                <a:solidFill>
                  <a:srgbClr val="0070C0"/>
                </a:solidFill>
              </a:rPr>
              <a:t>(extract)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B868-45B8-425C-B78C-D7CDFF01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GB" sz="2400" b="0" i="0" dirty="0">
              <a:solidFill>
                <a:srgbClr val="0070C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GB" sz="2400" b="0" i="0" dirty="0">
                <a:solidFill>
                  <a:srgbClr val="0070C0"/>
                </a:solidFill>
                <a:effectLst/>
                <a:latin typeface="inherit"/>
              </a:rPr>
              <a:t>“The success and longevity of coalition governments depends on the ability to keep conflicts between coalition members at bay. ... This article presents a new approach to measuring the atmosphere between government parties. The ‘coalition mood’ is a time-varying measure that draws on applause patterns between coalition partners during legislative debates.” (</a:t>
            </a:r>
            <a:r>
              <a:rPr lang="en-GB" sz="2400" b="0" i="0" dirty="0" err="1">
                <a:solidFill>
                  <a:srgbClr val="0070C0"/>
                </a:solidFill>
                <a:effectLst/>
                <a:latin typeface="inherit"/>
              </a:rPr>
              <a:t>Imre</a:t>
            </a:r>
            <a:r>
              <a:rPr lang="en-GB" sz="2400" b="0" i="0" dirty="0">
                <a:solidFill>
                  <a:srgbClr val="0070C0"/>
                </a:solidFill>
                <a:effectLst/>
                <a:latin typeface="inherit"/>
              </a:rPr>
              <a:t> et al., 2022)</a:t>
            </a:r>
          </a:p>
          <a:p>
            <a:endParaRPr lang="en-GB" sz="2400" dirty="0">
              <a:solidFill>
                <a:srgbClr val="0070C0"/>
              </a:solidFill>
              <a:latin typeface="inheri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E5738-0670-4A93-978B-3887A396E50D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EXPLAINING THE ORIGINAL STUDY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4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75B7-8279-40B2-B21B-F93DB3D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Details of the original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AD410C-42C3-42BA-B1C1-608AF6C4A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1"/>
                <a:ext cx="10325000" cy="3986778"/>
              </a:xfrm>
            </p:spPr>
            <p:txBody>
              <a:bodyPr>
                <a:noAutofit/>
              </a:bodyPr>
              <a:lstStyle/>
              <a:p>
                <a:endParaRPr lang="en-GB" sz="1800" dirty="0">
                  <a:solidFill>
                    <a:srgbClr val="0070C0"/>
                  </a:solidFill>
                </a:endParaRPr>
              </a:p>
              <a:p>
                <a:r>
                  <a:rPr lang="en-GB" sz="2400" dirty="0">
                    <a:solidFill>
                      <a:srgbClr val="0070C0"/>
                    </a:solidFill>
                    <a:latin typeface="inherit"/>
                  </a:rPr>
                  <a:t>Define ‘coalition mood’ as level of conflict, </a:t>
                </a:r>
                <a:r>
                  <a:rPr lang="en-GB" sz="2400" b="0" i="0" dirty="0">
                    <a:solidFill>
                      <a:srgbClr val="0070C0"/>
                    </a:solidFill>
                    <a:effectLst/>
                    <a:latin typeface="inherit"/>
                  </a:rPr>
                  <a:t>both policy and non-policy based</a:t>
                </a:r>
                <a:endParaRPr lang="en-GB" sz="2400" b="1" i="0" dirty="0">
                  <a:solidFill>
                    <a:srgbClr val="0070C0"/>
                  </a:solidFill>
                  <a:effectLst/>
                  <a:latin typeface="inherit"/>
                </a:endParaRPr>
              </a:p>
              <a:p>
                <a:r>
                  <a:rPr lang="en-GB" sz="2400" dirty="0">
                    <a:solidFill>
                      <a:srgbClr val="0070C0"/>
                    </a:solidFill>
                    <a:latin typeface="inherit"/>
                  </a:rPr>
                  <a:t>Identification of the gap in the literature: how changes in mood over time relate to the success of coalition governments </a:t>
                </a:r>
                <a:r>
                  <a:rPr lang="en-GB" sz="2400" dirty="0">
                    <a:solidFill>
                      <a:srgbClr val="FF0000"/>
                    </a:solidFill>
                    <a:latin typeface="inherit"/>
                  </a:rPr>
                  <a:t>(but correlation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  <a:latin typeface="inherit"/>
                  </a:rPr>
                  <a:t> causation)</a:t>
                </a:r>
              </a:p>
              <a:p>
                <a:r>
                  <a:rPr lang="en-GB" sz="2400" dirty="0">
                    <a:solidFill>
                      <a:srgbClr val="0070C0"/>
                    </a:solidFill>
                    <a:latin typeface="inherit"/>
                  </a:rPr>
                  <a:t>Fundamental assumption: more applause is associated with better atmosphere</a:t>
                </a:r>
              </a:p>
              <a:p>
                <a:r>
                  <a:rPr lang="en-GB" sz="2400" dirty="0">
                    <a:solidFill>
                      <a:srgbClr val="0070C0"/>
                    </a:solidFill>
                    <a:latin typeface="inherit"/>
                  </a:rPr>
                  <a:t>350,000 party-to-party interactions during 105,000 plenary debates (all members of all parties are to attend)</a:t>
                </a:r>
              </a:p>
              <a:p>
                <a:r>
                  <a:rPr lang="en-GB" sz="2400" dirty="0">
                    <a:solidFill>
                      <a:srgbClr val="0070C0"/>
                    </a:solidFill>
                    <a:latin typeface="inherit"/>
                  </a:rPr>
                  <a:t>Germany, 1998–2017; Austria, 2003–18 </a:t>
                </a:r>
                <a:r>
                  <a:rPr lang="en-GB" sz="2400" b="1" dirty="0">
                    <a:solidFill>
                      <a:srgbClr val="FF0000"/>
                    </a:solidFill>
                    <a:latin typeface="inherit"/>
                  </a:rPr>
                  <a:t>!</a:t>
                </a:r>
              </a:p>
              <a:p>
                <a:pPr marL="0" indent="0">
                  <a:buNone/>
                </a:pPr>
                <a:endParaRPr lang="en-GB" sz="1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AD410C-42C3-42BA-B1C1-608AF6C4A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1"/>
                <a:ext cx="10325000" cy="3986778"/>
              </a:xfrm>
              <a:blipFill>
                <a:blip r:embed="rId2"/>
                <a:stretch>
                  <a:fillRect l="-354" r="-1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BAF90F61-0975-472E-B2D0-81ED7A9FF9A7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EXPLAINING THE ORIGINAL STUDY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0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75B7-8279-40B2-B21B-F93DB3DA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275028"/>
            <a:ext cx="10325000" cy="796814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Example of outputs of the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5AF72-9A49-4D52-8070-C2CFB5EC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2" y="2809709"/>
            <a:ext cx="7993141" cy="38239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FE5198-5750-4F55-B6EB-76E8C670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25746"/>
            <a:ext cx="2827976" cy="410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inherit"/>
              </a:rPr>
              <a:t>One of the graphs presented in the original study shows that ‘Coalition Mood’, as measured by their definition of mood, follows electoral cycles.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6F54-D584-4A64-8B1E-830A19486341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EXPLAINING THE ORIGINAL STUDY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75B7-8279-40B2-B21B-F93DB3D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8CBC03-DB53-484C-87C4-CF0E6BBF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52" y="2539112"/>
            <a:ext cx="7039957" cy="3953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46CF2-7219-43A1-9E1E-172D190D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79" y="1395103"/>
            <a:ext cx="5706271" cy="1019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90F4A5F-11D0-4F16-9326-B84274F53FF2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EXPLAINING THE ORIGINAL STUDY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BE8D-1C4D-45D7-9E6E-541DD852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98665"/>
            <a:ext cx="10325000" cy="491219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3400" dirty="0">
                <a:solidFill>
                  <a:srgbClr val="0070C0"/>
                </a:solidFill>
                <a:latin typeface="inherit"/>
              </a:rPr>
              <a:t>“To measure the coalition mood, we model applause for government parties in the legislature as a negative binomial process […] the negative binomial model is based on the log-transformed applause patterns (rather than raw frequencies) to account for the fact that additional applause should have a higher impact on the mood if the overall frequency of applause is rather low.”</a:t>
            </a:r>
          </a:p>
          <a:p>
            <a:pPr marL="0" indent="0">
              <a:lnSpc>
                <a:spcPct val="170000"/>
              </a:lnSpc>
              <a:buNone/>
            </a:pPr>
            <a:endParaRPr lang="en-GB" sz="3400" dirty="0">
              <a:solidFill>
                <a:srgbClr val="0070C0"/>
              </a:solidFill>
              <a:latin typeface="inheri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3400" dirty="0">
                <a:solidFill>
                  <a:srgbClr val="FF0000"/>
                </a:solidFill>
                <a:latin typeface="inherit"/>
              </a:rPr>
              <a:t>My contribution: Confirm that a negative binomial model is more appropriate than a Poisson model, i.e. over-dispersion is present (variance &gt; mean).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inheri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87F20A-8487-4CA7-BD79-03BB19DC1703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dirty="0">
                <a:solidFill>
                  <a:srgbClr val="FF0000"/>
                </a:solidFill>
              </a:rPr>
              <a:t>MY CONTRIBUTION</a:t>
            </a:r>
          </a:p>
        </p:txBody>
      </p:sp>
    </p:spTree>
    <p:extLst>
      <p:ext uri="{BB962C8B-B14F-4D97-AF65-F5344CB8AC3E}">
        <p14:creationId xmlns:p14="http://schemas.microsoft.com/office/powerpoint/2010/main" val="19661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558FC-ED8A-4A0F-A46F-368D6149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66" y="2249326"/>
            <a:ext cx="6357668" cy="321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A31E8-7B3E-4348-9941-3B6BDF8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Distribution of applause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9FF680-72E3-426E-AE8A-361EE7C8E64E}"/>
              </a:ext>
            </a:extLst>
          </p:cNvPr>
          <p:cNvSpPr txBox="1">
            <a:spLocks/>
          </p:cNvSpPr>
          <p:nvPr/>
        </p:nvSpPr>
        <p:spPr>
          <a:xfrm>
            <a:off x="691078" y="5246724"/>
            <a:ext cx="11424721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70C0"/>
                </a:solidFill>
                <a:latin typeface="inherit"/>
              </a:rPr>
              <a:t>Conclusion: </a:t>
            </a:r>
            <a:r>
              <a:rPr lang="en-GB" sz="2800" dirty="0">
                <a:solidFill>
                  <a:srgbClr val="FF0000"/>
                </a:solidFill>
                <a:latin typeface="inherit"/>
              </a:rPr>
              <a:t>Clearly a Poisson/negative binomial model will be appropriate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C54B33-7C81-4928-9BBD-AC5DE234256E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MY CONTRIBUTION </a:t>
            </a:r>
            <a:r>
              <a:rPr lang="en-GB" sz="3500" dirty="0">
                <a:solidFill>
                  <a:srgbClr val="FF0000"/>
                </a:solidFill>
              </a:rPr>
              <a:t>Poisson or Negative Binomial?</a:t>
            </a:r>
          </a:p>
        </p:txBody>
      </p:sp>
    </p:spTree>
    <p:extLst>
      <p:ext uri="{BB962C8B-B14F-4D97-AF65-F5344CB8AC3E}">
        <p14:creationId xmlns:p14="http://schemas.microsoft.com/office/powerpoint/2010/main" val="205373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31E8-7B3E-4348-9941-3B6BDF8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Poisson and negative binomial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755E3-5FE5-4175-9EAF-5B09052F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6" y="2786333"/>
            <a:ext cx="11652103" cy="24240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8BABB2-8894-413C-BAFF-0C920E7C4579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MY CONTRIBUTION </a:t>
            </a:r>
            <a:r>
              <a:rPr lang="en-GB" sz="3500" dirty="0">
                <a:solidFill>
                  <a:srgbClr val="FF0000"/>
                </a:solidFill>
              </a:rPr>
              <a:t>Poisson or Negative Binomial?</a:t>
            </a:r>
          </a:p>
        </p:txBody>
      </p:sp>
    </p:spTree>
    <p:extLst>
      <p:ext uri="{BB962C8B-B14F-4D97-AF65-F5344CB8AC3E}">
        <p14:creationId xmlns:p14="http://schemas.microsoft.com/office/powerpoint/2010/main" val="181558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31E8-7B3E-4348-9941-3B6BDF8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Likelihood ratio test using Chi-squared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2A303-5FFD-447E-B571-F9B9EC0A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91" y="2785387"/>
            <a:ext cx="11041417" cy="302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574EA-2183-43AE-9E96-18F95792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0" y="3567994"/>
            <a:ext cx="3768733" cy="372732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EB1A26D6-CEA6-4154-A076-F24A6D5E8D38}"/>
              </a:ext>
            </a:extLst>
          </p:cNvPr>
          <p:cNvSpPr/>
          <p:nvPr/>
        </p:nvSpPr>
        <p:spPr>
          <a:xfrm rot="2803951">
            <a:off x="2444729" y="4134397"/>
            <a:ext cx="876932" cy="158159"/>
          </a:xfrm>
          <a:prstGeom prst="leftArrow">
            <a:avLst>
              <a:gd name="adj1" fmla="val 50000"/>
              <a:gd name="adj2" fmla="val 154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45E42D-D27B-458D-B5B9-920417247ED2}"/>
              </a:ext>
            </a:extLst>
          </p:cNvPr>
          <p:cNvSpPr txBox="1">
            <a:spLocks/>
          </p:cNvSpPr>
          <p:nvPr/>
        </p:nvSpPr>
        <p:spPr>
          <a:xfrm>
            <a:off x="691079" y="4421256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70C0"/>
                </a:solidFill>
                <a:latin typeface="inherit"/>
              </a:rPr>
              <a:t>Conclusion: </a:t>
            </a:r>
            <a:r>
              <a:rPr lang="en-GB" sz="2800" dirty="0">
                <a:solidFill>
                  <a:srgbClr val="FF0000"/>
                </a:solidFill>
                <a:latin typeface="inherit"/>
              </a:rPr>
              <a:t>negative binomial is better, but can I get a p-value?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87B8CC-29BC-43D4-8B58-93CD93E60BD0}"/>
              </a:ext>
            </a:extLst>
          </p:cNvPr>
          <p:cNvSpPr txBox="1">
            <a:spLocks/>
          </p:cNvSpPr>
          <p:nvPr/>
        </p:nvSpPr>
        <p:spPr>
          <a:xfrm>
            <a:off x="691079" y="355253"/>
            <a:ext cx="10325000" cy="741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MY CONTRIBUTION </a:t>
            </a:r>
            <a:r>
              <a:rPr lang="en-GB" sz="3500" dirty="0">
                <a:solidFill>
                  <a:srgbClr val="FF0000"/>
                </a:solidFill>
              </a:rPr>
              <a:t>Poisson or Negative Binomial?</a:t>
            </a:r>
          </a:p>
        </p:txBody>
      </p:sp>
    </p:spTree>
    <p:extLst>
      <p:ext uri="{BB962C8B-B14F-4D97-AF65-F5344CB8AC3E}">
        <p14:creationId xmlns:p14="http://schemas.microsoft.com/office/powerpoint/2010/main" val="42369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541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 Math</vt:lpstr>
      <vt:lpstr>Cascadia Code ExtraLight</vt:lpstr>
      <vt:lpstr>Grandview</vt:lpstr>
      <vt:lpstr>Helvetica Neue</vt:lpstr>
      <vt:lpstr>inherit</vt:lpstr>
      <vt:lpstr>Wingdings</vt:lpstr>
      <vt:lpstr>CosineVTI</vt:lpstr>
      <vt:lpstr>PowerPoint Presentation</vt:lpstr>
      <vt:lpstr>Abstract (extract)</vt:lpstr>
      <vt:lpstr>Details of the original study</vt:lpstr>
      <vt:lpstr>Example of outputs of the study</vt:lpstr>
      <vt:lpstr>Data</vt:lpstr>
      <vt:lpstr>PowerPoint Presentation</vt:lpstr>
      <vt:lpstr>Distribution of applause</vt:lpstr>
      <vt:lpstr>Poisson and negative binomial models</vt:lpstr>
      <vt:lpstr>Likelihood ratio test using Chi-squared</vt:lpstr>
      <vt:lpstr>Likelihood Ratio test using lrtest</vt:lpstr>
      <vt:lpstr>Dispersion test</vt:lpstr>
      <vt:lpstr>Plot residuals for both models</vt:lpstr>
      <vt:lpstr>PowerPoint Presentation</vt:lpstr>
      <vt:lpstr>Square root of Applause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Doireanna Craven</dc:creator>
  <cp:lastModifiedBy>Doireanna Craven</cp:lastModifiedBy>
  <cp:revision>43</cp:revision>
  <dcterms:created xsi:type="dcterms:W3CDTF">2022-04-09T13:52:27Z</dcterms:created>
  <dcterms:modified xsi:type="dcterms:W3CDTF">2022-04-11T14:33:32Z</dcterms:modified>
</cp:coreProperties>
</file>