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48"/>
  </p:notesMasterIdLst>
  <p:handoutMasterIdLst>
    <p:handoutMasterId r:id="rId49"/>
  </p:handoutMasterIdLst>
  <p:sldIdLst>
    <p:sldId id="411" r:id="rId2"/>
    <p:sldId id="410" r:id="rId3"/>
    <p:sldId id="363" r:id="rId4"/>
    <p:sldId id="364" r:id="rId5"/>
    <p:sldId id="365" r:id="rId6"/>
    <p:sldId id="412" r:id="rId7"/>
    <p:sldId id="369" r:id="rId8"/>
    <p:sldId id="370" r:id="rId9"/>
    <p:sldId id="371" r:id="rId10"/>
    <p:sldId id="372" r:id="rId11"/>
    <p:sldId id="418" r:id="rId12"/>
    <p:sldId id="373" r:id="rId13"/>
    <p:sldId id="374" r:id="rId14"/>
    <p:sldId id="423" r:id="rId15"/>
    <p:sldId id="421" r:id="rId16"/>
    <p:sldId id="376" r:id="rId17"/>
    <p:sldId id="422" r:id="rId18"/>
    <p:sldId id="378" r:id="rId19"/>
    <p:sldId id="379" r:id="rId20"/>
    <p:sldId id="419" r:id="rId21"/>
    <p:sldId id="380" r:id="rId22"/>
    <p:sldId id="381" r:id="rId23"/>
    <p:sldId id="383" r:id="rId24"/>
    <p:sldId id="384" r:id="rId25"/>
    <p:sldId id="385" r:id="rId26"/>
    <p:sldId id="386" r:id="rId27"/>
    <p:sldId id="387" r:id="rId28"/>
    <p:sldId id="388" r:id="rId29"/>
    <p:sldId id="389" r:id="rId30"/>
    <p:sldId id="390" r:id="rId31"/>
    <p:sldId id="391" r:id="rId32"/>
    <p:sldId id="392" r:id="rId33"/>
    <p:sldId id="393" r:id="rId34"/>
    <p:sldId id="394" r:id="rId35"/>
    <p:sldId id="395" r:id="rId36"/>
    <p:sldId id="396" r:id="rId37"/>
    <p:sldId id="397" r:id="rId38"/>
    <p:sldId id="399" r:id="rId39"/>
    <p:sldId id="400" r:id="rId40"/>
    <p:sldId id="401" r:id="rId41"/>
    <p:sldId id="402" r:id="rId42"/>
    <p:sldId id="403" r:id="rId43"/>
    <p:sldId id="405" r:id="rId44"/>
    <p:sldId id="406" r:id="rId45"/>
    <p:sldId id="407" r:id="rId46"/>
    <p:sldId id="408" r:id="rId47"/>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28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56" userDrawn="1">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nt, Phillip" initials="DP" lastIdx="2" clrIdx="0">
    <p:extLst>
      <p:ext uri="{19B8F6BF-5375-455C-9EA6-DF929625EA0E}">
        <p15:presenceInfo xmlns:p15="http://schemas.microsoft.com/office/powerpoint/2012/main" userId="0c306e22-924d-4d2f-9b38-6bfb0b3c3bb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611921-2B7E-BF48-8D1F-F2EA76FD1D9E}" v="1" dt="2018-08-06T04:54:36.286"/>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56" autoAdjust="0"/>
    <p:restoredTop sz="88571" autoAdjust="0"/>
  </p:normalViewPr>
  <p:slideViewPr>
    <p:cSldViewPr snapToGrid="0" showGuides="1">
      <p:cViewPr varScale="1">
        <p:scale>
          <a:sx n="102" d="100"/>
          <a:sy n="102" d="100"/>
        </p:scale>
        <p:origin x="996" y="102"/>
      </p:cViewPr>
      <p:guideLst>
        <p:guide orient="horz" pos="1285"/>
        <p:guide orient="horz" pos="779"/>
        <p:guide pos="7478"/>
        <p:guide pos="205"/>
        <p:guide pos="3849"/>
        <p:guide pos="4708"/>
        <p:guide pos="4812"/>
        <p:guide pos="2865"/>
        <p:guide pos="2956"/>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5" d="100"/>
          <a:sy n="85" d="100"/>
        </p:scale>
        <p:origin x="-4200" y="-82"/>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nt, Phillip" userId="0c306e22-924d-4d2f-9b38-6bfb0b3c3bb0" providerId="ADAL" clId="{A8611921-2B7E-BF48-8D1F-F2EA76FD1D9E}"/>
    <pc:docChg chg="modSld">
      <pc:chgData name="Dent, Phillip" userId="0c306e22-924d-4d2f-9b38-6bfb0b3c3bb0" providerId="ADAL" clId="{A8611921-2B7E-BF48-8D1F-F2EA76FD1D9E}" dt="2018-08-06T04:54:36.286" v="0"/>
      <pc:docMkLst>
        <pc:docMk/>
      </pc:docMkLst>
      <pc:sldChg chg="addCm">
        <pc:chgData name="Dent, Phillip" userId="0c306e22-924d-4d2f-9b38-6bfb0b3c3bb0" providerId="ADAL" clId="{A8611921-2B7E-BF48-8D1F-F2EA76FD1D9E}" dt="2018-08-06T04:54:36.286" v="0"/>
        <pc:sldMkLst>
          <pc:docMk/>
          <pc:sldMk cId="209985315" sldId="411"/>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84F05F-2D2B-4E6C-8574-ADA77DFEAA64}"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de-DE"/>
        </a:p>
      </dgm:t>
    </dgm:pt>
    <dgm:pt modelId="{BF18B392-42A9-4B77-BC2F-8A49ABCE2F3B}">
      <dgm:prSet phldrT="[Text]"/>
      <dgm:spPr/>
      <dgm:t>
        <a:bodyPr/>
        <a:lstStyle/>
        <a:p>
          <a:r>
            <a:rPr lang="de-DE" b="1" dirty="0" err="1" smtClean="0"/>
            <a:t>Presales</a:t>
          </a:r>
          <a:r>
            <a:rPr lang="de-DE" b="1" dirty="0" smtClean="0"/>
            <a:t/>
          </a:r>
          <a:br>
            <a:rPr lang="de-DE" b="1" dirty="0" smtClean="0"/>
          </a:br>
          <a:r>
            <a:rPr lang="de-DE" b="1" dirty="0" err="1" smtClean="0"/>
            <a:t>Activities</a:t>
          </a:r>
          <a:endParaRPr lang="de-DE" b="1" dirty="0"/>
        </a:p>
      </dgm:t>
    </dgm:pt>
    <dgm:pt modelId="{923EEDEF-779E-452D-80B8-FE3C4F216BC0}" type="parTrans" cxnId="{EFD41844-DA34-46D9-8700-2A9D6659F719}">
      <dgm:prSet/>
      <dgm:spPr/>
      <dgm:t>
        <a:bodyPr/>
        <a:lstStyle/>
        <a:p>
          <a:endParaRPr lang="de-DE"/>
        </a:p>
      </dgm:t>
    </dgm:pt>
    <dgm:pt modelId="{EB708584-3B21-417D-B6B0-CA4C41864EF7}" type="sibTrans" cxnId="{EFD41844-DA34-46D9-8700-2A9D6659F719}">
      <dgm:prSet/>
      <dgm:spPr/>
      <dgm:t>
        <a:bodyPr/>
        <a:lstStyle/>
        <a:p>
          <a:endParaRPr lang="de-DE"/>
        </a:p>
      </dgm:t>
    </dgm:pt>
    <dgm:pt modelId="{D9AD8AF1-6534-487E-A545-871AC2381D33}">
      <dgm:prSet phldrT="[Text]"/>
      <dgm:spPr/>
      <dgm:t>
        <a:bodyPr/>
        <a:lstStyle/>
        <a:p>
          <a:r>
            <a:rPr lang="de-DE" b="1" dirty="0" err="1" smtClean="0"/>
            <a:t>Sales</a:t>
          </a:r>
          <a:r>
            <a:rPr lang="de-DE" b="1" dirty="0" smtClean="0"/>
            <a:t> Order</a:t>
          </a:r>
          <a:br>
            <a:rPr lang="de-DE" b="1" dirty="0" smtClean="0"/>
          </a:br>
          <a:r>
            <a:rPr lang="de-DE" b="1" dirty="0" smtClean="0"/>
            <a:t>Entry</a:t>
          </a:r>
          <a:endParaRPr lang="de-DE" b="1" dirty="0"/>
        </a:p>
      </dgm:t>
    </dgm:pt>
    <dgm:pt modelId="{F6859D1C-71E4-4832-8544-D1025BA4E86F}" type="parTrans" cxnId="{D20B75ED-A360-4708-B68A-CEF3E8083047}">
      <dgm:prSet/>
      <dgm:spPr/>
      <dgm:t>
        <a:bodyPr/>
        <a:lstStyle/>
        <a:p>
          <a:endParaRPr lang="de-DE"/>
        </a:p>
      </dgm:t>
    </dgm:pt>
    <dgm:pt modelId="{E9C5492E-1560-4E4E-90B9-67BE5D948896}" type="sibTrans" cxnId="{D20B75ED-A360-4708-B68A-CEF3E8083047}">
      <dgm:prSet/>
      <dgm:spPr/>
      <dgm:t>
        <a:bodyPr/>
        <a:lstStyle/>
        <a:p>
          <a:endParaRPr lang="de-DE"/>
        </a:p>
      </dgm:t>
    </dgm:pt>
    <dgm:pt modelId="{63528E7F-08AB-48C1-AFD2-8770FC5DB82A}">
      <dgm:prSet phldrT="[Text]"/>
      <dgm:spPr/>
      <dgm:t>
        <a:bodyPr/>
        <a:lstStyle/>
        <a:p>
          <a:r>
            <a:rPr lang="de-DE" b="1" dirty="0" smtClean="0"/>
            <a:t>Check</a:t>
          </a:r>
          <a:br>
            <a:rPr lang="de-DE" b="1" dirty="0" smtClean="0"/>
          </a:br>
          <a:r>
            <a:rPr lang="de-DE" b="1" dirty="0" err="1" smtClean="0"/>
            <a:t>Availability</a:t>
          </a:r>
          <a:endParaRPr lang="de-DE" b="1" dirty="0"/>
        </a:p>
      </dgm:t>
    </dgm:pt>
    <dgm:pt modelId="{9025E2B9-A1C4-48A7-91D0-05C869CB7BF3}" type="parTrans" cxnId="{08042A7B-188D-4FC7-A23B-7228AB645F94}">
      <dgm:prSet/>
      <dgm:spPr/>
      <dgm:t>
        <a:bodyPr/>
        <a:lstStyle/>
        <a:p>
          <a:endParaRPr lang="de-DE"/>
        </a:p>
      </dgm:t>
    </dgm:pt>
    <dgm:pt modelId="{C49D7450-F1A2-4789-AD64-7DCD3D8D73E3}" type="sibTrans" cxnId="{08042A7B-188D-4FC7-A23B-7228AB645F94}">
      <dgm:prSet/>
      <dgm:spPr/>
      <dgm:t>
        <a:bodyPr/>
        <a:lstStyle/>
        <a:p>
          <a:endParaRPr lang="de-DE"/>
        </a:p>
      </dgm:t>
    </dgm:pt>
    <dgm:pt modelId="{7C9A6D12-04E0-4F52-9D8B-3FECD81D16FA}">
      <dgm:prSet phldrT="[Text]"/>
      <dgm:spPr/>
      <dgm:t>
        <a:bodyPr/>
        <a:lstStyle/>
        <a:p>
          <a:r>
            <a:rPr lang="de-DE" b="1" dirty="0" smtClean="0"/>
            <a:t>Pick</a:t>
          </a:r>
          <a:br>
            <a:rPr lang="de-DE" b="1" dirty="0" smtClean="0"/>
          </a:br>
          <a:r>
            <a:rPr lang="de-DE" b="1" dirty="0" smtClean="0"/>
            <a:t>Materials</a:t>
          </a:r>
          <a:endParaRPr lang="de-DE" b="1" dirty="0"/>
        </a:p>
      </dgm:t>
    </dgm:pt>
    <dgm:pt modelId="{FCFF7086-981E-43DA-B724-A9CB111B2321}" type="parTrans" cxnId="{D985365F-3F5C-4C4A-9192-F26C49442BEC}">
      <dgm:prSet/>
      <dgm:spPr/>
      <dgm:t>
        <a:bodyPr/>
        <a:lstStyle/>
        <a:p>
          <a:endParaRPr lang="de-DE"/>
        </a:p>
      </dgm:t>
    </dgm:pt>
    <dgm:pt modelId="{BBDCAAE4-C3E6-4EF5-ADEE-2CB16BDCD790}" type="sibTrans" cxnId="{D985365F-3F5C-4C4A-9192-F26C49442BEC}">
      <dgm:prSet/>
      <dgm:spPr/>
      <dgm:t>
        <a:bodyPr/>
        <a:lstStyle/>
        <a:p>
          <a:endParaRPr lang="de-DE"/>
        </a:p>
      </dgm:t>
    </dgm:pt>
    <dgm:pt modelId="{76DD918A-89C6-465F-B72C-61B26707B319}">
      <dgm:prSet phldrT="[Text]"/>
      <dgm:spPr/>
      <dgm:t>
        <a:bodyPr/>
        <a:lstStyle/>
        <a:p>
          <a:r>
            <a:rPr lang="de-DE" b="1" dirty="0" smtClean="0"/>
            <a:t>Pack</a:t>
          </a:r>
          <a:br>
            <a:rPr lang="de-DE" b="1" dirty="0" smtClean="0"/>
          </a:br>
          <a:r>
            <a:rPr lang="de-DE" b="1" dirty="0" smtClean="0"/>
            <a:t>Materials</a:t>
          </a:r>
          <a:endParaRPr lang="de-DE" b="1" dirty="0"/>
        </a:p>
      </dgm:t>
    </dgm:pt>
    <dgm:pt modelId="{93B5464C-77F5-4757-A53B-C5A25F6742C8}" type="parTrans" cxnId="{F1CA0A2B-CEA3-4A0A-9596-2137CC2C2AC3}">
      <dgm:prSet/>
      <dgm:spPr/>
      <dgm:t>
        <a:bodyPr/>
        <a:lstStyle/>
        <a:p>
          <a:endParaRPr lang="de-DE"/>
        </a:p>
      </dgm:t>
    </dgm:pt>
    <dgm:pt modelId="{601D42AA-82E8-4343-B8D5-BE46F41BA02D}" type="sibTrans" cxnId="{F1CA0A2B-CEA3-4A0A-9596-2137CC2C2AC3}">
      <dgm:prSet/>
      <dgm:spPr/>
      <dgm:t>
        <a:bodyPr/>
        <a:lstStyle/>
        <a:p>
          <a:endParaRPr lang="de-DE"/>
        </a:p>
      </dgm:t>
    </dgm:pt>
    <dgm:pt modelId="{DCD9B3FE-FCFC-4816-98D2-A2B804D5A01D}">
      <dgm:prSet phldrT="[Text]"/>
      <dgm:spPr/>
      <dgm:t>
        <a:bodyPr/>
        <a:lstStyle/>
        <a:p>
          <a:r>
            <a:rPr lang="de-DE" b="1" dirty="0" smtClean="0"/>
            <a:t>Post </a:t>
          </a:r>
          <a:r>
            <a:rPr lang="de-DE" b="1" dirty="0" err="1" smtClean="0"/>
            <a:t>Goods</a:t>
          </a:r>
          <a:r>
            <a:rPr lang="de-DE" b="1" dirty="0" smtClean="0"/>
            <a:t/>
          </a:r>
          <a:br>
            <a:rPr lang="de-DE" b="1" dirty="0" smtClean="0"/>
          </a:br>
          <a:r>
            <a:rPr lang="de-DE" b="1" dirty="0" err="1" smtClean="0"/>
            <a:t>Issue</a:t>
          </a:r>
          <a:endParaRPr lang="de-DE" b="1" dirty="0"/>
        </a:p>
      </dgm:t>
    </dgm:pt>
    <dgm:pt modelId="{FEC968A4-D735-4FCC-981F-35A29E36B598}" type="parTrans" cxnId="{88907732-A9E5-414F-B143-BDA1556F583F}">
      <dgm:prSet/>
      <dgm:spPr/>
      <dgm:t>
        <a:bodyPr/>
        <a:lstStyle/>
        <a:p>
          <a:endParaRPr lang="de-DE"/>
        </a:p>
      </dgm:t>
    </dgm:pt>
    <dgm:pt modelId="{78F5137C-FE50-4C12-82F7-A494AC569089}" type="sibTrans" cxnId="{88907732-A9E5-414F-B143-BDA1556F583F}">
      <dgm:prSet/>
      <dgm:spPr/>
      <dgm:t>
        <a:bodyPr/>
        <a:lstStyle/>
        <a:p>
          <a:endParaRPr lang="de-DE"/>
        </a:p>
      </dgm:t>
    </dgm:pt>
    <dgm:pt modelId="{D93690BF-4F33-4899-9840-E3CE2D031B02}">
      <dgm:prSet phldrT="[Text]"/>
      <dgm:spPr/>
      <dgm:t>
        <a:bodyPr/>
        <a:lstStyle/>
        <a:p>
          <a:r>
            <a:rPr lang="de-DE" b="1" dirty="0" err="1" smtClean="0"/>
            <a:t>Invoice</a:t>
          </a:r>
          <a:r>
            <a:rPr lang="de-DE" b="1" dirty="0" smtClean="0"/>
            <a:t> Customer</a:t>
          </a:r>
          <a:endParaRPr lang="de-DE" b="1" dirty="0"/>
        </a:p>
      </dgm:t>
    </dgm:pt>
    <dgm:pt modelId="{CDC838F7-FC3F-415E-BFD4-AA90FA70BCC8}" type="parTrans" cxnId="{A66CAF44-5172-44BE-A424-B0B77F44BF94}">
      <dgm:prSet/>
      <dgm:spPr/>
      <dgm:t>
        <a:bodyPr/>
        <a:lstStyle/>
        <a:p>
          <a:endParaRPr lang="de-DE"/>
        </a:p>
      </dgm:t>
    </dgm:pt>
    <dgm:pt modelId="{79B2DEEA-C691-4B0F-BA6E-824E425F22DC}" type="sibTrans" cxnId="{A66CAF44-5172-44BE-A424-B0B77F44BF94}">
      <dgm:prSet/>
      <dgm:spPr/>
      <dgm:t>
        <a:bodyPr/>
        <a:lstStyle/>
        <a:p>
          <a:endParaRPr lang="de-DE"/>
        </a:p>
      </dgm:t>
    </dgm:pt>
    <dgm:pt modelId="{B7D06985-0B1A-4807-BF9C-ACB3BEFB3BAB}">
      <dgm:prSet phldrT="[Text]"/>
      <dgm:spPr/>
      <dgm:t>
        <a:bodyPr/>
        <a:lstStyle/>
        <a:p>
          <a:r>
            <a:rPr lang="de-DE" b="1" dirty="0" err="1" smtClean="0"/>
            <a:t>Receipt</a:t>
          </a:r>
          <a:r>
            <a:rPr lang="de-DE" b="1" dirty="0" smtClean="0"/>
            <a:t> </a:t>
          </a:r>
          <a:r>
            <a:rPr lang="de-DE" b="1" dirty="0" err="1" smtClean="0"/>
            <a:t>of</a:t>
          </a:r>
          <a:r>
            <a:rPr lang="de-DE" b="1" dirty="0" smtClean="0"/>
            <a:t/>
          </a:r>
          <a:br>
            <a:rPr lang="de-DE" b="1" dirty="0" smtClean="0"/>
          </a:br>
          <a:r>
            <a:rPr lang="de-DE" b="1" dirty="0" smtClean="0"/>
            <a:t>Customer</a:t>
          </a:r>
          <a:br>
            <a:rPr lang="de-DE" b="1" dirty="0" smtClean="0"/>
          </a:br>
          <a:r>
            <a:rPr lang="de-DE" b="1" dirty="0" smtClean="0"/>
            <a:t>Payment</a:t>
          </a:r>
          <a:endParaRPr lang="de-DE" b="1" dirty="0"/>
        </a:p>
      </dgm:t>
    </dgm:pt>
    <dgm:pt modelId="{FA5536F9-6CE0-4E96-A180-2873476FCDBE}" type="parTrans" cxnId="{4B0CC4ED-D5AC-41E0-A0C7-DBA186655FCC}">
      <dgm:prSet/>
      <dgm:spPr/>
      <dgm:t>
        <a:bodyPr/>
        <a:lstStyle/>
        <a:p>
          <a:endParaRPr lang="de-DE"/>
        </a:p>
      </dgm:t>
    </dgm:pt>
    <dgm:pt modelId="{DEEC8B58-92C5-41DE-B190-829B9C38B48E}" type="sibTrans" cxnId="{4B0CC4ED-D5AC-41E0-A0C7-DBA186655FCC}">
      <dgm:prSet/>
      <dgm:spPr/>
      <dgm:t>
        <a:bodyPr/>
        <a:lstStyle/>
        <a:p>
          <a:endParaRPr lang="de-DE"/>
        </a:p>
      </dgm:t>
    </dgm:pt>
    <dgm:pt modelId="{B8E6F7EC-E91A-461B-BF83-A27DA862995D}" type="pres">
      <dgm:prSet presAssocID="{DF84F05F-2D2B-4E6C-8574-ADA77DFEAA64}" presName="cycle" presStyleCnt="0">
        <dgm:presLayoutVars>
          <dgm:dir/>
          <dgm:resizeHandles val="exact"/>
        </dgm:presLayoutVars>
      </dgm:prSet>
      <dgm:spPr/>
      <dgm:t>
        <a:bodyPr/>
        <a:lstStyle/>
        <a:p>
          <a:endParaRPr lang="de-DE"/>
        </a:p>
      </dgm:t>
    </dgm:pt>
    <dgm:pt modelId="{68E5616F-41FC-4DEA-9DDC-4D64247BFE87}" type="pres">
      <dgm:prSet presAssocID="{BF18B392-42A9-4B77-BC2F-8A49ABCE2F3B}" presName="node" presStyleLbl="node1" presStyleIdx="0" presStyleCnt="8">
        <dgm:presLayoutVars>
          <dgm:bulletEnabled val="1"/>
        </dgm:presLayoutVars>
      </dgm:prSet>
      <dgm:spPr/>
      <dgm:t>
        <a:bodyPr/>
        <a:lstStyle/>
        <a:p>
          <a:endParaRPr lang="de-DE"/>
        </a:p>
      </dgm:t>
    </dgm:pt>
    <dgm:pt modelId="{2E6CA72E-1591-408D-863D-DE3D5C0EA2EC}" type="pres">
      <dgm:prSet presAssocID="{BF18B392-42A9-4B77-BC2F-8A49ABCE2F3B}" presName="spNode" presStyleCnt="0"/>
      <dgm:spPr/>
    </dgm:pt>
    <dgm:pt modelId="{37C98CF1-0ED2-44E6-BDB9-746D79C32D1B}" type="pres">
      <dgm:prSet presAssocID="{EB708584-3B21-417D-B6B0-CA4C41864EF7}" presName="sibTrans" presStyleLbl="sibTrans1D1" presStyleIdx="0" presStyleCnt="8"/>
      <dgm:spPr/>
      <dgm:t>
        <a:bodyPr/>
        <a:lstStyle/>
        <a:p>
          <a:endParaRPr lang="de-DE"/>
        </a:p>
      </dgm:t>
    </dgm:pt>
    <dgm:pt modelId="{1020B0F9-39D6-4FA3-A8A0-2DDE6B2F1F57}" type="pres">
      <dgm:prSet presAssocID="{D9AD8AF1-6534-487E-A545-871AC2381D33}" presName="node" presStyleLbl="node1" presStyleIdx="1" presStyleCnt="8">
        <dgm:presLayoutVars>
          <dgm:bulletEnabled val="1"/>
        </dgm:presLayoutVars>
      </dgm:prSet>
      <dgm:spPr/>
      <dgm:t>
        <a:bodyPr/>
        <a:lstStyle/>
        <a:p>
          <a:endParaRPr lang="de-DE"/>
        </a:p>
      </dgm:t>
    </dgm:pt>
    <dgm:pt modelId="{A48BD0F1-2295-4493-BF21-7D88E61A5868}" type="pres">
      <dgm:prSet presAssocID="{D9AD8AF1-6534-487E-A545-871AC2381D33}" presName="spNode" presStyleCnt="0"/>
      <dgm:spPr/>
    </dgm:pt>
    <dgm:pt modelId="{E802F82B-DA14-4FF5-B1CB-A53B9B885E52}" type="pres">
      <dgm:prSet presAssocID="{E9C5492E-1560-4E4E-90B9-67BE5D948896}" presName="sibTrans" presStyleLbl="sibTrans1D1" presStyleIdx="1" presStyleCnt="8"/>
      <dgm:spPr/>
      <dgm:t>
        <a:bodyPr/>
        <a:lstStyle/>
        <a:p>
          <a:endParaRPr lang="de-DE"/>
        </a:p>
      </dgm:t>
    </dgm:pt>
    <dgm:pt modelId="{D6A86E0A-F7E2-4B94-AE9F-EF1F7A11E30C}" type="pres">
      <dgm:prSet presAssocID="{63528E7F-08AB-48C1-AFD2-8770FC5DB82A}" presName="node" presStyleLbl="node1" presStyleIdx="2" presStyleCnt="8">
        <dgm:presLayoutVars>
          <dgm:bulletEnabled val="1"/>
        </dgm:presLayoutVars>
      </dgm:prSet>
      <dgm:spPr/>
      <dgm:t>
        <a:bodyPr/>
        <a:lstStyle/>
        <a:p>
          <a:endParaRPr lang="de-DE"/>
        </a:p>
      </dgm:t>
    </dgm:pt>
    <dgm:pt modelId="{02BEC83D-B022-4D97-9C85-5802D357CA5C}" type="pres">
      <dgm:prSet presAssocID="{63528E7F-08AB-48C1-AFD2-8770FC5DB82A}" presName="spNode" presStyleCnt="0"/>
      <dgm:spPr/>
    </dgm:pt>
    <dgm:pt modelId="{A7AEA8B5-9D5A-4F5F-8B20-7E8FBD1E8C14}" type="pres">
      <dgm:prSet presAssocID="{C49D7450-F1A2-4789-AD64-7DCD3D8D73E3}" presName="sibTrans" presStyleLbl="sibTrans1D1" presStyleIdx="2" presStyleCnt="8"/>
      <dgm:spPr/>
      <dgm:t>
        <a:bodyPr/>
        <a:lstStyle/>
        <a:p>
          <a:endParaRPr lang="de-DE"/>
        </a:p>
      </dgm:t>
    </dgm:pt>
    <dgm:pt modelId="{B12F9D0A-9B33-41DA-8F09-A5ADD225BD00}" type="pres">
      <dgm:prSet presAssocID="{7C9A6D12-04E0-4F52-9D8B-3FECD81D16FA}" presName="node" presStyleLbl="node1" presStyleIdx="3" presStyleCnt="8">
        <dgm:presLayoutVars>
          <dgm:bulletEnabled val="1"/>
        </dgm:presLayoutVars>
      </dgm:prSet>
      <dgm:spPr/>
      <dgm:t>
        <a:bodyPr/>
        <a:lstStyle/>
        <a:p>
          <a:endParaRPr lang="de-DE"/>
        </a:p>
      </dgm:t>
    </dgm:pt>
    <dgm:pt modelId="{8418D17B-87C2-4D35-9F34-E16CB1DBE368}" type="pres">
      <dgm:prSet presAssocID="{7C9A6D12-04E0-4F52-9D8B-3FECD81D16FA}" presName="spNode" presStyleCnt="0"/>
      <dgm:spPr/>
    </dgm:pt>
    <dgm:pt modelId="{3242DBA5-CD32-4486-BF73-31823D421B5A}" type="pres">
      <dgm:prSet presAssocID="{BBDCAAE4-C3E6-4EF5-ADEE-2CB16BDCD790}" presName="sibTrans" presStyleLbl="sibTrans1D1" presStyleIdx="3" presStyleCnt="8"/>
      <dgm:spPr/>
      <dgm:t>
        <a:bodyPr/>
        <a:lstStyle/>
        <a:p>
          <a:endParaRPr lang="de-DE"/>
        </a:p>
      </dgm:t>
    </dgm:pt>
    <dgm:pt modelId="{9790239D-5327-4A08-AA49-7026E28D36D8}" type="pres">
      <dgm:prSet presAssocID="{76DD918A-89C6-465F-B72C-61B26707B319}" presName="node" presStyleLbl="node1" presStyleIdx="4" presStyleCnt="8">
        <dgm:presLayoutVars>
          <dgm:bulletEnabled val="1"/>
        </dgm:presLayoutVars>
      </dgm:prSet>
      <dgm:spPr/>
      <dgm:t>
        <a:bodyPr/>
        <a:lstStyle/>
        <a:p>
          <a:endParaRPr lang="de-DE"/>
        </a:p>
      </dgm:t>
    </dgm:pt>
    <dgm:pt modelId="{59A378D0-6D40-449E-91C2-D3926BDC10F6}" type="pres">
      <dgm:prSet presAssocID="{76DD918A-89C6-465F-B72C-61B26707B319}" presName="spNode" presStyleCnt="0"/>
      <dgm:spPr/>
    </dgm:pt>
    <dgm:pt modelId="{6118EACB-773B-41CD-8B29-416134BD24DE}" type="pres">
      <dgm:prSet presAssocID="{601D42AA-82E8-4343-B8D5-BE46F41BA02D}" presName="sibTrans" presStyleLbl="sibTrans1D1" presStyleIdx="4" presStyleCnt="8"/>
      <dgm:spPr/>
      <dgm:t>
        <a:bodyPr/>
        <a:lstStyle/>
        <a:p>
          <a:endParaRPr lang="de-DE"/>
        </a:p>
      </dgm:t>
    </dgm:pt>
    <dgm:pt modelId="{7370AE82-7F1C-4C7F-9D2B-6E6D9474C09C}" type="pres">
      <dgm:prSet presAssocID="{DCD9B3FE-FCFC-4816-98D2-A2B804D5A01D}" presName="node" presStyleLbl="node1" presStyleIdx="5" presStyleCnt="8">
        <dgm:presLayoutVars>
          <dgm:bulletEnabled val="1"/>
        </dgm:presLayoutVars>
      </dgm:prSet>
      <dgm:spPr/>
      <dgm:t>
        <a:bodyPr/>
        <a:lstStyle/>
        <a:p>
          <a:endParaRPr lang="de-DE"/>
        </a:p>
      </dgm:t>
    </dgm:pt>
    <dgm:pt modelId="{242FB7E2-16FE-4E14-81DE-BCBC9DCE104A}" type="pres">
      <dgm:prSet presAssocID="{DCD9B3FE-FCFC-4816-98D2-A2B804D5A01D}" presName="spNode" presStyleCnt="0"/>
      <dgm:spPr/>
    </dgm:pt>
    <dgm:pt modelId="{80E3DBD2-4951-4B85-8DA7-CCC5E4181CC7}" type="pres">
      <dgm:prSet presAssocID="{78F5137C-FE50-4C12-82F7-A494AC569089}" presName="sibTrans" presStyleLbl="sibTrans1D1" presStyleIdx="5" presStyleCnt="8"/>
      <dgm:spPr/>
      <dgm:t>
        <a:bodyPr/>
        <a:lstStyle/>
        <a:p>
          <a:endParaRPr lang="de-DE"/>
        </a:p>
      </dgm:t>
    </dgm:pt>
    <dgm:pt modelId="{E99118B3-B5AE-41DD-B99C-FEB2A6425CA4}" type="pres">
      <dgm:prSet presAssocID="{D93690BF-4F33-4899-9840-E3CE2D031B02}" presName="node" presStyleLbl="node1" presStyleIdx="6" presStyleCnt="8">
        <dgm:presLayoutVars>
          <dgm:bulletEnabled val="1"/>
        </dgm:presLayoutVars>
      </dgm:prSet>
      <dgm:spPr/>
      <dgm:t>
        <a:bodyPr/>
        <a:lstStyle/>
        <a:p>
          <a:endParaRPr lang="de-DE"/>
        </a:p>
      </dgm:t>
    </dgm:pt>
    <dgm:pt modelId="{307E32E6-C6E8-424B-BFAC-D418FC7DB33A}" type="pres">
      <dgm:prSet presAssocID="{D93690BF-4F33-4899-9840-E3CE2D031B02}" presName="spNode" presStyleCnt="0"/>
      <dgm:spPr/>
    </dgm:pt>
    <dgm:pt modelId="{5D993A8F-A3D3-4572-926B-95CF6CD562A6}" type="pres">
      <dgm:prSet presAssocID="{79B2DEEA-C691-4B0F-BA6E-824E425F22DC}" presName="sibTrans" presStyleLbl="sibTrans1D1" presStyleIdx="6" presStyleCnt="8"/>
      <dgm:spPr/>
      <dgm:t>
        <a:bodyPr/>
        <a:lstStyle/>
        <a:p>
          <a:endParaRPr lang="de-DE"/>
        </a:p>
      </dgm:t>
    </dgm:pt>
    <dgm:pt modelId="{65646D8C-E06A-45DE-841C-9A5959911A29}" type="pres">
      <dgm:prSet presAssocID="{B7D06985-0B1A-4807-BF9C-ACB3BEFB3BAB}" presName="node" presStyleLbl="node1" presStyleIdx="7" presStyleCnt="8">
        <dgm:presLayoutVars>
          <dgm:bulletEnabled val="1"/>
        </dgm:presLayoutVars>
      </dgm:prSet>
      <dgm:spPr/>
      <dgm:t>
        <a:bodyPr/>
        <a:lstStyle/>
        <a:p>
          <a:endParaRPr lang="de-DE"/>
        </a:p>
      </dgm:t>
    </dgm:pt>
    <dgm:pt modelId="{14205746-A251-42E8-954C-9782B7644C56}" type="pres">
      <dgm:prSet presAssocID="{B7D06985-0B1A-4807-BF9C-ACB3BEFB3BAB}" presName="spNode" presStyleCnt="0"/>
      <dgm:spPr/>
    </dgm:pt>
    <dgm:pt modelId="{3E43DCCB-8A03-42B2-AA20-EDC95942D54D}" type="pres">
      <dgm:prSet presAssocID="{DEEC8B58-92C5-41DE-B190-829B9C38B48E}" presName="sibTrans" presStyleLbl="sibTrans1D1" presStyleIdx="7" presStyleCnt="8"/>
      <dgm:spPr/>
      <dgm:t>
        <a:bodyPr/>
        <a:lstStyle/>
        <a:p>
          <a:endParaRPr lang="de-DE"/>
        </a:p>
      </dgm:t>
    </dgm:pt>
  </dgm:ptLst>
  <dgm:cxnLst>
    <dgm:cxn modelId="{501411F9-7A05-4FCF-9276-EE4A0BABCF68}" type="presOf" srcId="{D9AD8AF1-6534-487E-A545-871AC2381D33}" destId="{1020B0F9-39D6-4FA3-A8A0-2DDE6B2F1F57}" srcOrd="0" destOrd="0" presId="urn:microsoft.com/office/officeart/2005/8/layout/cycle5"/>
    <dgm:cxn modelId="{F1CA0A2B-CEA3-4A0A-9596-2137CC2C2AC3}" srcId="{DF84F05F-2D2B-4E6C-8574-ADA77DFEAA64}" destId="{76DD918A-89C6-465F-B72C-61B26707B319}" srcOrd="4" destOrd="0" parTransId="{93B5464C-77F5-4757-A53B-C5A25F6742C8}" sibTransId="{601D42AA-82E8-4343-B8D5-BE46F41BA02D}"/>
    <dgm:cxn modelId="{A66CAF44-5172-44BE-A424-B0B77F44BF94}" srcId="{DF84F05F-2D2B-4E6C-8574-ADA77DFEAA64}" destId="{D93690BF-4F33-4899-9840-E3CE2D031B02}" srcOrd="6" destOrd="0" parTransId="{CDC838F7-FC3F-415E-BFD4-AA90FA70BCC8}" sibTransId="{79B2DEEA-C691-4B0F-BA6E-824E425F22DC}"/>
    <dgm:cxn modelId="{6E451CAF-824E-4FF6-9B22-21E231CBBADB}" type="presOf" srcId="{E9C5492E-1560-4E4E-90B9-67BE5D948896}" destId="{E802F82B-DA14-4FF5-B1CB-A53B9B885E52}" srcOrd="0" destOrd="0" presId="urn:microsoft.com/office/officeart/2005/8/layout/cycle5"/>
    <dgm:cxn modelId="{D20B75ED-A360-4708-B68A-CEF3E8083047}" srcId="{DF84F05F-2D2B-4E6C-8574-ADA77DFEAA64}" destId="{D9AD8AF1-6534-487E-A545-871AC2381D33}" srcOrd="1" destOrd="0" parTransId="{F6859D1C-71E4-4832-8544-D1025BA4E86F}" sibTransId="{E9C5492E-1560-4E4E-90B9-67BE5D948896}"/>
    <dgm:cxn modelId="{459A7E4C-4D53-42F4-B71A-7E0AEE2793EB}" type="presOf" srcId="{78F5137C-FE50-4C12-82F7-A494AC569089}" destId="{80E3DBD2-4951-4B85-8DA7-CCC5E4181CC7}" srcOrd="0" destOrd="0" presId="urn:microsoft.com/office/officeart/2005/8/layout/cycle5"/>
    <dgm:cxn modelId="{CA854F3A-5969-4569-A332-0D1E9A1ED1B4}" type="presOf" srcId="{BBDCAAE4-C3E6-4EF5-ADEE-2CB16BDCD790}" destId="{3242DBA5-CD32-4486-BF73-31823D421B5A}" srcOrd="0" destOrd="0" presId="urn:microsoft.com/office/officeart/2005/8/layout/cycle5"/>
    <dgm:cxn modelId="{FEB22DD9-7B84-4D35-86CF-3C6E36E6C64E}" type="presOf" srcId="{EB708584-3B21-417D-B6B0-CA4C41864EF7}" destId="{37C98CF1-0ED2-44E6-BDB9-746D79C32D1B}" srcOrd="0" destOrd="0" presId="urn:microsoft.com/office/officeart/2005/8/layout/cycle5"/>
    <dgm:cxn modelId="{D334CAF3-B7EF-45E2-B41C-BA882F848DA7}" type="presOf" srcId="{DF84F05F-2D2B-4E6C-8574-ADA77DFEAA64}" destId="{B8E6F7EC-E91A-461B-BF83-A27DA862995D}" srcOrd="0" destOrd="0" presId="urn:microsoft.com/office/officeart/2005/8/layout/cycle5"/>
    <dgm:cxn modelId="{E273FCE5-1374-4DEB-B702-6E7DF80252B6}" type="presOf" srcId="{76DD918A-89C6-465F-B72C-61B26707B319}" destId="{9790239D-5327-4A08-AA49-7026E28D36D8}" srcOrd="0" destOrd="0" presId="urn:microsoft.com/office/officeart/2005/8/layout/cycle5"/>
    <dgm:cxn modelId="{97DB07B5-F23F-496B-9EEC-581E7EC37038}" type="presOf" srcId="{C49D7450-F1A2-4789-AD64-7DCD3D8D73E3}" destId="{A7AEA8B5-9D5A-4F5F-8B20-7E8FBD1E8C14}" srcOrd="0" destOrd="0" presId="urn:microsoft.com/office/officeart/2005/8/layout/cycle5"/>
    <dgm:cxn modelId="{67B0A42F-7B03-4BBD-8705-FD9E8DB9AD91}" type="presOf" srcId="{63528E7F-08AB-48C1-AFD2-8770FC5DB82A}" destId="{D6A86E0A-F7E2-4B94-AE9F-EF1F7A11E30C}" srcOrd="0" destOrd="0" presId="urn:microsoft.com/office/officeart/2005/8/layout/cycle5"/>
    <dgm:cxn modelId="{8757D87F-CB2C-4B3E-8D14-9E416E2BD2AE}" type="presOf" srcId="{B7D06985-0B1A-4807-BF9C-ACB3BEFB3BAB}" destId="{65646D8C-E06A-45DE-841C-9A5959911A29}" srcOrd="0" destOrd="0" presId="urn:microsoft.com/office/officeart/2005/8/layout/cycle5"/>
    <dgm:cxn modelId="{EFD41844-DA34-46D9-8700-2A9D6659F719}" srcId="{DF84F05F-2D2B-4E6C-8574-ADA77DFEAA64}" destId="{BF18B392-42A9-4B77-BC2F-8A49ABCE2F3B}" srcOrd="0" destOrd="0" parTransId="{923EEDEF-779E-452D-80B8-FE3C4F216BC0}" sibTransId="{EB708584-3B21-417D-B6B0-CA4C41864EF7}"/>
    <dgm:cxn modelId="{4BE2E439-F3D1-4ACE-82FA-A226D48BC83D}" type="presOf" srcId="{DCD9B3FE-FCFC-4816-98D2-A2B804D5A01D}" destId="{7370AE82-7F1C-4C7F-9D2B-6E6D9474C09C}" srcOrd="0" destOrd="0" presId="urn:microsoft.com/office/officeart/2005/8/layout/cycle5"/>
    <dgm:cxn modelId="{AD82C073-FB21-4544-B06A-6D8A8E4B7BB2}" type="presOf" srcId="{7C9A6D12-04E0-4F52-9D8B-3FECD81D16FA}" destId="{B12F9D0A-9B33-41DA-8F09-A5ADD225BD00}" srcOrd="0" destOrd="0" presId="urn:microsoft.com/office/officeart/2005/8/layout/cycle5"/>
    <dgm:cxn modelId="{21087F6E-0FBD-43DB-9C08-B3F4D151E5FB}" type="presOf" srcId="{601D42AA-82E8-4343-B8D5-BE46F41BA02D}" destId="{6118EACB-773B-41CD-8B29-416134BD24DE}" srcOrd="0" destOrd="0" presId="urn:microsoft.com/office/officeart/2005/8/layout/cycle5"/>
    <dgm:cxn modelId="{806DA576-CF2F-42BB-8DF5-8D5ADD2DCDD3}" type="presOf" srcId="{D93690BF-4F33-4899-9840-E3CE2D031B02}" destId="{E99118B3-B5AE-41DD-B99C-FEB2A6425CA4}" srcOrd="0" destOrd="0" presId="urn:microsoft.com/office/officeart/2005/8/layout/cycle5"/>
    <dgm:cxn modelId="{0F26C99B-8A43-4FE3-B506-979B320E16BC}" type="presOf" srcId="{DEEC8B58-92C5-41DE-B190-829B9C38B48E}" destId="{3E43DCCB-8A03-42B2-AA20-EDC95942D54D}" srcOrd="0" destOrd="0" presId="urn:microsoft.com/office/officeart/2005/8/layout/cycle5"/>
    <dgm:cxn modelId="{4B0CC4ED-D5AC-41E0-A0C7-DBA186655FCC}" srcId="{DF84F05F-2D2B-4E6C-8574-ADA77DFEAA64}" destId="{B7D06985-0B1A-4807-BF9C-ACB3BEFB3BAB}" srcOrd="7" destOrd="0" parTransId="{FA5536F9-6CE0-4E96-A180-2873476FCDBE}" sibTransId="{DEEC8B58-92C5-41DE-B190-829B9C38B48E}"/>
    <dgm:cxn modelId="{475B3D93-DA03-43E6-9ABA-6D8EB57E262C}" type="presOf" srcId="{BF18B392-42A9-4B77-BC2F-8A49ABCE2F3B}" destId="{68E5616F-41FC-4DEA-9DDC-4D64247BFE87}" srcOrd="0" destOrd="0" presId="urn:microsoft.com/office/officeart/2005/8/layout/cycle5"/>
    <dgm:cxn modelId="{08042A7B-188D-4FC7-A23B-7228AB645F94}" srcId="{DF84F05F-2D2B-4E6C-8574-ADA77DFEAA64}" destId="{63528E7F-08AB-48C1-AFD2-8770FC5DB82A}" srcOrd="2" destOrd="0" parTransId="{9025E2B9-A1C4-48A7-91D0-05C869CB7BF3}" sibTransId="{C49D7450-F1A2-4789-AD64-7DCD3D8D73E3}"/>
    <dgm:cxn modelId="{08B544FD-D332-4B51-93D7-FA82FCC42532}" type="presOf" srcId="{79B2DEEA-C691-4B0F-BA6E-824E425F22DC}" destId="{5D993A8F-A3D3-4572-926B-95CF6CD562A6}" srcOrd="0" destOrd="0" presId="urn:microsoft.com/office/officeart/2005/8/layout/cycle5"/>
    <dgm:cxn modelId="{D985365F-3F5C-4C4A-9192-F26C49442BEC}" srcId="{DF84F05F-2D2B-4E6C-8574-ADA77DFEAA64}" destId="{7C9A6D12-04E0-4F52-9D8B-3FECD81D16FA}" srcOrd="3" destOrd="0" parTransId="{FCFF7086-981E-43DA-B724-A9CB111B2321}" sibTransId="{BBDCAAE4-C3E6-4EF5-ADEE-2CB16BDCD790}"/>
    <dgm:cxn modelId="{88907732-A9E5-414F-B143-BDA1556F583F}" srcId="{DF84F05F-2D2B-4E6C-8574-ADA77DFEAA64}" destId="{DCD9B3FE-FCFC-4816-98D2-A2B804D5A01D}" srcOrd="5" destOrd="0" parTransId="{FEC968A4-D735-4FCC-981F-35A29E36B598}" sibTransId="{78F5137C-FE50-4C12-82F7-A494AC569089}"/>
    <dgm:cxn modelId="{3FB73069-BD07-4C7C-A1B2-B2419BB47C8B}" type="presParOf" srcId="{B8E6F7EC-E91A-461B-BF83-A27DA862995D}" destId="{68E5616F-41FC-4DEA-9DDC-4D64247BFE87}" srcOrd="0" destOrd="0" presId="urn:microsoft.com/office/officeart/2005/8/layout/cycle5"/>
    <dgm:cxn modelId="{B2C9887E-22D9-4BE8-AC4A-E66A570AF02D}" type="presParOf" srcId="{B8E6F7EC-E91A-461B-BF83-A27DA862995D}" destId="{2E6CA72E-1591-408D-863D-DE3D5C0EA2EC}" srcOrd="1" destOrd="0" presId="urn:microsoft.com/office/officeart/2005/8/layout/cycle5"/>
    <dgm:cxn modelId="{D485230A-464C-4F5C-B1DB-CA6096236A73}" type="presParOf" srcId="{B8E6F7EC-E91A-461B-BF83-A27DA862995D}" destId="{37C98CF1-0ED2-44E6-BDB9-746D79C32D1B}" srcOrd="2" destOrd="0" presId="urn:microsoft.com/office/officeart/2005/8/layout/cycle5"/>
    <dgm:cxn modelId="{5D91C7B4-B70F-445A-8063-AD40A940284C}" type="presParOf" srcId="{B8E6F7EC-E91A-461B-BF83-A27DA862995D}" destId="{1020B0F9-39D6-4FA3-A8A0-2DDE6B2F1F57}" srcOrd="3" destOrd="0" presId="urn:microsoft.com/office/officeart/2005/8/layout/cycle5"/>
    <dgm:cxn modelId="{D4B577B8-408D-44E4-A48A-C4E421CFD4F2}" type="presParOf" srcId="{B8E6F7EC-E91A-461B-BF83-A27DA862995D}" destId="{A48BD0F1-2295-4493-BF21-7D88E61A5868}" srcOrd="4" destOrd="0" presId="urn:microsoft.com/office/officeart/2005/8/layout/cycle5"/>
    <dgm:cxn modelId="{03272FD0-B6FB-40DA-A109-35E28C50585C}" type="presParOf" srcId="{B8E6F7EC-E91A-461B-BF83-A27DA862995D}" destId="{E802F82B-DA14-4FF5-B1CB-A53B9B885E52}" srcOrd="5" destOrd="0" presId="urn:microsoft.com/office/officeart/2005/8/layout/cycle5"/>
    <dgm:cxn modelId="{B127CABF-8276-4D3B-A471-9D62146EE45A}" type="presParOf" srcId="{B8E6F7EC-E91A-461B-BF83-A27DA862995D}" destId="{D6A86E0A-F7E2-4B94-AE9F-EF1F7A11E30C}" srcOrd="6" destOrd="0" presId="urn:microsoft.com/office/officeart/2005/8/layout/cycle5"/>
    <dgm:cxn modelId="{AEFDBB78-4661-40A7-9104-2143FAA034F8}" type="presParOf" srcId="{B8E6F7EC-E91A-461B-BF83-A27DA862995D}" destId="{02BEC83D-B022-4D97-9C85-5802D357CA5C}" srcOrd="7" destOrd="0" presId="urn:microsoft.com/office/officeart/2005/8/layout/cycle5"/>
    <dgm:cxn modelId="{64B04318-D754-43D2-8ADB-6C3F3EA56735}" type="presParOf" srcId="{B8E6F7EC-E91A-461B-BF83-A27DA862995D}" destId="{A7AEA8B5-9D5A-4F5F-8B20-7E8FBD1E8C14}" srcOrd="8" destOrd="0" presId="urn:microsoft.com/office/officeart/2005/8/layout/cycle5"/>
    <dgm:cxn modelId="{C41971B5-E644-4A6B-8E6F-49A5F430A221}" type="presParOf" srcId="{B8E6F7EC-E91A-461B-BF83-A27DA862995D}" destId="{B12F9D0A-9B33-41DA-8F09-A5ADD225BD00}" srcOrd="9" destOrd="0" presId="urn:microsoft.com/office/officeart/2005/8/layout/cycle5"/>
    <dgm:cxn modelId="{FF3A1AB9-3F90-4ED1-A976-528D35508E36}" type="presParOf" srcId="{B8E6F7EC-E91A-461B-BF83-A27DA862995D}" destId="{8418D17B-87C2-4D35-9F34-E16CB1DBE368}" srcOrd="10" destOrd="0" presId="urn:microsoft.com/office/officeart/2005/8/layout/cycle5"/>
    <dgm:cxn modelId="{31BA16C9-FA9A-4593-8557-19EFB5B07E3B}" type="presParOf" srcId="{B8E6F7EC-E91A-461B-BF83-A27DA862995D}" destId="{3242DBA5-CD32-4486-BF73-31823D421B5A}" srcOrd="11" destOrd="0" presId="urn:microsoft.com/office/officeart/2005/8/layout/cycle5"/>
    <dgm:cxn modelId="{EAA18E28-600E-4E20-9153-2620BA50CA9D}" type="presParOf" srcId="{B8E6F7EC-E91A-461B-BF83-A27DA862995D}" destId="{9790239D-5327-4A08-AA49-7026E28D36D8}" srcOrd="12" destOrd="0" presId="urn:microsoft.com/office/officeart/2005/8/layout/cycle5"/>
    <dgm:cxn modelId="{2329FCB6-1566-4787-BFC9-432BDF22A93F}" type="presParOf" srcId="{B8E6F7EC-E91A-461B-BF83-A27DA862995D}" destId="{59A378D0-6D40-449E-91C2-D3926BDC10F6}" srcOrd="13" destOrd="0" presId="urn:microsoft.com/office/officeart/2005/8/layout/cycle5"/>
    <dgm:cxn modelId="{AC7A8CEF-E844-4FD8-A84F-8843ED13F545}" type="presParOf" srcId="{B8E6F7EC-E91A-461B-BF83-A27DA862995D}" destId="{6118EACB-773B-41CD-8B29-416134BD24DE}" srcOrd="14" destOrd="0" presId="urn:microsoft.com/office/officeart/2005/8/layout/cycle5"/>
    <dgm:cxn modelId="{47A6AFFC-C349-4698-A777-36491B225417}" type="presParOf" srcId="{B8E6F7EC-E91A-461B-BF83-A27DA862995D}" destId="{7370AE82-7F1C-4C7F-9D2B-6E6D9474C09C}" srcOrd="15" destOrd="0" presId="urn:microsoft.com/office/officeart/2005/8/layout/cycle5"/>
    <dgm:cxn modelId="{0465B2A9-6387-467B-B70A-183F0B4F7F71}" type="presParOf" srcId="{B8E6F7EC-E91A-461B-BF83-A27DA862995D}" destId="{242FB7E2-16FE-4E14-81DE-BCBC9DCE104A}" srcOrd="16" destOrd="0" presId="urn:microsoft.com/office/officeart/2005/8/layout/cycle5"/>
    <dgm:cxn modelId="{A53FAB32-0AEC-43CD-BCF5-0D74FF79C573}" type="presParOf" srcId="{B8E6F7EC-E91A-461B-BF83-A27DA862995D}" destId="{80E3DBD2-4951-4B85-8DA7-CCC5E4181CC7}" srcOrd="17" destOrd="0" presId="urn:microsoft.com/office/officeart/2005/8/layout/cycle5"/>
    <dgm:cxn modelId="{9FD563EB-3BCE-47EA-85B7-E996B9896E32}" type="presParOf" srcId="{B8E6F7EC-E91A-461B-BF83-A27DA862995D}" destId="{E99118B3-B5AE-41DD-B99C-FEB2A6425CA4}" srcOrd="18" destOrd="0" presId="urn:microsoft.com/office/officeart/2005/8/layout/cycle5"/>
    <dgm:cxn modelId="{0BC4F8DC-B70B-4420-A837-5872D4310C68}" type="presParOf" srcId="{B8E6F7EC-E91A-461B-BF83-A27DA862995D}" destId="{307E32E6-C6E8-424B-BFAC-D418FC7DB33A}" srcOrd="19" destOrd="0" presId="urn:microsoft.com/office/officeart/2005/8/layout/cycle5"/>
    <dgm:cxn modelId="{09649321-7461-4816-B860-5010ABD2EC9A}" type="presParOf" srcId="{B8E6F7EC-E91A-461B-BF83-A27DA862995D}" destId="{5D993A8F-A3D3-4572-926B-95CF6CD562A6}" srcOrd="20" destOrd="0" presId="urn:microsoft.com/office/officeart/2005/8/layout/cycle5"/>
    <dgm:cxn modelId="{55EC6ED6-64B5-4AF7-8C02-0D04E7DAB7B4}" type="presParOf" srcId="{B8E6F7EC-E91A-461B-BF83-A27DA862995D}" destId="{65646D8C-E06A-45DE-841C-9A5959911A29}" srcOrd="21" destOrd="0" presId="urn:microsoft.com/office/officeart/2005/8/layout/cycle5"/>
    <dgm:cxn modelId="{9C3BF6F2-570E-4D22-8895-03ED4BB4360A}" type="presParOf" srcId="{B8E6F7EC-E91A-461B-BF83-A27DA862995D}" destId="{14205746-A251-42E8-954C-9782B7644C56}" srcOrd="22" destOrd="0" presId="urn:microsoft.com/office/officeart/2005/8/layout/cycle5"/>
    <dgm:cxn modelId="{CF9E2673-AD0E-4697-9D78-427F91E7B1F0}" type="presParOf" srcId="{B8E6F7EC-E91A-461B-BF83-A27DA862995D}" destId="{3E43DCCB-8A03-42B2-AA20-EDC95942D54D}" srcOrd="23"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E5616F-41FC-4DEA-9DDC-4D64247BFE87}">
      <dsp:nvSpPr>
        <dsp:cNvPr id="0" name=""/>
        <dsp:cNvSpPr/>
      </dsp:nvSpPr>
      <dsp:spPr>
        <a:xfrm>
          <a:off x="3525260" y="880"/>
          <a:ext cx="962501" cy="6256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de-DE" sz="1100" b="1" kern="1200" dirty="0" err="1" smtClean="0"/>
            <a:t>Presales</a:t>
          </a:r>
          <a:r>
            <a:rPr lang="de-DE" sz="1100" b="1" kern="1200" dirty="0" smtClean="0"/>
            <a:t/>
          </a:r>
          <a:br>
            <a:rPr lang="de-DE" sz="1100" b="1" kern="1200" dirty="0" smtClean="0"/>
          </a:br>
          <a:r>
            <a:rPr lang="de-DE" sz="1100" b="1" kern="1200" dirty="0" err="1" smtClean="0"/>
            <a:t>Activities</a:t>
          </a:r>
          <a:endParaRPr lang="de-DE" sz="1100" b="1" kern="1200" dirty="0"/>
        </a:p>
      </dsp:txBody>
      <dsp:txXfrm>
        <a:off x="3555801" y="31421"/>
        <a:ext cx="901419" cy="564544"/>
      </dsp:txXfrm>
    </dsp:sp>
    <dsp:sp modelId="{37C98CF1-0ED2-44E6-BDB9-746D79C32D1B}">
      <dsp:nvSpPr>
        <dsp:cNvPr id="0" name=""/>
        <dsp:cNvSpPr/>
      </dsp:nvSpPr>
      <dsp:spPr>
        <a:xfrm>
          <a:off x="1835471" y="313693"/>
          <a:ext cx="4342080" cy="4342080"/>
        </a:xfrm>
        <a:custGeom>
          <a:avLst/>
          <a:gdLst/>
          <a:ahLst/>
          <a:cxnLst/>
          <a:rect l="0" t="0" r="0" b="0"/>
          <a:pathLst>
            <a:path>
              <a:moveTo>
                <a:pt x="2789841" y="90054"/>
              </a:moveTo>
              <a:arcTo wR="2171040" hR="2171040" stAng="17193621" swAng="680692"/>
            </a:path>
          </a:pathLst>
        </a:custGeom>
        <a:noFill/>
        <a:ln w="100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020B0F9-39D6-4FA3-A8A0-2DDE6B2F1F57}">
      <dsp:nvSpPr>
        <dsp:cNvPr id="0" name=""/>
        <dsp:cNvSpPr/>
      </dsp:nvSpPr>
      <dsp:spPr>
        <a:xfrm>
          <a:off x="5060417" y="636763"/>
          <a:ext cx="962501" cy="6256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de-DE" sz="1100" b="1" kern="1200" dirty="0" err="1" smtClean="0"/>
            <a:t>Sales</a:t>
          </a:r>
          <a:r>
            <a:rPr lang="de-DE" sz="1100" b="1" kern="1200" dirty="0" smtClean="0"/>
            <a:t> Order</a:t>
          </a:r>
          <a:br>
            <a:rPr lang="de-DE" sz="1100" b="1" kern="1200" dirty="0" smtClean="0"/>
          </a:br>
          <a:r>
            <a:rPr lang="de-DE" sz="1100" b="1" kern="1200" dirty="0" smtClean="0"/>
            <a:t>Entry</a:t>
          </a:r>
          <a:endParaRPr lang="de-DE" sz="1100" b="1" kern="1200" dirty="0"/>
        </a:p>
      </dsp:txBody>
      <dsp:txXfrm>
        <a:off x="5090958" y="667304"/>
        <a:ext cx="901419" cy="564544"/>
      </dsp:txXfrm>
    </dsp:sp>
    <dsp:sp modelId="{E802F82B-DA14-4FF5-B1CB-A53B9B885E52}">
      <dsp:nvSpPr>
        <dsp:cNvPr id="0" name=""/>
        <dsp:cNvSpPr/>
      </dsp:nvSpPr>
      <dsp:spPr>
        <a:xfrm>
          <a:off x="1835471" y="313693"/>
          <a:ext cx="4342080" cy="4342080"/>
        </a:xfrm>
        <a:custGeom>
          <a:avLst/>
          <a:gdLst/>
          <a:ahLst/>
          <a:cxnLst/>
          <a:rect l="0" t="0" r="0" b="0"/>
          <a:pathLst>
            <a:path>
              <a:moveTo>
                <a:pt x="4067789" y="1114745"/>
              </a:moveTo>
              <a:arcTo wR="2171040" hR="2171040" stAng="19853201" swAng="940637"/>
            </a:path>
          </a:pathLst>
        </a:custGeom>
        <a:noFill/>
        <a:ln w="100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D6A86E0A-F7E2-4B94-AE9F-EF1F7A11E30C}">
      <dsp:nvSpPr>
        <dsp:cNvPr id="0" name=""/>
        <dsp:cNvSpPr/>
      </dsp:nvSpPr>
      <dsp:spPr>
        <a:xfrm>
          <a:off x="5696300" y="2171920"/>
          <a:ext cx="962501" cy="6256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de-DE" sz="1100" b="1" kern="1200" dirty="0" smtClean="0"/>
            <a:t>Check</a:t>
          </a:r>
          <a:br>
            <a:rPr lang="de-DE" sz="1100" b="1" kern="1200" dirty="0" smtClean="0"/>
          </a:br>
          <a:r>
            <a:rPr lang="de-DE" sz="1100" b="1" kern="1200" dirty="0" err="1" smtClean="0"/>
            <a:t>Availability</a:t>
          </a:r>
          <a:endParaRPr lang="de-DE" sz="1100" b="1" kern="1200" dirty="0"/>
        </a:p>
      </dsp:txBody>
      <dsp:txXfrm>
        <a:off x="5726841" y="2202461"/>
        <a:ext cx="901419" cy="564544"/>
      </dsp:txXfrm>
    </dsp:sp>
    <dsp:sp modelId="{A7AEA8B5-9D5A-4F5F-8B20-7E8FBD1E8C14}">
      <dsp:nvSpPr>
        <dsp:cNvPr id="0" name=""/>
        <dsp:cNvSpPr/>
      </dsp:nvSpPr>
      <dsp:spPr>
        <a:xfrm>
          <a:off x="1835471" y="313693"/>
          <a:ext cx="4342080" cy="4342080"/>
        </a:xfrm>
        <a:custGeom>
          <a:avLst/>
          <a:gdLst/>
          <a:ahLst/>
          <a:cxnLst/>
          <a:rect l="0" t="0" r="0" b="0"/>
          <a:pathLst>
            <a:path>
              <a:moveTo>
                <a:pt x="4282658" y="2675501"/>
              </a:moveTo>
              <a:arcTo wR="2171040" hR="2171040" stAng="806161" swAng="940637"/>
            </a:path>
          </a:pathLst>
        </a:custGeom>
        <a:noFill/>
        <a:ln w="100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12F9D0A-9B33-41DA-8F09-A5ADD225BD00}">
      <dsp:nvSpPr>
        <dsp:cNvPr id="0" name=""/>
        <dsp:cNvSpPr/>
      </dsp:nvSpPr>
      <dsp:spPr>
        <a:xfrm>
          <a:off x="5060417" y="3707078"/>
          <a:ext cx="962501" cy="6256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de-DE" sz="1100" b="1" kern="1200" dirty="0" smtClean="0"/>
            <a:t>Pick</a:t>
          </a:r>
          <a:br>
            <a:rPr lang="de-DE" sz="1100" b="1" kern="1200" dirty="0" smtClean="0"/>
          </a:br>
          <a:r>
            <a:rPr lang="de-DE" sz="1100" b="1" kern="1200" dirty="0" smtClean="0"/>
            <a:t>Materials</a:t>
          </a:r>
          <a:endParaRPr lang="de-DE" sz="1100" b="1" kern="1200" dirty="0"/>
        </a:p>
      </dsp:txBody>
      <dsp:txXfrm>
        <a:off x="5090958" y="3737619"/>
        <a:ext cx="901419" cy="564544"/>
      </dsp:txXfrm>
    </dsp:sp>
    <dsp:sp modelId="{3242DBA5-CD32-4486-BF73-31823D421B5A}">
      <dsp:nvSpPr>
        <dsp:cNvPr id="0" name=""/>
        <dsp:cNvSpPr/>
      </dsp:nvSpPr>
      <dsp:spPr>
        <a:xfrm>
          <a:off x="1835471" y="313693"/>
          <a:ext cx="4342080" cy="4342080"/>
        </a:xfrm>
        <a:custGeom>
          <a:avLst/>
          <a:gdLst/>
          <a:ahLst/>
          <a:cxnLst/>
          <a:rect l="0" t="0" r="0" b="0"/>
          <a:pathLst>
            <a:path>
              <a:moveTo>
                <a:pt x="3187109" y="4089638"/>
              </a:moveTo>
              <a:arcTo wR="2171040" hR="2171040" stAng="3725687" swAng="680692"/>
            </a:path>
          </a:pathLst>
        </a:custGeom>
        <a:noFill/>
        <a:ln w="100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9790239D-5327-4A08-AA49-7026E28D36D8}">
      <dsp:nvSpPr>
        <dsp:cNvPr id="0" name=""/>
        <dsp:cNvSpPr/>
      </dsp:nvSpPr>
      <dsp:spPr>
        <a:xfrm>
          <a:off x="3525260" y="4342960"/>
          <a:ext cx="962501" cy="6256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de-DE" sz="1100" b="1" kern="1200" dirty="0" smtClean="0"/>
            <a:t>Pack</a:t>
          </a:r>
          <a:br>
            <a:rPr lang="de-DE" sz="1100" b="1" kern="1200" dirty="0" smtClean="0"/>
          </a:br>
          <a:r>
            <a:rPr lang="de-DE" sz="1100" b="1" kern="1200" dirty="0" smtClean="0"/>
            <a:t>Materials</a:t>
          </a:r>
          <a:endParaRPr lang="de-DE" sz="1100" b="1" kern="1200" dirty="0"/>
        </a:p>
      </dsp:txBody>
      <dsp:txXfrm>
        <a:off x="3555801" y="4373501"/>
        <a:ext cx="901419" cy="564544"/>
      </dsp:txXfrm>
    </dsp:sp>
    <dsp:sp modelId="{6118EACB-773B-41CD-8B29-416134BD24DE}">
      <dsp:nvSpPr>
        <dsp:cNvPr id="0" name=""/>
        <dsp:cNvSpPr/>
      </dsp:nvSpPr>
      <dsp:spPr>
        <a:xfrm>
          <a:off x="1835471" y="313693"/>
          <a:ext cx="4342080" cy="4342080"/>
        </a:xfrm>
        <a:custGeom>
          <a:avLst/>
          <a:gdLst/>
          <a:ahLst/>
          <a:cxnLst/>
          <a:rect l="0" t="0" r="0" b="0"/>
          <a:pathLst>
            <a:path>
              <a:moveTo>
                <a:pt x="1552238" y="4252025"/>
              </a:moveTo>
              <a:arcTo wR="2171040" hR="2171040" stAng="6393621" swAng="680692"/>
            </a:path>
          </a:pathLst>
        </a:custGeom>
        <a:noFill/>
        <a:ln w="100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370AE82-7F1C-4C7F-9D2B-6E6D9474C09C}">
      <dsp:nvSpPr>
        <dsp:cNvPr id="0" name=""/>
        <dsp:cNvSpPr/>
      </dsp:nvSpPr>
      <dsp:spPr>
        <a:xfrm>
          <a:off x="1990103" y="3707078"/>
          <a:ext cx="962501" cy="6256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de-DE" sz="1100" b="1" kern="1200" dirty="0" smtClean="0"/>
            <a:t>Post </a:t>
          </a:r>
          <a:r>
            <a:rPr lang="de-DE" sz="1100" b="1" kern="1200" dirty="0" err="1" smtClean="0"/>
            <a:t>Goods</a:t>
          </a:r>
          <a:r>
            <a:rPr lang="de-DE" sz="1100" b="1" kern="1200" dirty="0" smtClean="0"/>
            <a:t/>
          </a:r>
          <a:br>
            <a:rPr lang="de-DE" sz="1100" b="1" kern="1200" dirty="0" smtClean="0"/>
          </a:br>
          <a:r>
            <a:rPr lang="de-DE" sz="1100" b="1" kern="1200" dirty="0" err="1" smtClean="0"/>
            <a:t>Issue</a:t>
          </a:r>
          <a:endParaRPr lang="de-DE" sz="1100" b="1" kern="1200" dirty="0"/>
        </a:p>
      </dsp:txBody>
      <dsp:txXfrm>
        <a:off x="2020644" y="3737619"/>
        <a:ext cx="901419" cy="564544"/>
      </dsp:txXfrm>
    </dsp:sp>
    <dsp:sp modelId="{80E3DBD2-4951-4B85-8DA7-CCC5E4181CC7}">
      <dsp:nvSpPr>
        <dsp:cNvPr id="0" name=""/>
        <dsp:cNvSpPr/>
      </dsp:nvSpPr>
      <dsp:spPr>
        <a:xfrm>
          <a:off x="1835471" y="313693"/>
          <a:ext cx="4342080" cy="4342080"/>
        </a:xfrm>
        <a:custGeom>
          <a:avLst/>
          <a:gdLst/>
          <a:ahLst/>
          <a:cxnLst/>
          <a:rect l="0" t="0" r="0" b="0"/>
          <a:pathLst>
            <a:path>
              <a:moveTo>
                <a:pt x="274290" y="3227334"/>
              </a:moveTo>
              <a:arcTo wR="2171040" hR="2171040" stAng="9053201" swAng="940637"/>
            </a:path>
          </a:pathLst>
        </a:custGeom>
        <a:noFill/>
        <a:ln w="100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E99118B3-B5AE-41DD-B99C-FEB2A6425CA4}">
      <dsp:nvSpPr>
        <dsp:cNvPr id="0" name=""/>
        <dsp:cNvSpPr/>
      </dsp:nvSpPr>
      <dsp:spPr>
        <a:xfrm>
          <a:off x="1354220" y="2171920"/>
          <a:ext cx="962501" cy="6256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de-DE" sz="1100" b="1" kern="1200" dirty="0" err="1" smtClean="0"/>
            <a:t>Invoice</a:t>
          </a:r>
          <a:r>
            <a:rPr lang="de-DE" sz="1100" b="1" kern="1200" dirty="0" smtClean="0"/>
            <a:t> Customer</a:t>
          </a:r>
          <a:endParaRPr lang="de-DE" sz="1100" b="1" kern="1200" dirty="0"/>
        </a:p>
      </dsp:txBody>
      <dsp:txXfrm>
        <a:off x="1384761" y="2202461"/>
        <a:ext cx="901419" cy="564544"/>
      </dsp:txXfrm>
    </dsp:sp>
    <dsp:sp modelId="{5D993A8F-A3D3-4572-926B-95CF6CD562A6}">
      <dsp:nvSpPr>
        <dsp:cNvPr id="0" name=""/>
        <dsp:cNvSpPr/>
      </dsp:nvSpPr>
      <dsp:spPr>
        <a:xfrm>
          <a:off x="1835471" y="313693"/>
          <a:ext cx="4342080" cy="4342080"/>
        </a:xfrm>
        <a:custGeom>
          <a:avLst/>
          <a:gdLst/>
          <a:ahLst/>
          <a:cxnLst/>
          <a:rect l="0" t="0" r="0" b="0"/>
          <a:pathLst>
            <a:path>
              <a:moveTo>
                <a:pt x="59421" y="1666578"/>
              </a:moveTo>
              <a:arcTo wR="2171040" hR="2171040" stAng="11606161" swAng="940637"/>
            </a:path>
          </a:pathLst>
        </a:custGeom>
        <a:noFill/>
        <a:ln w="100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65646D8C-E06A-45DE-841C-9A5959911A29}">
      <dsp:nvSpPr>
        <dsp:cNvPr id="0" name=""/>
        <dsp:cNvSpPr/>
      </dsp:nvSpPr>
      <dsp:spPr>
        <a:xfrm>
          <a:off x="1990103" y="636763"/>
          <a:ext cx="962501" cy="6256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de-DE" sz="1100" b="1" kern="1200" dirty="0" err="1" smtClean="0"/>
            <a:t>Receipt</a:t>
          </a:r>
          <a:r>
            <a:rPr lang="de-DE" sz="1100" b="1" kern="1200" dirty="0" smtClean="0"/>
            <a:t> </a:t>
          </a:r>
          <a:r>
            <a:rPr lang="de-DE" sz="1100" b="1" kern="1200" dirty="0" err="1" smtClean="0"/>
            <a:t>of</a:t>
          </a:r>
          <a:r>
            <a:rPr lang="de-DE" sz="1100" b="1" kern="1200" dirty="0" smtClean="0"/>
            <a:t/>
          </a:r>
          <a:br>
            <a:rPr lang="de-DE" sz="1100" b="1" kern="1200" dirty="0" smtClean="0"/>
          </a:br>
          <a:r>
            <a:rPr lang="de-DE" sz="1100" b="1" kern="1200" dirty="0" smtClean="0"/>
            <a:t>Customer</a:t>
          </a:r>
          <a:br>
            <a:rPr lang="de-DE" sz="1100" b="1" kern="1200" dirty="0" smtClean="0"/>
          </a:br>
          <a:r>
            <a:rPr lang="de-DE" sz="1100" b="1" kern="1200" dirty="0" smtClean="0"/>
            <a:t>Payment</a:t>
          </a:r>
          <a:endParaRPr lang="de-DE" sz="1100" b="1" kern="1200" dirty="0"/>
        </a:p>
      </dsp:txBody>
      <dsp:txXfrm>
        <a:off x="2020644" y="667304"/>
        <a:ext cx="901419" cy="564544"/>
      </dsp:txXfrm>
    </dsp:sp>
    <dsp:sp modelId="{3E43DCCB-8A03-42B2-AA20-EDC95942D54D}">
      <dsp:nvSpPr>
        <dsp:cNvPr id="0" name=""/>
        <dsp:cNvSpPr/>
      </dsp:nvSpPr>
      <dsp:spPr>
        <a:xfrm>
          <a:off x="1835471" y="313693"/>
          <a:ext cx="4342080" cy="4342080"/>
        </a:xfrm>
        <a:custGeom>
          <a:avLst/>
          <a:gdLst/>
          <a:ahLst/>
          <a:cxnLst/>
          <a:rect l="0" t="0" r="0" b="0"/>
          <a:pathLst>
            <a:path>
              <a:moveTo>
                <a:pt x="1154971" y="252441"/>
              </a:moveTo>
              <a:arcTo wR="2171040" hR="2171040" stAng="14525687" swAng="680692"/>
            </a:path>
          </a:pathLst>
        </a:custGeom>
        <a:noFill/>
        <a:ln w="100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‹Nr.›</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‹Nr.›</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altLang="de-DE" dirty="0"/>
              <a:t>Organizational units displayed in grey are not yet implemented, but are already planned in GBI.</a:t>
            </a:r>
            <a:endParaRPr lang="de-DE" altLang="de-DE" dirty="0"/>
          </a:p>
          <a:p>
            <a:endParaRPr lang="de-DE" dirty="0"/>
          </a:p>
        </p:txBody>
      </p:sp>
      <p:sp>
        <p:nvSpPr>
          <p:cNvPr id="4" name="Foliennummernplatzhalt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3244127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1">
              <a:tabLst>
                <a:tab pos="1971675" algn="l"/>
              </a:tabLst>
            </a:pPr>
            <a:r>
              <a:rPr lang="en-US" altLang="de-DE" dirty="0" smtClean="0"/>
              <a:t>Creating and tracking customer contacts and communications (sales activity)</a:t>
            </a:r>
          </a:p>
          <a:p>
            <a:pPr lvl="2">
              <a:tabLst>
                <a:tab pos="1971675" algn="l"/>
              </a:tabLst>
            </a:pPr>
            <a:r>
              <a:rPr lang="en-US" altLang="de-DE" dirty="0" smtClean="0"/>
              <a:t>Phone call records</a:t>
            </a:r>
          </a:p>
          <a:p>
            <a:pPr lvl="2">
              <a:tabLst>
                <a:tab pos="1971675" algn="l"/>
              </a:tabLst>
            </a:pPr>
            <a:r>
              <a:rPr lang="en-US" altLang="de-DE" dirty="0" smtClean="0"/>
              <a:t>On-site meeting</a:t>
            </a:r>
          </a:p>
          <a:p>
            <a:pPr lvl="2">
              <a:tabLst>
                <a:tab pos="1971675" algn="l"/>
              </a:tabLst>
            </a:pPr>
            <a:r>
              <a:rPr lang="en-US" altLang="de-DE" dirty="0" smtClean="0"/>
              <a:t>Letters</a:t>
            </a:r>
          </a:p>
          <a:p>
            <a:pPr lvl="2">
              <a:tabLst>
                <a:tab pos="1971675" algn="l"/>
              </a:tabLst>
            </a:pPr>
            <a:r>
              <a:rPr lang="en-US" altLang="de-DE" dirty="0" smtClean="0"/>
              <a:t>Campaign communication</a:t>
            </a:r>
          </a:p>
          <a:p>
            <a:pPr marL="180975" marR="0" lvl="1" indent="-180975" algn="l" defTabSz="1088776" rtl="0" eaLnBrk="1" fontAlgn="auto" latinLnBrk="0" hangingPunct="1">
              <a:lnSpc>
                <a:spcPct val="100000"/>
              </a:lnSpc>
              <a:spcBef>
                <a:spcPts val="0"/>
              </a:spcBef>
              <a:spcAft>
                <a:spcPts val="0"/>
              </a:spcAft>
              <a:buClr>
                <a:schemeClr val="accent1"/>
              </a:buClr>
              <a:buSzPct val="100000"/>
              <a:buFont typeface="Wingdings" pitchFamily="2" charset="2"/>
              <a:buChar char=""/>
              <a:tabLst>
                <a:tab pos="1971675" algn="l"/>
              </a:tabLst>
              <a:defRPr/>
            </a:pPr>
            <a:r>
              <a:rPr lang="en-US" altLang="de-DE" dirty="0" smtClean="0"/>
              <a:t>Pre-sales documents </a:t>
            </a:r>
          </a:p>
          <a:p>
            <a:pPr marL="357188" marR="0" lvl="2" indent="-180975" algn="l" defTabSz="1088776" rtl="0" eaLnBrk="1" fontAlgn="auto" latinLnBrk="0" hangingPunct="1">
              <a:lnSpc>
                <a:spcPct val="100000"/>
              </a:lnSpc>
              <a:spcBef>
                <a:spcPts val="0"/>
              </a:spcBef>
              <a:spcAft>
                <a:spcPts val="0"/>
              </a:spcAft>
              <a:buClr>
                <a:schemeClr val="accent1"/>
              </a:buClr>
              <a:buSzPct val="100000"/>
              <a:buFont typeface="Wingdings" pitchFamily="2" charset="2"/>
              <a:buChar char=""/>
              <a:tabLst>
                <a:tab pos="1971675" algn="l"/>
              </a:tabLst>
              <a:defRPr/>
            </a:pPr>
            <a:r>
              <a:rPr lang="en-US" altLang="de-DE" dirty="0" smtClean="0"/>
              <a:t>These documents help identify possible sales related activity and determine sales probability.</a:t>
            </a:r>
          </a:p>
          <a:p>
            <a:pPr lvl="1">
              <a:tabLst>
                <a:tab pos="1971675" algn="l"/>
              </a:tabLst>
            </a:pPr>
            <a:endParaRPr lang="en-US" altLang="de-DE" dirty="0" smtClean="0"/>
          </a:p>
          <a:p>
            <a:endParaRPr lang="de-DE" dirty="0"/>
          </a:p>
        </p:txBody>
      </p:sp>
      <p:sp>
        <p:nvSpPr>
          <p:cNvPr id="4" name="Foliennummernplatzhalter 3"/>
          <p:cNvSpPr>
            <a:spLocks noGrp="1"/>
          </p:cNvSpPr>
          <p:nvPr>
            <p:ph type="sldNum" sz="quarter" idx="10"/>
          </p:nvPr>
        </p:nvSpPr>
        <p:spPr/>
        <p:txBody>
          <a:bodyPr/>
          <a:lstStyle/>
          <a:p>
            <a:fld id="{7D8C2C35-2B8A-446E-BEC0-FD36716C29AC}" type="slidenum">
              <a:rPr lang="de-DE" smtClean="0"/>
              <a:pPr/>
              <a:t>22</a:t>
            </a:fld>
            <a:endParaRPr lang="de-DE" dirty="0"/>
          </a:p>
        </p:txBody>
      </p:sp>
    </p:spTree>
    <p:extLst>
      <p:ext uri="{BB962C8B-B14F-4D97-AF65-F5344CB8AC3E}">
        <p14:creationId xmlns:p14="http://schemas.microsoft.com/office/powerpoint/2010/main" val="132547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altLang="de-DE" dirty="0"/>
              <a:t>In the system standard settings, it is a prerequisite for goods issue to be posted before the item relevant for picking can be picked completely. Therefore, delivery quantity and picking quantity (picked quantity) in the outbound delivery must be equal. </a:t>
            </a:r>
          </a:p>
          <a:p>
            <a:endParaRPr lang="de-DE" dirty="0"/>
          </a:p>
        </p:txBody>
      </p:sp>
      <p:sp>
        <p:nvSpPr>
          <p:cNvPr id="4" name="Foliennummernplatzhalter 3"/>
          <p:cNvSpPr>
            <a:spLocks noGrp="1"/>
          </p:cNvSpPr>
          <p:nvPr>
            <p:ph type="sldNum" sz="quarter" idx="10"/>
          </p:nvPr>
        </p:nvSpPr>
        <p:spPr/>
        <p:txBody>
          <a:bodyPr/>
          <a:lstStyle/>
          <a:p>
            <a:fld id="{7D8C2C35-2B8A-446E-BEC0-FD36716C29AC}" type="slidenum">
              <a:rPr lang="de-DE" smtClean="0"/>
              <a:pPr/>
              <a:t>39</a:t>
            </a:fld>
            <a:endParaRPr lang="de-DE" dirty="0"/>
          </a:p>
        </p:txBody>
      </p:sp>
    </p:spTree>
    <p:extLst>
      <p:ext uri="{BB962C8B-B14F-4D97-AF65-F5344CB8AC3E}">
        <p14:creationId xmlns:p14="http://schemas.microsoft.com/office/powerpoint/2010/main" val="2184840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ltLang="de-DE" dirty="0"/>
              <a:t>The </a:t>
            </a:r>
            <a:r>
              <a:rPr lang="en-US" altLang="de-DE" i="1" dirty="0"/>
              <a:t>Packing</a:t>
            </a:r>
            <a:r>
              <a:rPr lang="en-US" altLang="de-DE" dirty="0"/>
              <a:t> component and related packing information enables you to:</a:t>
            </a:r>
          </a:p>
          <a:p>
            <a:pPr lvl="1"/>
            <a:r>
              <a:rPr lang="en-US" altLang="de-DE" dirty="0">
                <a:latin typeface="Arial" panose="020B0604020202020204" pitchFamily="34" charset="0"/>
              </a:rPr>
              <a:t>Update the stock situation of packing materials </a:t>
            </a:r>
          </a:p>
          <a:p>
            <a:pPr lvl="1"/>
            <a:r>
              <a:rPr lang="en-US" altLang="de-DE" dirty="0">
                <a:latin typeface="Arial" panose="020B0604020202020204" pitchFamily="34" charset="0"/>
              </a:rPr>
              <a:t>Monitor returnable packaging stocks at the customer's or forwarding agent's place of business </a:t>
            </a:r>
          </a:p>
          <a:p>
            <a:pPr lvl="1"/>
            <a:r>
              <a:rPr lang="en-US" altLang="de-DE" dirty="0">
                <a:latin typeface="Arial" panose="020B0604020202020204" pitchFamily="34" charset="0"/>
              </a:rPr>
              <a:t>Help you find you what was in a particular container (for example, if a customer maintains that they have received an incomplete delivery) </a:t>
            </a:r>
          </a:p>
          <a:p>
            <a:pPr lvl="1"/>
            <a:r>
              <a:rPr lang="en-US" altLang="de-DE" dirty="0">
                <a:latin typeface="Arial" panose="020B0604020202020204" pitchFamily="34" charset="0"/>
              </a:rPr>
              <a:t>Make sure that the weight and volume limits have been adhered to </a:t>
            </a:r>
          </a:p>
          <a:p>
            <a:pPr lvl="1"/>
            <a:r>
              <a:rPr lang="en-US" altLang="de-DE" dirty="0">
                <a:latin typeface="Arial" panose="020B0604020202020204" pitchFamily="34" charset="0"/>
              </a:rPr>
              <a:t>Ensure that products have been packed correctly</a:t>
            </a:r>
          </a:p>
          <a:p>
            <a:r>
              <a:rPr lang="en-US" altLang="de-DE" dirty="0"/>
              <a:t>UCC-128: Universal Container Code – Uniform packing code</a:t>
            </a:r>
          </a:p>
          <a:p>
            <a:endParaRPr lang="de-DE" altLang="de-DE" dirty="0"/>
          </a:p>
          <a:p>
            <a:endParaRPr lang="de-DE" dirty="0"/>
          </a:p>
        </p:txBody>
      </p:sp>
      <p:sp>
        <p:nvSpPr>
          <p:cNvPr id="4" name="Foliennummernplatzhalter 3"/>
          <p:cNvSpPr>
            <a:spLocks noGrp="1"/>
          </p:cNvSpPr>
          <p:nvPr>
            <p:ph type="sldNum" sz="quarter" idx="10"/>
          </p:nvPr>
        </p:nvSpPr>
        <p:spPr/>
        <p:txBody>
          <a:bodyPr/>
          <a:lstStyle/>
          <a:p>
            <a:fld id="{7D8C2C35-2B8A-446E-BEC0-FD36716C29AC}" type="slidenum">
              <a:rPr lang="de-DE" smtClean="0"/>
              <a:pPr/>
              <a:t>40</a:t>
            </a:fld>
            <a:endParaRPr lang="de-DE" dirty="0"/>
          </a:p>
        </p:txBody>
      </p:sp>
    </p:spTree>
    <p:extLst>
      <p:ext uri="{BB962C8B-B14F-4D97-AF65-F5344CB8AC3E}">
        <p14:creationId xmlns:p14="http://schemas.microsoft.com/office/powerpoint/2010/main" val="3214574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altLang="de-DE" dirty="0"/>
              <a:t>As soon as the goods leave the company, the shipping business activity is finished. </a:t>
            </a:r>
          </a:p>
          <a:p>
            <a:endParaRPr lang="de-DE" dirty="0"/>
          </a:p>
        </p:txBody>
      </p:sp>
      <p:sp>
        <p:nvSpPr>
          <p:cNvPr id="4" name="Foliennummernplatzhalter 3"/>
          <p:cNvSpPr>
            <a:spLocks noGrp="1"/>
          </p:cNvSpPr>
          <p:nvPr>
            <p:ph type="sldNum" sz="quarter" idx="10"/>
          </p:nvPr>
        </p:nvSpPr>
        <p:spPr/>
        <p:txBody>
          <a:bodyPr/>
          <a:lstStyle/>
          <a:p>
            <a:fld id="{7D8C2C35-2B8A-446E-BEC0-FD36716C29AC}" type="slidenum">
              <a:rPr lang="de-DE" smtClean="0"/>
              <a:pPr/>
              <a:t>41</a:t>
            </a:fld>
            <a:endParaRPr lang="de-DE" dirty="0"/>
          </a:p>
        </p:txBody>
      </p:sp>
    </p:spTree>
    <p:extLst>
      <p:ext uri="{BB962C8B-B14F-4D97-AF65-F5344CB8AC3E}">
        <p14:creationId xmlns:p14="http://schemas.microsoft.com/office/powerpoint/2010/main" val="2514726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92500" lnSpcReduction="20000"/>
          </a:bodyPr>
          <a:lstStyle/>
          <a:p>
            <a:r>
              <a:rPr lang="en-US" altLang="de-DE" dirty="0"/>
              <a:t>Billing represents the final processing stage for a business transaction in Sales and Distribution. Information on billing is available at every stage of order processing and delivery processing.</a:t>
            </a:r>
          </a:p>
          <a:p>
            <a:r>
              <a:rPr lang="en-US" altLang="de-DE" dirty="0"/>
              <a:t>This component includes the following functions:</a:t>
            </a:r>
          </a:p>
          <a:p>
            <a:r>
              <a:rPr lang="en-US" altLang="de-DE" dirty="0"/>
              <a:t>Creation of:</a:t>
            </a:r>
          </a:p>
          <a:p>
            <a:pPr lvl="1"/>
            <a:r>
              <a:rPr lang="en-US" altLang="de-DE" dirty="0">
                <a:latin typeface="Arial" panose="020B0604020202020204" pitchFamily="34" charset="0"/>
              </a:rPr>
              <a:t>Invoices based on deliveries or services </a:t>
            </a:r>
          </a:p>
          <a:p>
            <a:pPr lvl="1"/>
            <a:r>
              <a:rPr lang="en-US" altLang="de-DE" dirty="0">
                <a:latin typeface="Arial" panose="020B0604020202020204" pitchFamily="34" charset="0"/>
              </a:rPr>
              <a:t>Issue credit and debit memos </a:t>
            </a:r>
          </a:p>
          <a:p>
            <a:pPr lvl="1"/>
            <a:r>
              <a:rPr lang="en-US" altLang="de-DE" dirty="0">
                <a:latin typeface="Arial" panose="020B0604020202020204" pitchFamily="34" charset="0"/>
              </a:rPr>
              <a:t>Pro forma invoices</a:t>
            </a:r>
          </a:p>
          <a:p>
            <a:r>
              <a:rPr lang="en-US" altLang="de-DE" dirty="0"/>
              <a:t>Cancel billing transactions </a:t>
            </a:r>
          </a:p>
          <a:p>
            <a:r>
              <a:rPr lang="en-US" altLang="de-DE" dirty="0"/>
              <a:t>Comprehensive pricing functions </a:t>
            </a:r>
          </a:p>
          <a:p>
            <a:r>
              <a:rPr lang="en-US" altLang="de-DE" dirty="0"/>
              <a:t>Issue rebates </a:t>
            </a:r>
          </a:p>
          <a:p>
            <a:r>
              <a:rPr lang="en-US" altLang="de-DE" dirty="0"/>
              <a:t>Transfer billing data to Financial Accounting (FI)</a:t>
            </a:r>
          </a:p>
          <a:p>
            <a:endParaRPr lang="en-US" altLang="de-DE" dirty="0"/>
          </a:p>
          <a:p>
            <a:pPr>
              <a:lnSpc>
                <a:spcPct val="90000"/>
              </a:lnSpc>
            </a:pPr>
            <a:r>
              <a:rPr lang="en-US" altLang="de-DE" dirty="0" smtClean="0"/>
              <a:t>Creating Billing Documents Explicitly  </a:t>
            </a:r>
          </a:p>
          <a:p>
            <a:pPr lvl="1">
              <a:lnSpc>
                <a:spcPct val="90000"/>
              </a:lnSpc>
            </a:pPr>
            <a:r>
              <a:rPr lang="en-US" altLang="de-DE" dirty="0" smtClean="0">
                <a:latin typeface="Arial" panose="020B0604020202020204" pitchFamily="34" charset="0"/>
              </a:rPr>
              <a:t>Purpose</a:t>
            </a:r>
          </a:p>
          <a:p>
            <a:pPr lvl="1">
              <a:lnSpc>
                <a:spcPct val="90000"/>
              </a:lnSpc>
            </a:pPr>
            <a:r>
              <a:rPr lang="en-US" altLang="de-DE" dirty="0" smtClean="0">
                <a:latin typeface="Arial" panose="020B0604020202020204" pitchFamily="34" charset="0"/>
              </a:rPr>
              <a:t>If you only have to bill specific orders or deliveries, you can carry out manual billing explicitly.</a:t>
            </a:r>
          </a:p>
          <a:p>
            <a:pPr>
              <a:lnSpc>
                <a:spcPct val="90000"/>
              </a:lnSpc>
            </a:pPr>
            <a:endParaRPr lang="en-US" altLang="de-DE" dirty="0" smtClean="0"/>
          </a:p>
          <a:p>
            <a:pPr>
              <a:lnSpc>
                <a:spcPct val="90000"/>
              </a:lnSpc>
            </a:pPr>
            <a:r>
              <a:rPr lang="en-US" altLang="de-DE" dirty="0" smtClean="0"/>
              <a:t>When processing the billing due list, you do not need to enter the individual documents to be invoiced. The system lists the documents to be invoiced on the basis of the selection criteria you enter. It can also combine several deliveries in one invoice. </a:t>
            </a:r>
          </a:p>
          <a:p>
            <a:pPr>
              <a:lnSpc>
                <a:spcPct val="90000"/>
              </a:lnSpc>
            </a:pPr>
            <a:r>
              <a:rPr lang="en-US" altLang="de-DE" dirty="0" smtClean="0"/>
              <a:t>Process Flow</a:t>
            </a:r>
          </a:p>
          <a:p>
            <a:pPr lvl="1">
              <a:lnSpc>
                <a:spcPct val="90000"/>
              </a:lnSpc>
              <a:buFontTx/>
              <a:buAutoNum type="arabicPeriod"/>
            </a:pPr>
            <a:r>
              <a:rPr lang="en-US" altLang="de-DE" dirty="0" smtClean="0">
                <a:latin typeface="Arial" panose="020B0604020202020204" pitchFamily="34" charset="0"/>
              </a:rPr>
              <a:t>You select the function for creating a billing due list. </a:t>
            </a:r>
          </a:p>
          <a:p>
            <a:pPr lvl="1">
              <a:lnSpc>
                <a:spcPct val="90000"/>
              </a:lnSpc>
              <a:buFontTx/>
              <a:buAutoNum type="arabicPeriod"/>
            </a:pPr>
            <a:r>
              <a:rPr lang="en-US" altLang="de-DE" dirty="0" smtClean="0">
                <a:latin typeface="Arial" panose="020B0604020202020204" pitchFamily="34" charset="0"/>
              </a:rPr>
              <a:t>You enter the selection criteria for the billing documents to be created. For example, enter billing type </a:t>
            </a:r>
            <a:r>
              <a:rPr lang="en-US" altLang="de-DE" i="1" dirty="0" smtClean="0">
                <a:latin typeface="Arial" panose="020B0604020202020204" pitchFamily="34" charset="0"/>
              </a:rPr>
              <a:t>F2</a:t>
            </a:r>
            <a:r>
              <a:rPr lang="en-US" altLang="de-DE" dirty="0" smtClean="0">
                <a:latin typeface="Arial" panose="020B0604020202020204" pitchFamily="34" charset="0"/>
              </a:rPr>
              <a:t>, if you only want to create invoices with this billing type. </a:t>
            </a:r>
          </a:p>
          <a:p>
            <a:pPr lvl="1">
              <a:lnSpc>
                <a:spcPct val="90000"/>
              </a:lnSpc>
              <a:buFontTx/>
              <a:buAutoNum type="arabicPeriod"/>
            </a:pPr>
            <a:r>
              <a:rPr lang="en-US" altLang="de-DE" dirty="0" smtClean="0">
                <a:latin typeface="Arial" panose="020B0604020202020204" pitchFamily="34" charset="0"/>
              </a:rPr>
              <a:t>You then display the billing due list. </a:t>
            </a:r>
          </a:p>
          <a:p>
            <a:pPr lvl="1">
              <a:lnSpc>
                <a:spcPct val="90000"/>
              </a:lnSpc>
              <a:buFontTx/>
              <a:buAutoNum type="arabicPeriod"/>
            </a:pPr>
            <a:r>
              <a:rPr lang="en-US" altLang="de-DE" dirty="0" smtClean="0">
                <a:latin typeface="Arial" panose="020B0604020202020204" pitchFamily="34" charset="0"/>
              </a:rPr>
              <a:t>The system uses the selection criteria to create the billing due list (a list of sales documents to be billed). You can now process this list, e.g. select some or all of the sales documents to be billed. </a:t>
            </a:r>
          </a:p>
          <a:p>
            <a:pPr lvl="1">
              <a:lnSpc>
                <a:spcPct val="90000"/>
              </a:lnSpc>
              <a:buFontTx/>
              <a:buAutoNum type="arabicPeriod"/>
            </a:pPr>
            <a:r>
              <a:rPr lang="en-US" altLang="de-DE" dirty="0" smtClean="0">
                <a:latin typeface="Arial" panose="020B0604020202020204" pitchFamily="34" charset="0"/>
              </a:rPr>
              <a:t>You select the function for billing. The system creates the corresponding billing documents for the selected documents.</a:t>
            </a:r>
          </a:p>
          <a:p>
            <a:pPr>
              <a:lnSpc>
                <a:spcPct val="90000"/>
              </a:lnSpc>
            </a:pPr>
            <a:endParaRPr lang="en-US" altLang="de-DE" dirty="0" smtClean="0"/>
          </a:p>
          <a:p>
            <a:pPr>
              <a:lnSpc>
                <a:spcPct val="90000"/>
              </a:lnSpc>
            </a:pPr>
            <a:r>
              <a:rPr lang="en-US" altLang="de-DE" dirty="0" smtClean="0"/>
              <a:t>Automatic Posting to Finance (next slide)</a:t>
            </a:r>
          </a:p>
          <a:p>
            <a:pPr>
              <a:lnSpc>
                <a:spcPct val="90000"/>
              </a:lnSpc>
            </a:pPr>
            <a:endParaRPr lang="de-DE" altLang="de-DE" dirty="0" smtClean="0"/>
          </a:p>
          <a:p>
            <a:endParaRPr lang="de-DE" dirty="0" smtClean="0"/>
          </a:p>
          <a:p>
            <a:endParaRPr lang="de-DE" altLang="de-DE" dirty="0"/>
          </a:p>
          <a:p>
            <a:endParaRPr lang="de-DE" dirty="0"/>
          </a:p>
        </p:txBody>
      </p:sp>
      <p:sp>
        <p:nvSpPr>
          <p:cNvPr id="4" name="Foliennummernplatzhalter 3"/>
          <p:cNvSpPr>
            <a:spLocks noGrp="1"/>
          </p:cNvSpPr>
          <p:nvPr>
            <p:ph type="sldNum" sz="quarter" idx="10"/>
          </p:nvPr>
        </p:nvSpPr>
        <p:spPr/>
        <p:txBody>
          <a:bodyPr/>
          <a:lstStyle/>
          <a:p>
            <a:fld id="{7D8C2C35-2B8A-446E-BEC0-FD36716C29AC}" type="slidenum">
              <a:rPr lang="de-DE" smtClean="0"/>
              <a:pPr/>
              <a:t>42</a:t>
            </a:fld>
            <a:endParaRPr lang="de-DE" dirty="0"/>
          </a:p>
        </p:txBody>
      </p:sp>
    </p:spTree>
    <p:extLst>
      <p:ext uri="{BB962C8B-B14F-4D97-AF65-F5344CB8AC3E}">
        <p14:creationId xmlns:p14="http://schemas.microsoft.com/office/powerpoint/2010/main" val="410459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ltLang="de-DE" dirty="0"/>
              <a:t>You can set the system to create one billing document for each sales document, e.g. one invoice per delivery. </a:t>
            </a:r>
          </a:p>
          <a:p>
            <a:endParaRPr lang="en-US" altLang="de-DE" dirty="0"/>
          </a:p>
          <a:p>
            <a:r>
              <a:rPr lang="en-US" altLang="de-DE" dirty="0"/>
              <a:t>As long as certain data agrees, you can also combine different documents (orders and/or deliveries) fully or partially in a common billing document: </a:t>
            </a:r>
          </a:p>
          <a:p>
            <a:endParaRPr lang="en-US" altLang="de-DE" dirty="0"/>
          </a:p>
          <a:p>
            <a:r>
              <a:rPr lang="en-US" altLang="de-DE" dirty="0"/>
              <a:t>If you want to guarantee that invoices are created separately according to certain criteria, you can do this by defining certain split criteria. </a:t>
            </a:r>
          </a:p>
          <a:p>
            <a:endParaRPr lang="de-DE" altLang="de-DE" dirty="0"/>
          </a:p>
          <a:p>
            <a:endParaRPr lang="de-DE" dirty="0"/>
          </a:p>
        </p:txBody>
      </p:sp>
      <p:sp>
        <p:nvSpPr>
          <p:cNvPr id="4" name="Foliennummernplatzhalter 3"/>
          <p:cNvSpPr>
            <a:spLocks noGrp="1"/>
          </p:cNvSpPr>
          <p:nvPr>
            <p:ph type="sldNum" sz="quarter" idx="10"/>
          </p:nvPr>
        </p:nvSpPr>
        <p:spPr/>
        <p:txBody>
          <a:bodyPr/>
          <a:lstStyle/>
          <a:p>
            <a:fld id="{7D8C2C35-2B8A-446E-BEC0-FD36716C29AC}" type="slidenum">
              <a:rPr lang="de-DE" smtClean="0"/>
              <a:pPr/>
              <a:t>43</a:t>
            </a:fld>
            <a:endParaRPr lang="de-DE" dirty="0"/>
          </a:p>
        </p:txBody>
      </p:sp>
    </p:spTree>
    <p:extLst>
      <p:ext uri="{BB962C8B-B14F-4D97-AF65-F5344CB8AC3E}">
        <p14:creationId xmlns:p14="http://schemas.microsoft.com/office/powerpoint/2010/main" val="7326193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 short">
    <p:bg>
      <p:bgPr>
        <a:solidFill>
          <a:schemeClr val="bg1">
            <a:lumMod val="85000"/>
          </a:schemeClr>
        </a:solidFill>
        <a:effectLst/>
      </p:bgPr>
    </p:bg>
    <p:spTree>
      <p:nvGrpSpPr>
        <p:cNvPr id="1" name=""/>
        <p:cNvGrpSpPr/>
        <p:nvPr/>
      </p:nvGrpSpPr>
      <p:grpSpPr>
        <a:xfrm>
          <a:off x="0" y="0"/>
          <a:ext cx="0" cy="0"/>
          <a:chOff x="0" y="0"/>
          <a:chExt cx="0" cy="0"/>
        </a:xfrm>
      </p:grpSpPr>
      <p:pic>
        <p:nvPicPr>
          <p:cNvPr id="14" name="Grafik 1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02" y="0"/>
            <a:ext cx="12211207" cy="6859588"/>
          </a:xfrm>
          <a:prstGeom prst="rect">
            <a:avLst/>
          </a:prstGeom>
        </p:spPr>
      </p:pic>
      <p:sp>
        <p:nvSpPr>
          <p:cNvPr id="3" name="Rectangle 2"/>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520"/>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&lt;First Name&gt; &lt;Last name&gt;, &lt;Organization&gt; (delete if not needed)</a:t>
            </a:r>
            <a:br>
              <a:rPr lang="en-US" dirty="0"/>
            </a:br>
            <a:r>
              <a:rPr lang="en-US" dirty="0"/>
              <a:t>&lt;Month&gt; &lt;Day&gt;, &lt;Year&gt;</a:t>
            </a:r>
          </a:p>
        </p:txBody>
      </p:sp>
      <p:grpSp>
        <p:nvGrpSpPr>
          <p:cNvPr id="9" name="Gruppieren 8"/>
          <p:cNvGrpSpPr/>
          <p:nvPr userDrawn="1"/>
        </p:nvGrpSpPr>
        <p:grpSpPr>
          <a:xfrm>
            <a:off x="10518759" y="6066338"/>
            <a:ext cx="1352566" cy="470987"/>
            <a:chOff x="10518759" y="6066338"/>
            <a:chExt cx="1352566" cy="470987"/>
          </a:xfrm>
        </p:grpSpPr>
        <p:sp>
          <p:nvSpPr>
            <p:cNvPr id="10" name="Rectangle 15"/>
            <p:cNvSpPr/>
            <p:nvPr/>
          </p:nvSpPr>
          <p:spPr bwMode="gray">
            <a:xfrm>
              <a:off x="10518759" y="6088062"/>
              <a:ext cx="1352566" cy="449263"/>
            </a:xfrm>
            <a:prstGeom prst="rect">
              <a:avLst/>
            </a:prstGeom>
            <a:solidFill>
              <a:schemeClr val="bg1"/>
            </a:solidFill>
            <a:ln w="12700" cmpd="sng" algn="ctr">
              <a:no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1" name="Grafik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8759" y="6066338"/>
              <a:ext cx="1288232" cy="470987"/>
            </a:xfrm>
            <a:prstGeom prst="rect">
              <a:avLst/>
            </a:prstGeom>
          </p:spPr>
        </p:pic>
      </p:grpSp>
      <p:pic>
        <p:nvPicPr>
          <p:cNvPr id="12" name="Picture 8" descr="M:\Dokumente\UCC_Partner\Logos\SAP UA Logo\SAP_University_Alliances_Logo_2013_Februar\RGB\SAP_UniversityAlliances_scrn_R_pos_stac3.png"/>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24000" y="6184900"/>
            <a:ext cx="647700" cy="352425"/>
          </a:xfrm>
          <a:prstGeom prst="rect">
            <a:avLst/>
          </a:prstGeom>
          <a:noFill/>
          <a:ln>
            <a:noFill/>
          </a:ln>
          <a:extLst/>
        </p:spPr>
      </p:pic>
    </p:spTree>
    <p:extLst>
      <p:ext uri="{BB962C8B-B14F-4D97-AF65-F5344CB8AC3E}">
        <p14:creationId xmlns:p14="http://schemas.microsoft.com/office/powerpoint/2010/main" val="429330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7" name="Text Placeholder 2"/>
          <p:cNvSpPr>
            <a:spLocks noGrp="1"/>
          </p:cNvSpPr>
          <p:nvPr>
            <p:ph idx="12"/>
          </p:nvPr>
        </p:nvSpPr>
        <p:spPr bwMode="gray">
          <a:xfrm>
            <a:off x="6208016" y="1691079"/>
            <a:ext cx="5661184" cy="4392042"/>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6" name="Text Placeholder 2"/>
          <p:cNvSpPr>
            <a:spLocks noGrp="1"/>
          </p:cNvSpPr>
          <p:nvPr>
            <p:ph idx="1"/>
          </p:nvPr>
        </p:nvSpPr>
        <p:spPr bwMode="gray">
          <a:xfrm>
            <a:off x="324000" y="1691079"/>
            <a:ext cx="5662800" cy="4392042"/>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2" name="Title 1"/>
          <p:cNvSpPr>
            <a:spLocks noGrp="1"/>
          </p:cNvSpPr>
          <p:nvPr>
            <p:ph type="title" hasCustomPrompt="1"/>
          </p:nvPr>
        </p:nvSpPr>
        <p:spPr/>
        <p:txBody>
          <a:bodyPr/>
          <a:lstStyle/>
          <a:p>
            <a:r>
              <a:rPr lang="en-US" noProof="0" dirty="0"/>
              <a:t>&lt;Page title&gt;</a:t>
            </a:r>
            <a:endParaRPr lang="en-US" dirty="0"/>
          </a:p>
        </p:txBody>
      </p:sp>
    </p:spTree>
    <p:extLst>
      <p:ext uri="{BB962C8B-B14F-4D97-AF65-F5344CB8AC3E}">
        <p14:creationId xmlns:p14="http://schemas.microsoft.com/office/powerpoint/2010/main" val="1080573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9" name="Text Placeholder 2"/>
          <p:cNvSpPr>
            <a:spLocks noGrp="1"/>
          </p:cNvSpPr>
          <p:nvPr>
            <p:ph idx="14"/>
          </p:nvPr>
        </p:nvSpPr>
        <p:spPr bwMode="gray">
          <a:xfrm>
            <a:off x="8133316" y="1691079"/>
            <a:ext cx="3735883" cy="4392042"/>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8" name="Text Placeholder 2"/>
          <p:cNvSpPr>
            <a:spLocks noGrp="1"/>
          </p:cNvSpPr>
          <p:nvPr>
            <p:ph idx="13"/>
          </p:nvPr>
        </p:nvSpPr>
        <p:spPr bwMode="gray">
          <a:xfrm>
            <a:off x="4228658" y="1691079"/>
            <a:ext cx="3740400" cy="4392042"/>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6" name="Text Placeholder 2"/>
          <p:cNvSpPr>
            <a:spLocks noGrp="1"/>
          </p:cNvSpPr>
          <p:nvPr>
            <p:ph idx="1"/>
          </p:nvPr>
        </p:nvSpPr>
        <p:spPr bwMode="gray">
          <a:xfrm>
            <a:off x="324000" y="1691079"/>
            <a:ext cx="3740399" cy="4392042"/>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2" name="Title 1"/>
          <p:cNvSpPr>
            <a:spLocks noGrp="1"/>
          </p:cNvSpPr>
          <p:nvPr>
            <p:ph type="title" hasCustomPrompt="1"/>
          </p:nvPr>
        </p:nvSpPr>
        <p:spPr>
          <a:xfrm>
            <a:off x="324000" y="324075"/>
            <a:ext cx="11545200" cy="756175"/>
          </a:xfrm>
        </p:spPr>
        <p:txBody>
          <a:bodyPr/>
          <a:lstStyle/>
          <a:p>
            <a:r>
              <a:rPr lang="en-US" noProof="0" dirty="0"/>
              <a:t>&lt;Page title&gt;</a:t>
            </a:r>
            <a:endParaRPr lang="en-US" dirty="0"/>
          </a:p>
        </p:txBody>
      </p:sp>
    </p:spTree>
    <p:extLst>
      <p:ext uri="{BB962C8B-B14F-4D97-AF65-F5344CB8AC3E}">
        <p14:creationId xmlns:p14="http://schemas.microsoft.com/office/powerpoint/2010/main" val="680077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with picture right 1">
    <p:spTree>
      <p:nvGrpSpPr>
        <p:cNvPr id="1" name=""/>
        <p:cNvGrpSpPr/>
        <p:nvPr/>
      </p:nvGrpSpPr>
      <p:grpSpPr>
        <a:xfrm>
          <a:off x="0" y="0"/>
          <a:ext cx="0" cy="0"/>
          <a:chOff x="0" y="0"/>
          <a:chExt cx="0" cy="0"/>
        </a:xfrm>
      </p:grpSpPr>
      <p:sp>
        <p:nvSpPr>
          <p:cNvPr id="6" name="Text Placeholder 2"/>
          <p:cNvSpPr>
            <a:spLocks noGrp="1"/>
          </p:cNvSpPr>
          <p:nvPr>
            <p:ph idx="1"/>
          </p:nvPr>
        </p:nvSpPr>
        <p:spPr bwMode="gray">
          <a:xfrm>
            <a:off x="324000" y="1691079"/>
            <a:ext cx="7149950" cy="4392042"/>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2" name="Title 1"/>
          <p:cNvSpPr>
            <a:spLocks noGrp="1"/>
          </p:cNvSpPr>
          <p:nvPr>
            <p:ph type="title" hasCustomPrompt="1"/>
          </p:nvPr>
        </p:nvSpPr>
        <p:spPr bwMode="gray"/>
        <p:txBody>
          <a:bodyPr/>
          <a:lstStyle>
            <a:lvl1pPr>
              <a:defRPr/>
            </a:lvl1pPr>
          </a:lstStyle>
          <a:p>
            <a:r>
              <a:rPr lang="en-US" noProof="0" dirty="0"/>
              <a:t>&lt;Page title&gt;</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de-DE"/>
              <a:t>Bild durch Klicken auf Symbol hinzufügen</a:t>
            </a:r>
            <a:endParaRPr lang="en-US" dirty="0"/>
          </a:p>
        </p:txBody>
      </p:sp>
    </p:spTree>
    <p:extLst>
      <p:ext uri="{BB962C8B-B14F-4D97-AF65-F5344CB8AC3E}">
        <p14:creationId xmlns:p14="http://schemas.microsoft.com/office/powerpoint/2010/main" val="1322696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ext with picture right 2">
    <p:spTree>
      <p:nvGrpSpPr>
        <p:cNvPr id="1" name=""/>
        <p:cNvGrpSpPr/>
        <p:nvPr/>
      </p:nvGrpSpPr>
      <p:grpSpPr>
        <a:xfrm>
          <a:off x="0" y="0"/>
          <a:ext cx="0" cy="0"/>
          <a:chOff x="0" y="0"/>
          <a:chExt cx="0" cy="0"/>
        </a:xfrm>
      </p:grpSpPr>
      <p:sp>
        <p:nvSpPr>
          <p:cNvPr id="6" name="Text Placeholder 2"/>
          <p:cNvSpPr>
            <a:spLocks noGrp="1"/>
          </p:cNvSpPr>
          <p:nvPr>
            <p:ph idx="1"/>
          </p:nvPr>
        </p:nvSpPr>
        <p:spPr bwMode="gray">
          <a:xfrm>
            <a:off x="324000" y="1691079"/>
            <a:ext cx="5662800" cy="4392042"/>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2" name="Title 1"/>
          <p:cNvSpPr>
            <a:spLocks noGrp="1"/>
          </p:cNvSpPr>
          <p:nvPr>
            <p:ph type="title" hasCustomPrompt="1"/>
          </p:nvPr>
        </p:nvSpPr>
        <p:spPr bwMode="gray"/>
        <p:txBody>
          <a:bodyPr/>
          <a:lstStyle>
            <a:lvl1pPr>
              <a:defRPr/>
            </a:lvl1pPr>
          </a:lstStyle>
          <a:p>
            <a:r>
              <a:rPr lang="en-US" noProof="0" dirty="0"/>
              <a:t>&lt;Page title&gt;</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de-DE"/>
              <a:t>Bild durch Klicken auf Symbol hinzufügen</a:t>
            </a:r>
            <a:endParaRPr lang="en-US" dirty="0"/>
          </a:p>
        </p:txBody>
      </p:sp>
    </p:spTree>
    <p:extLst>
      <p:ext uri="{BB962C8B-B14F-4D97-AF65-F5344CB8AC3E}">
        <p14:creationId xmlns:p14="http://schemas.microsoft.com/office/powerpoint/2010/main" val="2717079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ext with picture right 3">
    <p:spTree>
      <p:nvGrpSpPr>
        <p:cNvPr id="1" name=""/>
        <p:cNvGrpSpPr/>
        <p:nvPr/>
      </p:nvGrpSpPr>
      <p:grpSpPr>
        <a:xfrm>
          <a:off x="0" y="0"/>
          <a:ext cx="0" cy="0"/>
          <a:chOff x="0" y="0"/>
          <a:chExt cx="0" cy="0"/>
        </a:xfrm>
      </p:grpSpPr>
      <p:sp>
        <p:nvSpPr>
          <p:cNvPr id="6" name="Text Placeholder 2"/>
          <p:cNvSpPr>
            <a:spLocks noGrp="1"/>
          </p:cNvSpPr>
          <p:nvPr>
            <p:ph idx="1"/>
          </p:nvPr>
        </p:nvSpPr>
        <p:spPr bwMode="gray">
          <a:xfrm>
            <a:off x="324000" y="1691079"/>
            <a:ext cx="4224188" cy="4392042"/>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2" name="Title 1"/>
          <p:cNvSpPr>
            <a:spLocks noGrp="1"/>
          </p:cNvSpPr>
          <p:nvPr>
            <p:ph type="title" hasCustomPrompt="1"/>
          </p:nvPr>
        </p:nvSpPr>
        <p:spPr bwMode="gray"/>
        <p:txBody>
          <a:bodyPr/>
          <a:lstStyle>
            <a:lvl1pPr>
              <a:defRPr/>
            </a:lvl1pPr>
          </a:lstStyle>
          <a:p>
            <a:r>
              <a:rPr lang="en-US" noProof="0" dirty="0"/>
              <a:t>&lt;Page title&gt;</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de-DE"/>
              <a:t>Bild durch Klicken auf Symbol hinzufügen</a:t>
            </a:r>
            <a:endParaRPr lang="en-US" dirty="0"/>
          </a:p>
        </p:txBody>
      </p:sp>
    </p:spTree>
    <p:extLst>
      <p:ext uri="{BB962C8B-B14F-4D97-AF65-F5344CB8AC3E}">
        <p14:creationId xmlns:p14="http://schemas.microsoft.com/office/powerpoint/2010/main" val="2525883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8" name="Text Placeholder 2"/>
          <p:cNvSpPr>
            <a:spLocks noGrp="1"/>
          </p:cNvSpPr>
          <p:nvPr>
            <p:ph idx="17"/>
          </p:nvPr>
        </p:nvSpPr>
        <p:spPr bwMode="gray">
          <a:xfrm>
            <a:off x="6208016" y="1691079"/>
            <a:ext cx="5661184" cy="1721199"/>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7" name="Text Placeholder 2"/>
          <p:cNvSpPr>
            <a:spLocks noGrp="1"/>
          </p:cNvSpPr>
          <p:nvPr>
            <p:ph idx="1"/>
          </p:nvPr>
        </p:nvSpPr>
        <p:spPr bwMode="gray">
          <a:xfrm>
            <a:off x="324000" y="1691079"/>
            <a:ext cx="5662800" cy="1721199"/>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2" name="Title 1"/>
          <p:cNvSpPr>
            <a:spLocks noGrp="1"/>
          </p:cNvSpPr>
          <p:nvPr>
            <p:ph type="title" hasCustomPrompt="1"/>
          </p:nvPr>
        </p:nvSpPr>
        <p:spPr/>
        <p:txBody>
          <a:bodyPr/>
          <a:lstStyle/>
          <a:p>
            <a:r>
              <a:rPr lang="en-US" noProof="0" dirty="0"/>
              <a:t>&lt;Page title&gt;</a:t>
            </a:r>
            <a:endParaRPr lang="en-US" dirty="0"/>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de-DE"/>
              <a:t>Bild durch Klicken auf Symbol hinzufügen</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de-DE"/>
              <a:t>Bild durch Klicken auf Symbol hinzufügen</a:t>
            </a:r>
            <a:endParaRPr lang="en-US" dirty="0"/>
          </a:p>
        </p:txBody>
      </p:sp>
    </p:spTree>
    <p:extLst>
      <p:ext uri="{BB962C8B-B14F-4D97-AF65-F5344CB8AC3E}">
        <p14:creationId xmlns:p14="http://schemas.microsoft.com/office/powerpoint/2010/main" val="2720293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7" y="478741"/>
            <a:ext cx="1833518" cy="907200"/>
          </a:xfrm>
          <a:prstGeom prst="rect">
            <a:avLst/>
          </a:prstGeom>
        </p:spPr>
      </p:pic>
      <p:sp>
        <p:nvSpPr>
          <p:cNvPr id="8" name="Textfeld 7"/>
          <p:cNvSpPr txBox="1"/>
          <p:nvPr userDrawn="1"/>
        </p:nvSpPr>
        <p:spPr>
          <a:xfrm>
            <a:off x="324000" y="2061275"/>
            <a:ext cx="11545200" cy="923330"/>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6000" noProof="0" dirty="0"/>
              <a:t>Thank</a:t>
            </a:r>
            <a:r>
              <a:rPr lang="en-US" sz="6000" baseline="0" noProof="0" dirty="0"/>
              <a:t> you</a:t>
            </a:r>
            <a:r>
              <a:rPr lang="en-US" sz="6000" noProof="0" dirty="0"/>
              <a:t>!</a:t>
            </a:r>
            <a:endParaRPr lang="en-US" sz="6000" kern="0" noProof="0" dirty="0">
              <a:ea typeface="Arial Unicode MS" pitchFamily="34" charset="-128"/>
              <a:cs typeface="Arial Unicode MS" pitchFamily="34" charset="-128"/>
            </a:endParaRPr>
          </a:p>
        </p:txBody>
      </p:sp>
      <p:sp>
        <p:nvSpPr>
          <p:cNvPr id="9" name="Textplatzhalter 5"/>
          <p:cNvSpPr>
            <a:spLocks noGrp="1"/>
          </p:cNvSpPr>
          <p:nvPr>
            <p:ph type="body" sz="quarter" idx="10" hasCustomPrompt="1"/>
          </p:nvPr>
        </p:nvSpPr>
        <p:spPr>
          <a:xfrm>
            <a:off x="3925792" y="3659939"/>
            <a:ext cx="4341615" cy="2141713"/>
          </a:xfrm>
          <a:noFill/>
          <a:ln>
            <a:solidFill>
              <a:schemeClr val="accent1"/>
            </a:solidFill>
          </a:ln>
        </p:spPr>
        <p:txBody>
          <a:bodyPr lIns="108000" tIns="108000" rIns="108000" bIns="108000"/>
          <a:lstStyle>
            <a:lvl1pPr marL="0" indent="0" fontAlgn="base">
              <a:spcBef>
                <a:spcPts val="600"/>
              </a:spcBef>
              <a:spcAft>
                <a:spcPct val="0"/>
              </a:spcAft>
              <a:buClr>
                <a:srgbClr val="F0AB00"/>
              </a:buClr>
              <a:buSzPct val="80000"/>
              <a:buNone/>
              <a:defRPr sz="2400" b="1" baseline="0">
                <a:solidFill>
                  <a:schemeClr val="tx1"/>
                </a:solidFill>
              </a:defRPr>
            </a:lvl1pPr>
            <a:lvl2pPr marL="201600" indent="0">
              <a:buNone/>
              <a:defRPr/>
            </a:lvl2pPr>
            <a:lvl3pPr marL="324000" indent="0">
              <a:buNone/>
              <a:defRPr/>
            </a:lvl3pPr>
            <a:lvl4pPr marL="504000" indent="0">
              <a:buNone/>
              <a:defRPr/>
            </a:lvl4pPr>
            <a:lvl5pPr marL="361338" indent="0">
              <a:buNone/>
              <a:defRPr/>
            </a:lvl5pPr>
          </a:lstStyle>
          <a:p>
            <a:pPr lvl="0"/>
            <a:r>
              <a:rPr lang="en-US" noProof="0" dirty="0"/>
              <a:t>Contact</a:t>
            </a:r>
          </a:p>
          <a:p>
            <a:pPr lvl="0"/>
            <a:endParaRPr lang="en-US" noProof="0" dirty="0"/>
          </a:p>
          <a:p>
            <a:pPr fontAlgn="base">
              <a:spcBef>
                <a:spcPts val="600"/>
              </a:spcBef>
              <a:spcAft>
                <a:spcPct val="0"/>
              </a:spcAft>
              <a:buClr>
                <a:srgbClr val="F0AB00"/>
              </a:buClr>
              <a:buSzPct val="80000"/>
            </a:pPr>
            <a:r>
              <a:rPr lang="en-US" sz="1400" kern="0" noProof="0" dirty="0">
                <a:ea typeface="Arial Unicode MS" pitchFamily="34" charset="-128"/>
                <a:cs typeface="Arial Unicode MS" pitchFamily="34" charset="-128"/>
              </a:rPr>
              <a:t> &lt;First name&gt; &lt;Last name&gt;</a:t>
            </a:r>
          </a:p>
          <a:p>
            <a:pPr fontAlgn="base">
              <a:spcBef>
                <a:spcPts val="600"/>
              </a:spcBef>
              <a:spcAft>
                <a:spcPct val="0"/>
              </a:spcAft>
              <a:buClr>
                <a:srgbClr val="F0AB00"/>
              </a:buClr>
              <a:buSzPct val="80000"/>
            </a:pPr>
            <a:r>
              <a:rPr lang="en-US" sz="1400" kern="0" baseline="0" noProof="0" dirty="0">
                <a:ea typeface="Arial Unicode MS" pitchFamily="34" charset="-128"/>
                <a:cs typeface="Arial Unicode MS" pitchFamily="34" charset="-128"/>
              </a:rPr>
              <a:t> &lt;Position, Organization&gt;</a:t>
            </a:r>
          </a:p>
          <a:p>
            <a:pPr fontAlgn="base">
              <a:spcBef>
                <a:spcPts val="600"/>
              </a:spcBef>
              <a:spcAft>
                <a:spcPct val="0"/>
              </a:spcAft>
              <a:buClr>
                <a:srgbClr val="F0AB00"/>
              </a:buClr>
              <a:buSzPct val="80000"/>
            </a:pPr>
            <a:r>
              <a:rPr lang="en-US" sz="1400" kern="0" baseline="0" noProof="0" dirty="0">
                <a:ea typeface="Arial Unicode MS" pitchFamily="34" charset="-128"/>
                <a:cs typeface="Arial Unicode MS" pitchFamily="34" charset="-128"/>
              </a:rPr>
              <a:t> &lt;Contact information&gt;</a:t>
            </a:r>
            <a:endParaRPr lang="en-US" sz="1800" kern="0" noProof="0" dirty="0">
              <a:ea typeface="Arial Unicode MS" pitchFamily="34" charset="-128"/>
              <a:cs typeface="Arial Unicode MS" pitchFamily="34" charset="-128"/>
            </a:endParaRPr>
          </a:p>
          <a:p>
            <a:pPr lvl="0"/>
            <a:endParaRPr lang="en-US" noProof="0" dirty="0"/>
          </a:p>
        </p:txBody>
      </p:sp>
    </p:spTree>
    <p:extLst>
      <p:ext uri="{BB962C8B-B14F-4D97-AF65-F5344CB8AC3E}">
        <p14:creationId xmlns:p14="http://schemas.microsoft.com/office/powerpoint/2010/main" val="120474467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uthors">
    <p:spTree>
      <p:nvGrpSpPr>
        <p:cNvPr id="1" name=""/>
        <p:cNvGrpSpPr/>
        <p:nvPr/>
      </p:nvGrpSpPr>
      <p:grpSpPr>
        <a:xfrm>
          <a:off x="0" y="0"/>
          <a:ext cx="0" cy="0"/>
          <a:chOff x="0" y="0"/>
          <a:chExt cx="0" cy="0"/>
        </a:xfrm>
      </p:grpSpPr>
      <p:sp>
        <p:nvSpPr>
          <p:cNvPr id="6" name="Text Placeholder 2"/>
          <p:cNvSpPr>
            <a:spLocks noGrp="1"/>
          </p:cNvSpPr>
          <p:nvPr>
            <p:ph idx="1"/>
          </p:nvPr>
        </p:nvSpPr>
        <p:spPr bwMode="gray">
          <a:xfrm>
            <a:off x="324000" y="1691079"/>
            <a:ext cx="11545200" cy="4392042"/>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5" name="Textfeld 4"/>
          <p:cNvSpPr txBox="1"/>
          <p:nvPr userDrawn="1"/>
        </p:nvSpPr>
        <p:spPr>
          <a:xfrm>
            <a:off x="324000" y="324000"/>
            <a:ext cx="11545200" cy="759600"/>
          </a:xfrm>
          <a:prstGeom prst="rect">
            <a:avLst/>
          </a:prstGeom>
          <a:noFill/>
        </p:spPr>
        <p:txBody>
          <a:bodyPr wrap="square" lIns="0" tIns="0" rIns="0" bIns="0" rtlCol="0" anchor="ctr" anchorCtr="0">
            <a:noAutofit/>
          </a:bodyPr>
          <a:lstStyle/>
          <a:p>
            <a:pPr fontAlgn="base">
              <a:spcBef>
                <a:spcPts val="600"/>
              </a:spcBef>
              <a:spcAft>
                <a:spcPct val="0"/>
              </a:spcAft>
              <a:buClr>
                <a:srgbClr val="F0AB00"/>
              </a:buClr>
              <a:buSzPct val="80000"/>
            </a:pPr>
            <a:r>
              <a:rPr lang="en-US" sz="2400" b="1" kern="0" noProof="0" dirty="0">
                <a:solidFill>
                  <a:schemeClr val="accent2"/>
                </a:solidFill>
                <a:latin typeface="+mj-lt"/>
                <a:ea typeface="Arial Unicode MS" pitchFamily="34" charset="-128"/>
                <a:cs typeface="Arial Unicode MS" pitchFamily="34" charset="-128"/>
              </a:rPr>
              <a:t>Authors</a:t>
            </a:r>
          </a:p>
        </p:txBody>
      </p:sp>
    </p:spTree>
    <p:extLst>
      <p:ext uri="{BB962C8B-B14F-4D97-AF65-F5344CB8AC3E}">
        <p14:creationId xmlns:p14="http://schemas.microsoft.com/office/powerpoint/2010/main" val="17872564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urces">
    <p:spTree>
      <p:nvGrpSpPr>
        <p:cNvPr id="1" name=""/>
        <p:cNvGrpSpPr/>
        <p:nvPr/>
      </p:nvGrpSpPr>
      <p:grpSpPr>
        <a:xfrm>
          <a:off x="0" y="0"/>
          <a:ext cx="0" cy="0"/>
          <a:chOff x="0" y="0"/>
          <a:chExt cx="0" cy="0"/>
        </a:xfrm>
      </p:grpSpPr>
      <p:sp>
        <p:nvSpPr>
          <p:cNvPr id="6" name="Text Placeholder 2"/>
          <p:cNvSpPr>
            <a:spLocks noGrp="1"/>
          </p:cNvSpPr>
          <p:nvPr>
            <p:ph idx="1" hasCustomPrompt="1"/>
          </p:nvPr>
        </p:nvSpPr>
        <p:spPr bwMode="gray">
          <a:xfrm>
            <a:off x="324000" y="1691079"/>
            <a:ext cx="11545200" cy="4392042"/>
          </a:xfrm>
          <a:prstGeom prst="rect">
            <a:avLst/>
          </a:prstGeom>
        </p:spPr>
        <p:txBody>
          <a:bodyPr vert="horz" lIns="0" tIns="0" rIns="0" bIns="0" rtlCol="0">
            <a:noAutofit/>
          </a:bodyPr>
          <a:lstStyle>
            <a:lvl1pPr>
              <a:buClr>
                <a:schemeClr val="bg1">
                  <a:lumMod val="65000"/>
                </a:schemeClr>
              </a:buClr>
              <a:defRPr sz="1600">
                <a:solidFill>
                  <a:schemeClr val="bg1">
                    <a:lumMod val="65000"/>
                  </a:schemeClr>
                </a:solidFill>
              </a:defRPr>
            </a:lvl1pPr>
          </a:lstStyle>
          <a:p>
            <a:pPr lvl="0"/>
            <a:r>
              <a:rPr lang="en-US" noProof="0" dirty="0"/>
              <a:t>&lt;level 1&gt;</a:t>
            </a:r>
          </a:p>
        </p:txBody>
      </p:sp>
      <p:sp>
        <p:nvSpPr>
          <p:cNvPr id="5" name="Textfeld 4"/>
          <p:cNvSpPr txBox="1"/>
          <p:nvPr userDrawn="1"/>
        </p:nvSpPr>
        <p:spPr>
          <a:xfrm>
            <a:off x="324000" y="324000"/>
            <a:ext cx="11545200" cy="759600"/>
          </a:xfrm>
          <a:prstGeom prst="rect">
            <a:avLst/>
          </a:prstGeom>
          <a:noFill/>
        </p:spPr>
        <p:txBody>
          <a:bodyPr wrap="square" lIns="0" tIns="0" rIns="0" bIns="0" rtlCol="0" anchor="ctr" anchorCtr="0">
            <a:noAutofit/>
          </a:bodyPr>
          <a:lstStyle/>
          <a:p>
            <a:pPr fontAlgn="base">
              <a:spcBef>
                <a:spcPts val="600"/>
              </a:spcBef>
              <a:spcAft>
                <a:spcPct val="0"/>
              </a:spcAft>
              <a:buClr>
                <a:srgbClr val="F0AB00"/>
              </a:buClr>
              <a:buSzPct val="80000"/>
            </a:pPr>
            <a:r>
              <a:rPr lang="en-US" sz="2400" b="1" kern="0" noProof="0" dirty="0">
                <a:solidFill>
                  <a:schemeClr val="accent2"/>
                </a:solidFill>
                <a:latin typeface="+mj-lt"/>
                <a:ea typeface="Arial Unicode MS" pitchFamily="34" charset="-128"/>
                <a:cs typeface="Arial Unicode MS" pitchFamily="34" charset="-128"/>
              </a:rPr>
              <a:t>Sources</a:t>
            </a:r>
          </a:p>
        </p:txBody>
      </p:sp>
    </p:spTree>
    <p:extLst>
      <p:ext uri="{BB962C8B-B14F-4D97-AF65-F5344CB8AC3E}">
        <p14:creationId xmlns:p14="http://schemas.microsoft.com/office/powerpoint/2010/main" val="38798839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urriculum information">
    <p:spTree>
      <p:nvGrpSpPr>
        <p:cNvPr id="1" name=""/>
        <p:cNvGrpSpPr/>
        <p:nvPr/>
      </p:nvGrpSpPr>
      <p:grpSpPr>
        <a:xfrm>
          <a:off x="0" y="0"/>
          <a:ext cx="0" cy="0"/>
          <a:chOff x="0" y="0"/>
          <a:chExt cx="0" cy="0"/>
        </a:xfrm>
      </p:grpSpPr>
      <p:sp>
        <p:nvSpPr>
          <p:cNvPr id="5" name="Textfeld 4"/>
          <p:cNvSpPr txBox="1"/>
          <p:nvPr userDrawn="1"/>
        </p:nvSpPr>
        <p:spPr>
          <a:xfrm>
            <a:off x="324000" y="324000"/>
            <a:ext cx="11545200" cy="759600"/>
          </a:xfrm>
          <a:prstGeom prst="rect">
            <a:avLst/>
          </a:prstGeom>
          <a:noFill/>
        </p:spPr>
        <p:txBody>
          <a:bodyPr wrap="square" lIns="0" tIns="0" rIns="0" bIns="0" rtlCol="0" anchor="ctr" anchorCtr="0">
            <a:noAutofit/>
          </a:bodyPr>
          <a:lstStyle/>
          <a:p>
            <a:pPr fontAlgn="base">
              <a:spcBef>
                <a:spcPts val="600"/>
              </a:spcBef>
              <a:spcAft>
                <a:spcPct val="0"/>
              </a:spcAft>
              <a:buClr>
                <a:srgbClr val="F0AB00"/>
              </a:buClr>
              <a:buSzPct val="80000"/>
            </a:pPr>
            <a:r>
              <a:rPr lang="en-US" sz="2400" b="1" kern="0" noProof="0" dirty="0">
                <a:solidFill>
                  <a:schemeClr val="accent2"/>
                </a:solidFill>
                <a:latin typeface="Arial"/>
                <a:ea typeface="Arial Unicode MS" pitchFamily="34" charset="-128"/>
                <a:cs typeface="Arial Unicode MS" pitchFamily="34" charset="-128"/>
              </a:rPr>
              <a:t>Teaching material - Information</a:t>
            </a:r>
          </a:p>
        </p:txBody>
      </p:sp>
      <p:sp>
        <p:nvSpPr>
          <p:cNvPr id="6" name="Textplatzhalter 21"/>
          <p:cNvSpPr>
            <a:spLocks noGrp="1"/>
          </p:cNvSpPr>
          <p:nvPr>
            <p:ph type="body" sz="quarter" idx="15" hasCustomPrompt="1"/>
          </p:nvPr>
        </p:nvSpPr>
        <p:spPr>
          <a:xfrm>
            <a:off x="2038856" y="2624439"/>
            <a:ext cx="9830344" cy="362391"/>
          </a:xfrm>
          <a:prstGeom prst="rect">
            <a:avLst/>
          </a:prstGeom>
        </p:spPr>
        <p:txBody>
          <a:bodyPr anchor="t" anchorCtr="0"/>
          <a:lstStyle>
            <a:lvl1pPr marL="266400" indent="-194400">
              <a:lnSpc>
                <a:spcPct val="100000"/>
              </a:lnSpc>
              <a:spcBef>
                <a:spcPts val="0"/>
              </a:spcBef>
              <a:spcAft>
                <a:spcPts val="0"/>
              </a:spcAft>
              <a:buClr>
                <a:schemeClr val="bg1">
                  <a:lumMod val="65000"/>
                </a:schemeClr>
              </a:buClr>
              <a:buSzPct val="100000"/>
              <a:buFont typeface="Wingdings" panose="05000000000000000000" pitchFamily="2" charset="2"/>
              <a:buChar char="§"/>
              <a:defRPr sz="1800" b="0" baseline="0">
                <a:solidFill>
                  <a:schemeClr val="tx1"/>
                </a:solidFill>
              </a:defRPr>
            </a:lvl1pPr>
            <a:lvl2pPr marL="405974" indent="-214298">
              <a:lnSpc>
                <a:spcPct val="100000"/>
              </a:lnSpc>
              <a:spcBef>
                <a:spcPts val="0"/>
              </a:spcBef>
              <a:spcAft>
                <a:spcPts val="0"/>
              </a:spcAft>
              <a:buClr>
                <a:schemeClr val="tx2"/>
              </a:buClr>
              <a:buSzPct val="100000"/>
              <a:buFont typeface="Arial" panose="020B0604020202020204" pitchFamily="34" charset="0"/>
              <a:buChar char="•"/>
              <a:defRPr/>
            </a:lvl2pPr>
          </a:lstStyle>
          <a:p>
            <a:pPr lvl="0"/>
            <a:r>
              <a:rPr lang="de-DE" noProof="0" dirty="0"/>
              <a:t>&lt;3.1 (</a:t>
            </a:r>
            <a:r>
              <a:rPr lang="de-DE" noProof="0" dirty="0" err="1"/>
              <a:t>July</a:t>
            </a:r>
            <a:r>
              <a:rPr lang="de-DE" noProof="0" dirty="0"/>
              <a:t> 2017)&gt;</a:t>
            </a:r>
          </a:p>
        </p:txBody>
      </p:sp>
      <p:grpSp>
        <p:nvGrpSpPr>
          <p:cNvPr id="7" name="Gruppieren 6"/>
          <p:cNvGrpSpPr/>
          <p:nvPr userDrawn="1"/>
        </p:nvGrpSpPr>
        <p:grpSpPr>
          <a:xfrm>
            <a:off x="1951753" y="1927906"/>
            <a:ext cx="9917447" cy="500901"/>
            <a:chOff x="1108399" y="1396713"/>
            <a:chExt cx="7030682" cy="404566"/>
          </a:xfrm>
        </p:grpSpPr>
        <p:sp>
          <p:nvSpPr>
            <p:cNvPr id="8" name="Rectangle 10"/>
            <p:cNvSpPr/>
            <p:nvPr userDrawn="1"/>
          </p:nvSpPr>
          <p:spPr>
            <a:xfrm>
              <a:off x="1108399" y="1396713"/>
              <a:ext cx="3835401" cy="298157"/>
            </a:xfrm>
            <a:prstGeom prst="rect">
              <a:avLst/>
            </a:prstGeom>
          </p:spPr>
          <p:txBody>
            <a:bodyPr wrap="square" lIns="91302" tIns="45630" rIns="91302" bIns="45630">
              <a:spAutoFit/>
            </a:bodyPr>
            <a:lstStyle/>
            <a:p>
              <a:r>
                <a:rPr lang="en-US" sz="1800" b="1" kern="1200" noProof="0" dirty="0">
                  <a:solidFill>
                    <a:schemeClr val="tx1"/>
                  </a:solidFill>
                  <a:latin typeface="Arial"/>
                  <a:ea typeface="+mn-ea"/>
                  <a:cs typeface="+mn-cs"/>
                </a:rPr>
                <a:t>Teaching</a:t>
              </a:r>
              <a:r>
                <a:rPr lang="en-US" sz="1800" b="1" kern="1200" baseline="0" noProof="0" dirty="0">
                  <a:solidFill>
                    <a:schemeClr val="tx1"/>
                  </a:solidFill>
                  <a:latin typeface="Arial"/>
                  <a:ea typeface="+mn-ea"/>
                  <a:cs typeface="+mn-cs"/>
                </a:rPr>
                <a:t> </a:t>
              </a:r>
              <a:r>
                <a:rPr lang="en-US" sz="1800" b="1" kern="1200" noProof="0" dirty="0">
                  <a:solidFill>
                    <a:schemeClr val="tx1"/>
                  </a:solidFill>
                  <a:latin typeface="Arial"/>
                  <a:ea typeface="+mn-ea"/>
                  <a:cs typeface="+mn-cs"/>
                </a:rPr>
                <a:t>material </a:t>
              </a:r>
              <a:r>
                <a:rPr lang="en-US" sz="1800" b="1" kern="1200" baseline="0" noProof="0" dirty="0">
                  <a:solidFill>
                    <a:schemeClr val="tx1"/>
                  </a:solidFill>
                  <a:latin typeface="Arial"/>
                  <a:ea typeface="+mn-ea"/>
                  <a:cs typeface="+mn-cs"/>
                </a:rPr>
                <a:t>- Version</a:t>
              </a:r>
              <a:endParaRPr lang="en-US" sz="1200" b="1" kern="1200" noProof="0" dirty="0">
                <a:solidFill>
                  <a:schemeClr val="tx1"/>
                </a:solidFill>
                <a:latin typeface="Arial"/>
                <a:ea typeface="+mn-ea"/>
                <a:cs typeface="+mn-cs"/>
              </a:endParaRPr>
            </a:p>
          </p:txBody>
        </p:sp>
        <p:cxnSp>
          <p:nvCxnSpPr>
            <p:cNvPr id="9" name="Straight Connector 12"/>
            <p:cNvCxnSpPr/>
            <p:nvPr userDrawn="1"/>
          </p:nvCxnSpPr>
          <p:spPr>
            <a:xfrm flipV="1">
              <a:off x="1197563" y="1776441"/>
              <a:ext cx="6941518" cy="24838"/>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0" name="Gruppieren 9"/>
          <p:cNvGrpSpPr/>
          <p:nvPr userDrawn="1"/>
        </p:nvGrpSpPr>
        <p:grpSpPr>
          <a:xfrm>
            <a:off x="324000" y="1499007"/>
            <a:ext cx="1299974" cy="1299976"/>
            <a:chOff x="352676" y="1326706"/>
            <a:chExt cx="765542" cy="765543"/>
          </a:xfrm>
        </p:grpSpPr>
        <p:sp>
          <p:nvSpPr>
            <p:cNvPr id="11" name="Donut 11"/>
            <p:cNvSpPr/>
            <p:nvPr userDrawn="1"/>
          </p:nvSpPr>
          <p:spPr bwMode="gray">
            <a:xfrm>
              <a:off x="352676" y="1326706"/>
              <a:ext cx="765542" cy="765543"/>
            </a:xfrm>
            <a:prstGeom prst="donut">
              <a:avLst>
                <a:gd name="adj" fmla="val 5979"/>
              </a:avLst>
            </a:prstGeom>
            <a:solidFill>
              <a:schemeClr val="accent1"/>
            </a:solidFill>
            <a:ln w="6350" algn="ctr">
              <a:solidFill>
                <a:schemeClr val="accent1"/>
              </a:solidFill>
              <a:miter lim="800000"/>
              <a:headEnd/>
              <a:tailEnd/>
            </a:ln>
          </p:spPr>
          <p:txBody>
            <a:bodyPr lIns="89863" tIns="71908" rIns="89863" bIns="71908" rtlCol="0" anchor="ctr"/>
            <a:lstStyle/>
            <a:p>
              <a:pPr algn="ctr" defTabSz="913003" fontAlgn="base">
                <a:spcBef>
                  <a:spcPct val="50000"/>
                </a:spcBef>
                <a:spcAft>
                  <a:spcPct val="0"/>
                </a:spcAft>
                <a:buClr>
                  <a:srgbClr val="F0AB00"/>
                </a:buClr>
                <a:buSzPct val="80000"/>
              </a:pPr>
              <a:endParaRPr lang="de-DE" sz="2000" kern="0">
                <a:ea typeface="Arial Unicode MS" pitchFamily="34" charset="-128"/>
                <a:cs typeface="Arial Unicode MS" pitchFamily="34" charset="-128"/>
              </a:endParaRPr>
            </a:p>
          </p:txBody>
        </p:sp>
        <p:grpSp>
          <p:nvGrpSpPr>
            <p:cNvPr id="12" name="Gruppieren 11"/>
            <p:cNvGrpSpPr/>
            <p:nvPr userDrawn="1"/>
          </p:nvGrpSpPr>
          <p:grpSpPr>
            <a:xfrm>
              <a:off x="545702" y="1435466"/>
              <a:ext cx="403112" cy="511295"/>
              <a:chOff x="7057115" y="1361724"/>
              <a:chExt cx="403112" cy="511295"/>
            </a:xfrm>
          </p:grpSpPr>
          <p:sp>
            <p:nvSpPr>
              <p:cNvPr id="13" name="Gefaltete Ecke 12"/>
              <p:cNvSpPr/>
              <p:nvPr/>
            </p:nvSpPr>
            <p:spPr bwMode="gray">
              <a:xfrm rot="10800000" flipH="1">
                <a:off x="7150511" y="1361724"/>
                <a:ext cx="309716" cy="420330"/>
              </a:xfrm>
              <a:prstGeom prst="foldedCorner">
                <a:avLst>
                  <a:gd name="adj" fmla="val 38333"/>
                </a:avLst>
              </a:prstGeom>
              <a:solidFill>
                <a:schemeClr val="tx1">
                  <a:lumMod val="65000"/>
                  <a:lumOff val="3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a:ln>
                    <a:noFill/>
                  </a:ln>
                  <a:effectLst/>
                  <a:uLnTx/>
                  <a:uFillTx/>
                  <a:ea typeface="Arial Unicode MS" pitchFamily="34" charset="-128"/>
                  <a:cs typeface="Arial Unicode MS" pitchFamily="34" charset="-128"/>
                </a:endParaRPr>
              </a:p>
            </p:txBody>
          </p:sp>
          <p:sp>
            <p:nvSpPr>
              <p:cNvPr id="14" name="Gefaltete Ecke 13"/>
              <p:cNvSpPr/>
              <p:nvPr/>
            </p:nvSpPr>
            <p:spPr bwMode="gray">
              <a:xfrm rot="10800000" flipH="1">
                <a:off x="7103823" y="1410891"/>
                <a:ext cx="309716" cy="420330"/>
              </a:xfrm>
              <a:prstGeom prst="foldedCorner">
                <a:avLst>
                  <a:gd name="adj" fmla="val 38333"/>
                </a:avLst>
              </a:prstGeom>
              <a:solidFill>
                <a:schemeClr val="tx1">
                  <a:lumMod val="65000"/>
                  <a:lumOff val="3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a:ln>
                    <a:noFill/>
                  </a:ln>
                  <a:effectLst/>
                  <a:uLnTx/>
                  <a:uFillTx/>
                  <a:ea typeface="Arial Unicode MS" pitchFamily="34" charset="-128"/>
                  <a:cs typeface="Arial Unicode MS" pitchFamily="34" charset="-128"/>
                </a:endParaRPr>
              </a:p>
            </p:txBody>
          </p:sp>
          <p:grpSp>
            <p:nvGrpSpPr>
              <p:cNvPr id="15" name="Gruppieren 33"/>
              <p:cNvGrpSpPr/>
              <p:nvPr/>
            </p:nvGrpSpPr>
            <p:grpSpPr>
              <a:xfrm>
                <a:off x="7057115" y="1452689"/>
                <a:ext cx="309716" cy="420330"/>
                <a:chOff x="589936" y="2809567"/>
                <a:chExt cx="309716" cy="420330"/>
              </a:xfrm>
            </p:grpSpPr>
            <p:sp>
              <p:nvSpPr>
                <p:cNvPr id="16" name="Gefaltete Ecke 15"/>
                <p:cNvSpPr/>
                <p:nvPr/>
              </p:nvSpPr>
              <p:spPr bwMode="gray">
                <a:xfrm rot="10800000" flipH="1">
                  <a:off x="589936" y="2809567"/>
                  <a:ext cx="309716" cy="420330"/>
                </a:xfrm>
                <a:prstGeom prst="foldedCorner">
                  <a:avLst>
                    <a:gd name="adj" fmla="val 38333"/>
                  </a:avLst>
                </a:prstGeom>
                <a:solidFill>
                  <a:schemeClr val="tx1">
                    <a:lumMod val="65000"/>
                    <a:lumOff val="3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a:ln>
                      <a:noFill/>
                    </a:ln>
                    <a:effectLst/>
                    <a:uLnTx/>
                    <a:uFillTx/>
                    <a:ea typeface="Arial Unicode MS" pitchFamily="34" charset="-128"/>
                    <a:cs typeface="Arial Unicode MS" pitchFamily="34" charset="-128"/>
                  </a:endParaRPr>
                </a:p>
              </p:txBody>
            </p:sp>
            <p:sp>
              <p:nvSpPr>
                <p:cNvPr id="17" name="Textfeld 16"/>
                <p:cNvSpPr txBox="1"/>
                <p:nvPr/>
              </p:nvSpPr>
              <p:spPr>
                <a:xfrm>
                  <a:off x="697006" y="2861855"/>
                  <a:ext cx="94496" cy="3262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3600" i="1" kern="0" dirty="0">
                      <a:solidFill>
                        <a:schemeClr val="bg1"/>
                      </a:solidFill>
                      <a:latin typeface="Angsana New" pitchFamily="18" charset="-34"/>
                      <a:ea typeface="Arial Unicode MS" pitchFamily="34" charset="-128"/>
                      <a:cs typeface="Angsana New" pitchFamily="18" charset="-34"/>
                    </a:rPr>
                    <a:t>i</a:t>
                  </a:r>
                </a:p>
              </p:txBody>
            </p:sp>
          </p:grpSp>
        </p:grpSp>
      </p:grpSp>
      <p:sp>
        <p:nvSpPr>
          <p:cNvPr id="18" name="Textplatzhalter 21"/>
          <p:cNvSpPr>
            <a:spLocks noGrp="1"/>
          </p:cNvSpPr>
          <p:nvPr>
            <p:ph type="body" sz="quarter" idx="12" hasCustomPrompt="1"/>
          </p:nvPr>
        </p:nvSpPr>
        <p:spPr>
          <a:xfrm>
            <a:off x="2327108" y="3552319"/>
            <a:ext cx="9542092" cy="530990"/>
          </a:xfrm>
          <a:prstGeom prst="rect">
            <a:avLst/>
          </a:prstGeom>
        </p:spPr>
        <p:txBody>
          <a:bodyPr/>
          <a:lstStyle>
            <a:lvl1pPr marL="214298" indent="-214298">
              <a:lnSpc>
                <a:spcPct val="100000"/>
              </a:lnSpc>
              <a:spcBef>
                <a:spcPts val="0"/>
              </a:spcBef>
              <a:spcAft>
                <a:spcPts val="0"/>
              </a:spcAft>
              <a:buClr>
                <a:schemeClr val="bg1">
                  <a:lumMod val="65000"/>
                </a:schemeClr>
              </a:buClr>
              <a:buSzPct val="100000"/>
              <a:buFont typeface="Arial" panose="020B0604020202020204" pitchFamily="34" charset="0"/>
              <a:buChar char="•"/>
              <a:defRPr sz="1600" b="0" baseline="0">
                <a:solidFill>
                  <a:schemeClr val="tx1"/>
                </a:solidFill>
              </a:defRPr>
            </a:lvl1pPr>
            <a:lvl2pPr marL="405974" indent="-214298">
              <a:lnSpc>
                <a:spcPct val="100000"/>
              </a:lnSpc>
              <a:spcBef>
                <a:spcPts val="0"/>
              </a:spcBef>
              <a:spcAft>
                <a:spcPts val="0"/>
              </a:spcAft>
              <a:buClr>
                <a:schemeClr val="tx2"/>
              </a:buClr>
              <a:buSzPct val="100000"/>
              <a:buFont typeface="Arial" panose="020B0604020202020204" pitchFamily="34" charset="0"/>
              <a:buChar char="•"/>
              <a:defRPr/>
            </a:lvl2pPr>
          </a:lstStyle>
          <a:p>
            <a:pPr lvl="0"/>
            <a:r>
              <a:rPr lang="en-US" dirty="0"/>
              <a:t>&lt;server-side&gt;</a:t>
            </a:r>
          </a:p>
          <a:p>
            <a:pPr lvl="0"/>
            <a:r>
              <a:rPr lang="en-US" dirty="0"/>
              <a:t>&lt;client-side&gt;</a:t>
            </a:r>
            <a:endParaRPr lang="de-DE" dirty="0"/>
          </a:p>
        </p:txBody>
      </p:sp>
      <p:sp>
        <p:nvSpPr>
          <p:cNvPr id="19" name="Textfeld 18"/>
          <p:cNvSpPr txBox="1"/>
          <p:nvPr userDrawn="1"/>
        </p:nvSpPr>
        <p:spPr>
          <a:xfrm>
            <a:off x="2041112" y="3250331"/>
            <a:ext cx="9828088" cy="336918"/>
          </a:xfrm>
          <a:prstGeom prst="rect">
            <a:avLst/>
          </a:prstGeom>
          <a:noFill/>
        </p:spPr>
        <p:txBody>
          <a:bodyPr wrap="none" lIns="0" tIns="0" rIns="0" bIns="0" rtlCol="0" anchor="t" anchorCtr="0">
            <a:noAutofit/>
          </a:bodyPr>
          <a:lstStyle/>
          <a:p>
            <a:pPr marL="265490" indent="-195248" fontAlgn="base">
              <a:spcBef>
                <a:spcPct val="50000"/>
              </a:spcBef>
              <a:spcAft>
                <a:spcPct val="0"/>
              </a:spcAft>
              <a:buClr>
                <a:schemeClr val="bg1">
                  <a:lumMod val="65000"/>
                </a:schemeClr>
              </a:buClr>
              <a:buSzPct val="100000"/>
              <a:buFont typeface="Wingdings" panose="05000000000000000000" pitchFamily="2" charset="2"/>
              <a:buChar char="§"/>
            </a:pPr>
            <a:r>
              <a:rPr lang="en-US" sz="1800" b="0" kern="1200" baseline="0" noProof="0" dirty="0">
                <a:solidFill>
                  <a:schemeClr val="tx1"/>
                </a:solidFill>
                <a:latin typeface="Arial"/>
                <a:ea typeface="+mn-ea"/>
                <a:cs typeface="+mn-cs"/>
              </a:rPr>
              <a:t>Software used</a:t>
            </a:r>
          </a:p>
        </p:txBody>
      </p:sp>
      <p:sp>
        <p:nvSpPr>
          <p:cNvPr id="20" name="Textfeld 19"/>
          <p:cNvSpPr txBox="1"/>
          <p:nvPr userDrawn="1"/>
        </p:nvSpPr>
        <p:spPr>
          <a:xfrm>
            <a:off x="2043658" y="5176323"/>
            <a:ext cx="9825542" cy="336918"/>
          </a:xfrm>
          <a:prstGeom prst="rect">
            <a:avLst/>
          </a:prstGeom>
          <a:noFill/>
        </p:spPr>
        <p:txBody>
          <a:bodyPr wrap="none" lIns="0" tIns="0" rIns="0" bIns="0" rtlCol="0" anchor="t" anchorCtr="0">
            <a:noAutofit/>
          </a:bodyPr>
          <a:lstStyle/>
          <a:p>
            <a:pPr marL="265490" indent="-195248" fontAlgn="base">
              <a:spcBef>
                <a:spcPct val="50000"/>
              </a:spcBef>
              <a:spcAft>
                <a:spcPct val="0"/>
              </a:spcAft>
              <a:buClr>
                <a:schemeClr val="bg1">
                  <a:lumMod val="65000"/>
                </a:schemeClr>
              </a:buClr>
              <a:buSzPct val="100000"/>
              <a:buFont typeface="Wingdings" panose="05000000000000000000" pitchFamily="2" charset="2"/>
              <a:buChar char="§"/>
            </a:pPr>
            <a:r>
              <a:rPr lang="en-US" sz="1800" b="0" kern="1200" baseline="0" noProof="0" dirty="0">
                <a:solidFill>
                  <a:schemeClr val="tx1"/>
                </a:solidFill>
                <a:latin typeface="Arial"/>
                <a:ea typeface="+mn-ea"/>
                <a:cs typeface="+mn-cs"/>
              </a:rPr>
              <a:t>Prerequisites</a:t>
            </a:r>
            <a:endParaRPr lang="de-DE" sz="1800" b="0" kern="1200" baseline="0" noProof="0" dirty="0">
              <a:solidFill>
                <a:schemeClr val="tx1"/>
              </a:solidFill>
              <a:latin typeface="+mn-lt"/>
              <a:ea typeface="+mn-ea"/>
              <a:cs typeface="+mn-cs"/>
            </a:endParaRPr>
          </a:p>
        </p:txBody>
      </p:sp>
      <p:sp>
        <p:nvSpPr>
          <p:cNvPr id="21" name="Textplatzhalter 21"/>
          <p:cNvSpPr>
            <a:spLocks noGrp="1"/>
          </p:cNvSpPr>
          <p:nvPr>
            <p:ph type="body" sz="quarter" idx="13" hasCustomPrompt="1"/>
          </p:nvPr>
        </p:nvSpPr>
        <p:spPr>
          <a:xfrm>
            <a:off x="2327107" y="5489073"/>
            <a:ext cx="9542093" cy="530990"/>
          </a:xfrm>
          <a:prstGeom prst="rect">
            <a:avLst/>
          </a:prstGeom>
        </p:spPr>
        <p:txBody>
          <a:bodyPr/>
          <a:lstStyle>
            <a:lvl1pPr marL="285750" indent="-285750">
              <a:lnSpc>
                <a:spcPct val="100000"/>
              </a:lnSpc>
              <a:spcBef>
                <a:spcPts val="0"/>
              </a:spcBef>
              <a:spcAft>
                <a:spcPts val="0"/>
              </a:spcAft>
              <a:buClr>
                <a:schemeClr val="bg1">
                  <a:lumMod val="65000"/>
                </a:schemeClr>
              </a:buClr>
              <a:buSzPct val="100000"/>
              <a:buFont typeface="Arial" panose="020B0604020202020204" pitchFamily="34" charset="0"/>
              <a:buChar char="•"/>
              <a:defRPr sz="1600" b="0" baseline="0">
                <a:solidFill>
                  <a:schemeClr val="tx1"/>
                </a:solidFill>
              </a:defRPr>
            </a:lvl1pPr>
            <a:lvl2pPr marL="405974" indent="-214298">
              <a:lnSpc>
                <a:spcPct val="100000"/>
              </a:lnSpc>
              <a:spcBef>
                <a:spcPts val="0"/>
              </a:spcBef>
              <a:spcAft>
                <a:spcPts val="0"/>
              </a:spcAft>
              <a:buClr>
                <a:schemeClr val="tx2"/>
              </a:buClr>
              <a:buSzPct val="100000"/>
              <a:buFont typeface="Arial" panose="020B0604020202020204" pitchFamily="34" charset="0"/>
              <a:buChar char="•"/>
              <a:defRPr/>
            </a:lvl2pPr>
          </a:lstStyle>
          <a:p>
            <a:pPr lvl="0"/>
            <a:r>
              <a:rPr lang="en-US" dirty="0"/>
              <a:t>&lt;curricula&gt;</a:t>
            </a:r>
          </a:p>
          <a:p>
            <a:pPr lvl="0"/>
            <a:r>
              <a:rPr lang="en-US" dirty="0"/>
              <a:t>&lt;other prerequisites&gt;</a:t>
            </a:r>
            <a:endParaRPr lang="de-DE" dirty="0"/>
          </a:p>
        </p:txBody>
      </p:sp>
      <p:sp>
        <p:nvSpPr>
          <p:cNvPr id="22" name="Textfeld 21"/>
          <p:cNvSpPr txBox="1"/>
          <p:nvPr userDrawn="1"/>
        </p:nvSpPr>
        <p:spPr>
          <a:xfrm>
            <a:off x="2046605" y="4184140"/>
            <a:ext cx="9828088" cy="336918"/>
          </a:xfrm>
          <a:prstGeom prst="rect">
            <a:avLst/>
          </a:prstGeom>
          <a:noFill/>
        </p:spPr>
        <p:txBody>
          <a:bodyPr wrap="none" lIns="0" tIns="0" rIns="0" bIns="0" rtlCol="0" anchor="t" anchorCtr="0">
            <a:noAutofit/>
          </a:bodyPr>
          <a:lstStyle/>
          <a:p>
            <a:pPr marL="265490" indent="-195248" fontAlgn="base">
              <a:spcBef>
                <a:spcPct val="50000"/>
              </a:spcBef>
              <a:spcAft>
                <a:spcPct val="0"/>
              </a:spcAft>
              <a:buClr>
                <a:schemeClr val="bg1">
                  <a:lumMod val="65000"/>
                </a:schemeClr>
              </a:buClr>
              <a:buSzPct val="100000"/>
              <a:buFont typeface="Wingdings" panose="05000000000000000000" pitchFamily="2" charset="2"/>
              <a:buChar char="§"/>
            </a:pPr>
            <a:r>
              <a:rPr lang="de-DE" sz="1800" b="0" kern="1200" baseline="0" noProof="0" dirty="0">
                <a:solidFill>
                  <a:schemeClr val="tx1"/>
                </a:solidFill>
                <a:latin typeface="+mn-lt"/>
                <a:ea typeface="+mn-ea"/>
                <a:cs typeface="+mn-cs"/>
              </a:rPr>
              <a:t>Model</a:t>
            </a:r>
          </a:p>
        </p:txBody>
      </p:sp>
      <p:sp>
        <p:nvSpPr>
          <p:cNvPr id="23" name="Textplatzhalter 21"/>
          <p:cNvSpPr>
            <a:spLocks noGrp="1"/>
          </p:cNvSpPr>
          <p:nvPr>
            <p:ph type="body" sz="quarter" idx="16" hasCustomPrompt="1"/>
          </p:nvPr>
        </p:nvSpPr>
        <p:spPr>
          <a:xfrm>
            <a:off x="2327108" y="4583195"/>
            <a:ext cx="9542092" cy="530990"/>
          </a:xfrm>
          <a:prstGeom prst="rect">
            <a:avLst/>
          </a:prstGeom>
        </p:spPr>
        <p:txBody>
          <a:bodyPr/>
          <a:lstStyle>
            <a:lvl1pPr marL="214298" indent="-214298">
              <a:lnSpc>
                <a:spcPct val="100000"/>
              </a:lnSpc>
              <a:spcBef>
                <a:spcPts val="0"/>
              </a:spcBef>
              <a:spcAft>
                <a:spcPts val="0"/>
              </a:spcAft>
              <a:buClr>
                <a:schemeClr val="bg1">
                  <a:lumMod val="65000"/>
                </a:schemeClr>
              </a:buClr>
              <a:buSzPct val="100000"/>
              <a:buFont typeface="Arial" panose="020B0604020202020204" pitchFamily="34" charset="0"/>
              <a:buChar char="•"/>
              <a:defRPr sz="1600" b="0" baseline="0">
                <a:solidFill>
                  <a:schemeClr val="tx1"/>
                </a:solidFill>
              </a:defRPr>
            </a:lvl1pPr>
            <a:lvl2pPr marL="405974" indent="-214298">
              <a:lnSpc>
                <a:spcPct val="100000"/>
              </a:lnSpc>
              <a:spcBef>
                <a:spcPts val="0"/>
              </a:spcBef>
              <a:spcAft>
                <a:spcPts val="0"/>
              </a:spcAft>
              <a:buClr>
                <a:schemeClr val="tx2"/>
              </a:buClr>
              <a:buSzPct val="100000"/>
              <a:buFont typeface="Arial" panose="020B0604020202020204" pitchFamily="34" charset="0"/>
              <a:buChar char="•"/>
              <a:defRPr/>
            </a:lvl2pPr>
          </a:lstStyle>
          <a:p>
            <a:pPr lvl="0"/>
            <a:r>
              <a:rPr lang="de-DE" noProof="0" dirty="0"/>
              <a:t>&lt;</a:t>
            </a:r>
            <a:r>
              <a:rPr lang="de-DE" noProof="0" dirty="0" err="1"/>
              <a:t>server</a:t>
            </a:r>
            <a:r>
              <a:rPr lang="de-DE" noProof="0" dirty="0"/>
              <a:t>&gt;</a:t>
            </a:r>
          </a:p>
        </p:txBody>
      </p:sp>
    </p:spTree>
    <p:extLst>
      <p:ext uri="{BB962C8B-B14F-4D97-AF65-F5344CB8AC3E}">
        <p14:creationId xmlns:p14="http://schemas.microsoft.com/office/powerpoint/2010/main" val="3963810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b" anchorCtr="0"/>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&lt;First Name&gt; &lt;Last name&gt;, &lt;Organization&gt; (delete if not needed)</a:t>
            </a:r>
            <a:br>
              <a:rPr lang="en-US" dirty="0"/>
            </a:br>
            <a:r>
              <a:rPr lang="en-US" dirty="0"/>
              <a:t>&lt;Month&gt; &lt;Day&gt;, &lt;Year&gt;</a:t>
            </a:r>
          </a:p>
        </p:txBody>
      </p:sp>
      <p:sp>
        <p:nvSpPr>
          <p:cNvPr id="9" name="Title 1"/>
          <p:cNvSpPr>
            <a:spLocks noGrp="1"/>
          </p:cNvSpPr>
          <p:nvPr>
            <p:ph type="ctrTitle" hasCustomPrompt="1"/>
          </p:nvPr>
        </p:nvSpPr>
        <p:spPr bwMode="gray">
          <a:xfrm>
            <a:off x="467999" y="324075"/>
            <a:ext cx="106200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sp>
        <p:nvSpPr>
          <p:cNvPr id="12" name="TextBox 11"/>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Use this title slide only with an</a:t>
            </a:r>
            <a:r>
              <a:rPr lang="en-US" sz="1800" kern="0" baseline="0" dirty="0">
                <a:solidFill>
                  <a:schemeClr val="tx1"/>
                </a:solidFill>
                <a:ea typeface="Arial Unicode MS" pitchFamily="34" charset="-128"/>
                <a:cs typeface="Arial Unicode MS" pitchFamily="34" charset="-128"/>
              </a:rPr>
              <a:t> image</a:t>
            </a:r>
            <a:endParaRPr lang="en-US" sz="1800" kern="0" dirty="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574908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&lt;First Name&gt; &lt;Last name&gt;, &lt;Organization&gt; (delete if not needed)</a:t>
            </a:r>
            <a:br>
              <a:rPr lang="en-US" dirty="0"/>
            </a:br>
            <a:r>
              <a:rPr lang="en-US" dirty="0"/>
              <a:t>&lt;Month&gt; &lt;Day&gt;, &lt;Year&gt;</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78297063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&lt;First Name&gt; &lt;Last name&gt;, &lt;Organization&gt; (delete if not needed)</a:t>
            </a:r>
            <a:br>
              <a:rPr lang="en-US" dirty="0"/>
            </a:br>
            <a:r>
              <a:rPr lang="en-US" dirty="0"/>
              <a:t>&lt;Month&gt; &lt;Day&gt;, &lt;Year&gt;</a:t>
            </a:r>
          </a:p>
        </p:txBody>
      </p:sp>
      <p:sp>
        <p:nvSpPr>
          <p:cNvPr id="9" name="Title 1"/>
          <p:cNvSpPr>
            <a:spLocks noGrp="1"/>
          </p:cNvSpPr>
          <p:nvPr>
            <p:ph type="ctrTitle" hasCustomPrompt="1"/>
          </p:nvPr>
        </p:nvSpPr>
        <p:spPr bwMode="gray">
          <a:xfrm>
            <a:off x="323999" y="324075"/>
            <a:ext cx="106200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22420099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rriculum information">
    <p:spTree>
      <p:nvGrpSpPr>
        <p:cNvPr id="1" name=""/>
        <p:cNvGrpSpPr/>
        <p:nvPr/>
      </p:nvGrpSpPr>
      <p:grpSpPr>
        <a:xfrm>
          <a:off x="0" y="0"/>
          <a:ext cx="0" cy="0"/>
          <a:chOff x="0" y="0"/>
          <a:chExt cx="0" cy="0"/>
        </a:xfrm>
      </p:grpSpPr>
      <p:sp>
        <p:nvSpPr>
          <p:cNvPr id="5" name="Textfeld 4"/>
          <p:cNvSpPr txBox="1"/>
          <p:nvPr userDrawn="1"/>
        </p:nvSpPr>
        <p:spPr>
          <a:xfrm>
            <a:off x="324000" y="324000"/>
            <a:ext cx="11545200" cy="759600"/>
          </a:xfrm>
          <a:prstGeom prst="rect">
            <a:avLst/>
          </a:prstGeom>
          <a:noFill/>
        </p:spPr>
        <p:txBody>
          <a:bodyPr wrap="square" lIns="0" tIns="0" rIns="0" bIns="0" rtlCol="0" anchor="ctr" anchorCtr="0">
            <a:noAutofit/>
          </a:bodyPr>
          <a:lstStyle/>
          <a:p>
            <a:pPr fontAlgn="base">
              <a:spcBef>
                <a:spcPts val="600"/>
              </a:spcBef>
              <a:spcAft>
                <a:spcPct val="0"/>
              </a:spcAft>
              <a:buClr>
                <a:srgbClr val="F0AB00"/>
              </a:buClr>
              <a:buSzPct val="80000"/>
            </a:pPr>
            <a:r>
              <a:rPr lang="en-US" sz="2400" b="1" kern="0" noProof="0" dirty="0">
                <a:solidFill>
                  <a:schemeClr val="accent2"/>
                </a:solidFill>
                <a:latin typeface="+mj-lt"/>
                <a:ea typeface="Arial Unicode MS" pitchFamily="34" charset="-128"/>
                <a:cs typeface="Arial Unicode MS" pitchFamily="34" charset="-128"/>
              </a:rPr>
              <a:t>Curriculum</a:t>
            </a:r>
            <a:r>
              <a:rPr lang="en-US" sz="2400" b="1" kern="0" baseline="0" noProof="0" dirty="0">
                <a:solidFill>
                  <a:schemeClr val="accent2"/>
                </a:solidFill>
                <a:latin typeface="+mj-lt"/>
                <a:ea typeface="Arial Unicode MS" pitchFamily="34" charset="-128"/>
                <a:cs typeface="Arial Unicode MS" pitchFamily="34" charset="-128"/>
              </a:rPr>
              <a:t> Information</a:t>
            </a:r>
            <a:endParaRPr lang="en-US" sz="2400" b="1" kern="0" noProof="0" dirty="0">
              <a:solidFill>
                <a:schemeClr val="accent2"/>
              </a:solidFill>
              <a:latin typeface="+mj-lt"/>
              <a:ea typeface="Arial Unicode MS" pitchFamily="34" charset="-128"/>
              <a:cs typeface="Arial Unicode MS" pitchFamily="34" charset="-128"/>
            </a:endParaRPr>
          </a:p>
        </p:txBody>
      </p:sp>
      <p:sp>
        <p:nvSpPr>
          <p:cNvPr id="6" name="Textplatzhalter 21"/>
          <p:cNvSpPr>
            <a:spLocks noGrp="1"/>
          </p:cNvSpPr>
          <p:nvPr>
            <p:ph type="body" sz="quarter" idx="15" hasCustomPrompt="1"/>
          </p:nvPr>
        </p:nvSpPr>
        <p:spPr>
          <a:xfrm>
            <a:off x="2038856" y="2624439"/>
            <a:ext cx="9830344" cy="362391"/>
          </a:xfrm>
          <a:prstGeom prst="rect">
            <a:avLst/>
          </a:prstGeom>
        </p:spPr>
        <p:txBody>
          <a:bodyPr anchor="t" anchorCtr="0"/>
          <a:lstStyle>
            <a:lvl1pPr marL="266400" indent="-194400">
              <a:lnSpc>
                <a:spcPct val="100000"/>
              </a:lnSpc>
              <a:spcBef>
                <a:spcPts val="0"/>
              </a:spcBef>
              <a:spcAft>
                <a:spcPts val="0"/>
              </a:spcAft>
              <a:buClr>
                <a:schemeClr val="bg1">
                  <a:lumMod val="65000"/>
                </a:schemeClr>
              </a:buClr>
              <a:buSzPct val="100000"/>
              <a:buFont typeface="Wingdings" panose="05000000000000000000" pitchFamily="2" charset="2"/>
              <a:buChar char="§"/>
              <a:defRPr sz="1800" b="0" baseline="0">
                <a:solidFill>
                  <a:schemeClr val="tx1"/>
                </a:solidFill>
              </a:defRPr>
            </a:lvl1pPr>
            <a:lvl2pPr marL="405974" indent="-214298">
              <a:lnSpc>
                <a:spcPct val="100000"/>
              </a:lnSpc>
              <a:spcBef>
                <a:spcPts val="0"/>
              </a:spcBef>
              <a:spcAft>
                <a:spcPts val="0"/>
              </a:spcAft>
              <a:buClr>
                <a:schemeClr val="tx2"/>
              </a:buClr>
              <a:buSzPct val="100000"/>
              <a:buFont typeface="Arial" panose="020B0604020202020204" pitchFamily="34" charset="0"/>
              <a:buChar char="•"/>
              <a:defRPr/>
            </a:lvl2pPr>
          </a:lstStyle>
          <a:p>
            <a:pPr lvl="0"/>
            <a:r>
              <a:rPr lang="en-US" dirty="0"/>
              <a:t>&lt;Curriculum version + last update&gt;</a:t>
            </a:r>
          </a:p>
        </p:txBody>
      </p:sp>
      <p:grpSp>
        <p:nvGrpSpPr>
          <p:cNvPr id="7" name="Gruppieren 6"/>
          <p:cNvGrpSpPr/>
          <p:nvPr userDrawn="1"/>
        </p:nvGrpSpPr>
        <p:grpSpPr>
          <a:xfrm>
            <a:off x="1951753" y="1927906"/>
            <a:ext cx="9917447" cy="500901"/>
            <a:chOff x="1108399" y="1396713"/>
            <a:chExt cx="7030682" cy="404566"/>
          </a:xfrm>
        </p:grpSpPr>
        <p:sp>
          <p:nvSpPr>
            <p:cNvPr id="8" name="Rectangle 10"/>
            <p:cNvSpPr/>
            <p:nvPr userDrawn="1"/>
          </p:nvSpPr>
          <p:spPr>
            <a:xfrm>
              <a:off x="1108399" y="1396713"/>
              <a:ext cx="3835401" cy="298157"/>
            </a:xfrm>
            <a:prstGeom prst="rect">
              <a:avLst/>
            </a:prstGeom>
          </p:spPr>
          <p:txBody>
            <a:bodyPr wrap="square" lIns="91302" tIns="45630" rIns="91302" bIns="45630">
              <a:spAutoFit/>
            </a:bodyPr>
            <a:lstStyle/>
            <a:p>
              <a:r>
                <a:rPr lang="en-US" sz="1800" b="1" noProof="0" dirty="0">
                  <a:solidFill>
                    <a:schemeClr val="tx1"/>
                  </a:solidFill>
                  <a:latin typeface="+mj-lt"/>
                </a:rPr>
                <a:t>Curriculum </a:t>
              </a:r>
              <a:r>
                <a:rPr lang="en-US" sz="1800" b="1" baseline="0" noProof="0" dirty="0">
                  <a:solidFill>
                    <a:schemeClr val="tx1"/>
                  </a:solidFill>
                  <a:latin typeface="+mj-lt"/>
                </a:rPr>
                <a:t>Version</a:t>
              </a:r>
              <a:endParaRPr lang="en-US" sz="1200" b="1" noProof="0" dirty="0">
                <a:solidFill>
                  <a:schemeClr val="tx1"/>
                </a:solidFill>
                <a:latin typeface="+mj-lt"/>
              </a:endParaRPr>
            </a:p>
          </p:txBody>
        </p:sp>
        <p:cxnSp>
          <p:nvCxnSpPr>
            <p:cNvPr id="9" name="Straight Connector 12"/>
            <p:cNvCxnSpPr/>
            <p:nvPr userDrawn="1"/>
          </p:nvCxnSpPr>
          <p:spPr>
            <a:xfrm flipV="1">
              <a:off x="1197563" y="1776441"/>
              <a:ext cx="6941518" cy="24838"/>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0" name="Gruppieren 9"/>
          <p:cNvGrpSpPr/>
          <p:nvPr userDrawn="1"/>
        </p:nvGrpSpPr>
        <p:grpSpPr>
          <a:xfrm>
            <a:off x="324000" y="1499007"/>
            <a:ext cx="1299974" cy="1299976"/>
            <a:chOff x="352676" y="1326706"/>
            <a:chExt cx="765542" cy="765543"/>
          </a:xfrm>
        </p:grpSpPr>
        <p:sp>
          <p:nvSpPr>
            <p:cNvPr id="11" name="Donut 11"/>
            <p:cNvSpPr/>
            <p:nvPr userDrawn="1"/>
          </p:nvSpPr>
          <p:spPr bwMode="gray">
            <a:xfrm>
              <a:off x="352676" y="1326706"/>
              <a:ext cx="765542" cy="765543"/>
            </a:xfrm>
            <a:prstGeom prst="donut">
              <a:avLst>
                <a:gd name="adj" fmla="val 5979"/>
              </a:avLst>
            </a:prstGeom>
            <a:solidFill>
              <a:schemeClr val="accent1"/>
            </a:solidFill>
            <a:ln w="6350" algn="ctr">
              <a:solidFill>
                <a:schemeClr val="accent1"/>
              </a:solidFill>
              <a:miter lim="800000"/>
              <a:headEnd/>
              <a:tailEnd/>
            </a:ln>
          </p:spPr>
          <p:txBody>
            <a:bodyPr lIns="89863" tIns="71908" rIns="89863" bIns="71908" rtlCol="0" anchor="ctr"/>
            <a:lstStyle/>
            <a:p>
              <a:pPr algn="ctr" defTabSz="913003" fontAlgn="base">
                <a:spcBef>
                  <a:spcPct val="50000"/>
                </a:spcBef>
                <a:spcAft>
                  <a:spcPct val="0"/>
                </a:spcAft>
                <a:buClr>
                  <a:srgbClr val="F0AB00"/>
                </a:buClr>
                <a:buSzPct val="80000"/>
              </a:pPr>
              <a:endParaRPr lang="de-DE" sz="2000" kern="0">
                <a:ea typeface="Arial Unicode MS" pitchFamily="34" charset="-128"/>
                <a:cs typeface="Arial Unicode MS" pitchFamily="34" charset="-128"/>
              </a:endParaRPr>
            </a:p>
          </p:txBody>
        </p:sp>
        <p:grpSp>
          <p:nvGrpSpPr>
            <p:cNvPr id="12" name="Gruppieren 11"/>
            <p:cNvGrpSpPr/>
            <p:nvPr userDrawn="1"/>
          </p:nvGrpSpPr>
          <p:grpSpPr>
            <a:xfrm>
              <a:off x="545702" y="1435466"/>
              <a:ext cx="403112" cy="511295"/>
              <a:chOff x="7057115" y="1361724"/>
              <a:chExt cx="403112" cy="511295"/>
            </a:xfrm>
          </p:grpSpPr>
          <p:sp>
            <p:nvSpPr>
              <p:cNvPr id="13" name="Gefaltete Ecke 12"/>
              <p:cNvSpPr/>
              <p:nvPr/>
            </p:nvSpPr>
            <p:spPr bwMode="gray">
              <a:xfrm rot="10800000" flipH="1">
                <a:off x="7150511" y="1361724"/>
                <a:ext cx="309716" cy="420330"/>
              </a:xfrm>
              <a:prstGeom prst="foldedCorner">
                <a:avLst>
                  <a:gd name="adj" fmla="val 38333"/>
                </a:avLst>
              </a:prstGeom>
              <a:solidFill>
                <a:schemeClr val="tx1">
                  <a:lumMod val="65000"/>
                  <a:lumOff val="3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a:ln>
                    <a:noFill/>
                  </a:ln>
                  <a:effectLst/>
                  <a:uLnTx/>
                  <a:uFillTx/>
                  <a:ea typeface="Arial Unicode MS" pitchFamily="34" charset="-128"/>
                  <a:cs typeface="Arial Unicode MS" pitchFamily="34" charset="-128"/>
                </a:endParaRPr>
              </a:p>
            </p:txBody>
          </p:sp>
          <p:sp>
            <p:nvSpPr>
              <p:cNvPr id="14" name="Gefaltete Ecke 13"/>
              <p:cNvSpPr/>
              <p:nvPr/>
            </p:nvSpPr>
            <p:spPr bwMode="gray">
              <a:xfrm rot="10800000" flipH="1">
                <a:off x="7103823" y="1410891"/>
                <a:ext cx="309716" cy="420330"/>
              </a:xfrm>
              <a:prstGeom prst="foldedCorner">
                <a:avLst>
                  <a:gd name="adj" fmla="val 38333"/>
                </a:avLst>
              </a:prstGeom>
              <a:solidFill>
                <a:schemeClr val="tx1">
                  <a:lumMod val="65000"/>
                  <a:lumOff val="3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a:ln>
                    <a:noFill/>
                  </a:ln>
                  <a:effectLst/>
                  <a:uLnTx/>
                  <a:uFillTx/>
                  <a:ea typeface="Arial Unicode MS" pitchFamily="34" charset="-128"/>
                  <a:cs typeface="Arial Unicode MS" pitchFamily="34" charset="-128"/>
                </a:endParaRPr>
              </a:p>
            </p:txBody>
          </p:sp>
          <p:grpSp>
            <p:nvGrpSpPr>
              <p:cNvPr id="15" name="Gruppieren 33"/>
              <p:cNvGrpSpPr/>
              <p:nvPr/>
            </p:nvGrpSpPr>
            <p:grpSpPr>
              <a:xfrm>
                <a:off x="7057115" y="1452689"/>
                <a:ext cx="309716" cy="420330"/>
                <a:chOff x="589936" y="2809567"/>
                <a:chExt cx="309716" cy="420330"/>
              </a:xfrm>
            </p:grpSpPr>
            <p:sp>
              <p:nvSpPr>
                <p:cNvPr id="16" name="Gefaltete Ecke 15"/>
                <p:cNvSpPr/>
                <p:nvPr/>
              </p:nvSpPr>
              <p:spPr bwMode="gray">
                <a:xfrm rot="10800000" flipH="1">
                  <a:off x="589936" y="2809567"/>
                  <a:ext cx="309716" cy="420330"/>
                </a:xfrm>
                <a:prstGeom prst="foldedCorner">
                  <a:avLst>
                    <a:gd name="adj" fmla="val 38333"/>
                  </a:avLst>
                </a:prstGeom>
                <a:solidFill>
                  <a:schemeClr val="tx1">
                    <a:lumMod val="65000"/>
                    <a:lumOff val="3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a:ln>
                      <a:noFill/>
                    </a:ln>
                    <a:effectLst/>
                    <a:uLnTx/>
                    <a:uFillTx/>
                    <a:ea typeface="Arial Unicode MS" pitchFamily="34" charset="-128"/>
                    <a:cs typeface="Arial Unicode MS" pitchFamily="34" charset="-128"/>
                  </a:endParaRPr>
                </a:p>
              </p:txBody>
            </p:sp>
            <p:sp>
              <p:nvSpPr>
                <p:cNvPr id="17" name="Textfeld 16"/>
                <p:cNvSpPr txBox="1"/>
                <p:nvPr/>
              </p:nvSpPr>
              <p:spPr>
                <a:xfrm>
                  <a:off x="697006" y="2861855"/>
                  <a:ext cx="94496" cy="3262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3600" i="1" kern="0" dirty="0">
                      <a:solidFill>
                        <a:schemeClr val="bg1"/>
                      </a:solidFill>
                      <a:latin typeface="Angsana New" pitchFamily="18" charset="-34"/>
                      <a:ea typeface="Arial Unicode MS" pitchFamily="34" charset="-128"/>
                      <a:cs typeface="Angsana New" pitchFamily="18" charset="-34"/>
                    </a:rPr>
                    <a:t>i</a:t>
                  </a:r>
                </a:p>
              </p:txBody>
            </p:sp>
          </p:grpSp>
        </p:grpSp>
      </p:grpSp>
      <p:sp>
        <p:nvSpPr>
          <p:cNvPr id="18" name="Textplatzhalter 21"/>
          <p:cNvSpPr>
            <a:spLocks noGrp="1"/>
          </p:cNvSpPr>
          <p:nvPr>
            <p:ph type="body" sz="quarter" idx="12" hasCustomPrompt="1"/>
          </p:nvPr>
        </p:nvSpPr>
        <p:spPr>
          <a:xfrm>
            <a:off x="2327108" y="3552319"/>
            <a:ext cx="9542092" cy="530990"/>
          </a:xfrm>
          <a:prstGeom prst="rect">
            <a:avLst/>
          </a:prstGeom>
        </p:spPr>
        <p:txBody>
          <a:bodyPr/>
          <a:lstStyle>
            <a:lvl1pPr marL="214298" indent="-214298">
              <a:lnSpc>
                <a:spcPct val="100000"/>
              </a:lnSpc>
              <a:spcBef>
                <a:spcPts val="0"/>
              </a:spcBef>
              <a:spcAft>
                <a:spcPts val="0"/>
              </a:spcAft>
              <a:buClr>
                <a:schemeClr val="bg1">
                  <a:lumMod val="65000"/>
                </a:schemeClr>
              </a:buClr>
              <a:buSzPct val="100000"/>
              <a:buFont typeface="Arial" panose="020B0604020202020204" pitchFamily="34" charset="0"/>
              <a:buChar char="•"/>
              <a:defRPr sz="1600" b="0" baseline="0">
                <a:solidFill>
                  <a:schemeClr val="tx1"/>
                </a:solidFill>
              </a:defRPr>
            </a:lvl1pPr>
            <a:lvl2pPr marL="405974" indent="-214298">
              <a:lnSpc>
                <a:spcPct val="100000"/>
              </a:lnSpc>
              <a:spcBef>
                <a:spcPts val="0"/>
              </a:spcBef>
              <a:spcAft>
                <a:spcPts val="0"/>
              </a:spcAft>
              <a:buClr>
                <a:schemeClr val="tx2"/>
              </a:buClr>
              <a:buSzPct val="100000"/>
              <a:buFont typeface="Arial" panose="020B0604020202020204" pitchFamily="34" charset="0"/>
              <a:buChar char="•"/>
              <a:defRPr/>
            </a:lvl2pPr>
          </a:lstStyle>
          <a:p>
            <a:pPr lvl="0"/>
            <a:r>
              <a:rPr lang="en-US" dirty="0"/>
              <a:t>&lt;server-side&gt;</a:t>
            </a:r>
          </a:p>
          <a:p>
            <a:pPr lvl="0"/>
            <a:r>
              <a:rPr lang="en-US" dirty="0"/>
              <a:t>&lt;client-side&gt;</a:t>
            </a:r>
            <a:endParaRPr lang="de-DE" dirty="0"/>
          </a:p>
        </p:txBody>
      </p:sp>
      <p:sp>
        <p:nvSpPr>
          <p:cNvPr id="19" name="Textfeld 18"/>
          <p:cNvSpPr txBox="1"/>
          <p:nvPr userDrawn="1"/>
        </p:nvSpPr>
        <p:spPr>
          <a:xfrm>
            <a:off x="2041112" y="3250331"/>
            <a:ext cx="9828088" cy="336918"/>
          </a:xfrm>
          <a:prstGeom prst="rect">
            <a:avLst/>
          </a:prstGeom>
          <a:noFill/>
        </p:spPr>
        <p:txBody>
          <a:bodyPr wrap="none" lIns="0" tIns="0" rIns="0" bIns="0" rtlCol="0" anchor="t" anchorCtr="0">
            <a:noAutofit/>
          </a:bodyPr>
          <a:lstStyle/>
          <a:p>
            <a:pPr marL="265490" indent="-195248" fontAlgn="base">
              <a:spcBef>
                <a:spcPct val="50000"/>
              </a:spcBef>
              <a:spcAft>
                <a:spcPct val="0"/>
              </a:spcAft>
              <a:buClr>
                <a:schemeClr val="bg1">
                  <a:lumMod val="65000"/>
                </a:schemeClr>
              </a:buClr>
              <a:buSzPct val="100000"/>
              <a:buFont typeface="Wingdings" panose="05000000000000000000" pitchFamily="2" charset="2"/>
              <a:buChar char="§"/>
            </a:pPr>
            <a:r>
              <a:rPr lang="en-US" sz="1800" b="0" kern="1200" baseline="0" noProof="0" dirty="0">
                <a:solidFill>
                  <a:schemeClr val="tx1"/>
                </a:solidFill>
                <a:latin typeface="+mn-lt"/>
                <a:ea typeface="+mn-ea"/>
                <a:cs typeface="+mn-cs"/>
              </a:rPr>
              <a:t>Software used</a:t>
            </a:r>
          </a:p>
        </p:txBody>
      </p:sp>
      <p:sp>
        <p:nvSpPr>
          <p:cNvPr id="20" name="Textfeld 19"/>
          <p:cNvSpPr txBox="1"/>
          <p:nvPr userDrawn="1"/>
        </p:nvSpPr>
        <p:spPr>
          <a:xfrm>
            <a:off x="2043658" y="4533142"/>
            <a:ext cx="9825542" cy="336918"/>
          </a:xfrm>
          <a:prstGeom prst="rect">
            <a:avLst/>
          </a:prstGeom>
          <a:noFill/>
        </p:spPr>
        <p:txBody>
          <a:bodyPr wrap="none" lIns="0" tIns="0" rIns="0" bIns="0" rtlCol="0" anchor="t" anchorCtr="0">
            <a:noAutofit/>
          </a:bodyPr>
          <a:lstStyle/>
          <a:p>
            <a:pPr marL="265490" indent="-195248" fontAlgn="base">
              <a:spcBef>
                <a:spcPct val="50000"/>
              </a:spcBef>
              <a:spcAft>
                <a:spcPct val="0"/>
              </a:spcAft>
              <a:buClr>
                <a:schemeClr val="bg1">
                  <a:lumMod val="65000"/>
                </a:schemeClr>
              </a:buClr>
              <a:buSzPct val="100000"/>
              <a:buFont typeface="Wingdings" panose="05000000000000000000" pitchFamily="2" charset="2"/>
              <a:buChar char="§"/>
            </a:pPr>
            <a:r>
              <a:rPr lang="en-US" sz="1800" b="0" kern="1200" baseline="0" noProof="0" dirty="0">
                <a:solidFill>
                  <a:schemeClr val="tx1"/>
                </a:solidFill>
                <a:latin typeface="+mn-lt"/>
                <a:ea typeface="+mn-ea"/>
                <a:cs typeface="+mn-cs"/>
              </a:rPr>
              <a:t>Prerequisites</a:t>
            </a:r>
          </a:p>
        </p:txBody>
      </p:sp>
      <p:sp>
        <p:nvSpPr>
          <p:cNvPr id="21" name="Textplatzhalter 21"/>
          <p:cNvSpPr>
            <a:spLocks noGrp="1"/>
          </p:cNvSpPr>
          <p:nvPr>
            <p:ph type="body" sz="quarter" idx="13" hasCustomPrompt="1"/>
          </p:nvPr>
        </p:nvSpPr>
        <p:spPr>
          <a:xfrm>
            <a:off x="2327107" y="4845892"/>
            <a:ext cx="9542093" cy="530990"/>
          </a:xfrm>
          <a:prstGeom prst="rect">
            <a:avLst/>
          </a:prstGeom>
        </p:spPr>
        <p:txBody>
          <a:bodyPr/>
          <a:lstStyle>
            <a:lvl1pPr marL="285750" indent="-285750">
              <a:lnSpc>
                <a:spcPct val="100000"/>
              </a:lnSpc>
              <a:spcBef>
                <a:spcPts val="0"/>
              </a:spcBef>
              <a:spcAft>
                <a:spcPts val="0"/>
              </a:spcAft>
              <a:buClr>
                <a:schemeClr val="bg1">
                  <a:lumMod val="65000"/>
                </a:schemeClr>
              </a:buClr>
              <a:buSzPct val="100000"/>
              <a:buFont typeface="Arial" panose="020B0604020202020204" pitchFamily="34" charset="0"/>
              <a:buChar char="•"/>
              <a:defRPr sz="1600" b="0" baseline="0">
                <a:solidFill>
                  <a:schemeClr val="tx1"/>
                </a:solidFill>
              </a:defRPr>
            </a:lvl1pPr>
            <a:lvl2pPr marL="405974" indent="-214298">
              <a:lnSpc>
                <a:spcPct val="100000"/>
              </a:lnSpc>
              <a:spcBef>
                <a:spcPts val="0"/>
              </a:spcBef>
              <a:spcAft>
                <a:spcPts val="0"/>
              </a:spcAft>
              <a:buClr>
                <a:schemeClr val="tx2"/>
              </a:buClr>
              <a:buSzPct val="100000"/>
              <a:buFont typeface="Arial" panose="020B0604020202020204" pitchFamily="34" charset="0"/>
              <a:buChar char="•"/>
              <a:defRPr/>
            </a:lvl2pPr>
          </a:lstStyle>
          <a:p>
            <a:pPr lvl="0"/>
            <a:r>
              <a:rPr lang="en-US" dirty="0"/>
              <a:t>&lt;curricula&gt;</a:t>
            </a:r>
          </a:p>
          <a:p>
            <a:pPr lvl="0"/>
            <a:r>
              <a:rPr lang="en-US" dirty="0"/>
              <a:t>&lt;other prerequisites&gt;</a:t>
            </a:r>
            <a:endParaRPr lang="de-DE" dirty="0"/>
          </a:p>
        </p:txBody>
      </p:sp>
    </p:spTree>
    <p:extLst>
      <p:ext uri="{BB962C8B-B14F-4D97-AF65-F5344CB8AC3E}">
        <p14:creationId xmlns:p14="http://schemas.microsoft.com/office/powerpoint/2010/main" val="1784089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odule information I">
    <p:spTree>
      <p:nvGrpSpPr>
        <p:cNvPr id="1" name=""/>
        <p:cNvGrpSpPr/>
        <p:nvPr/>
      </p:nvGrpSpPr>
      <p:grpSpPr>
        <a:xfrm>
          <a:off x="0" y="0"/>
          <a:ext cx="0" cy="0"/>
          <a:chOff x="0" y="0"/>
          <a:chExt cx="0" cy="0"/>
        </a:xfrm>
      </p:grpSpPr>
      <p:sp>
        <p:nvSpPr>
          <p:cNvPr id="5" name="Textfeld 4"/>
          <p:cNvSpPr txBox="1"/>
          <p:nvPr userDrawn="1"/>
        </p:nvSpPr>
        <p:spPr>
          <a:xfrm>
            <a:off x="324000" y="324000"/>
            <a:ext cx="11545200" cy="759600"/>
          </a:xfrm>
          <a:prstGeom prst="rect">
            <a:avLst/>
          </a:prstGeom>
          <a:noFill/>
        </p:spPr>
        <p:txBody>
          <a:bodyPr wrap="square" lIns="0" tIns="0" rIns="0" bIns="0" rtlCol="0" anchor="ctr" anchorCtr="0">
            <a:noAutofit/>
          </a:bodyPr>
          <a:lstStyle/>
          <a:p>
            <a:pPr fontAlgn="base">
              <a:spcBef>
                <a:spcPts val="600"/>
              </a:spcBef>
              <a:spcAft>
                <a:spcPct val="0"/>
              </a:spcAft>
              <a:buClr>
                <a:srgbClr val="F0AB00"/>
              </a:buClr>
              <a:buSzPct val="80000"/>
            </a:pPr>
            <a:r>
              <a:rPr lang="en-US" sz="2400" b="1" kern="0" noProof="0" dirty="0">
                <a:solidFill>
                  <a:schemeClr val="accent2"/>
                </a:solidFill>
                <a:latin typeface="+mj-lt"/>
                <a:ea typeface="Arial Unicode MS" pitchFamily="34" charset="-128"/>
                <a:cs typeface="Arial Unicode MS" pitchFamily="34" charset="-128"/>
              </a:rPr>
              <a:t>Module</a:t>
            </a:r>
            <a:r>
              <a:rPr lang="en-US" sz="2400" b="1" kern="0" baseline="0" noProof="0" dirty="0">
                <a:solidFill>
                  <a:schemeClr val="accent2"/>
                </a:solidFill>
                <a:latin typeface="+mj-lt"/>
                <a:ea typeface="Arial Unicode MS" pitchFamily="34" charset="-128"/>
                <a:cs typeface="Arial Unicode MS" pitchFamily="34" charset="-128"/>
              </a:rPr>
              <a:t> Information</a:t>
            </a:r>
            <a:endParaRPr lang="en-US" sz="2400" b="1" kern="0" noProof="0" dirty="0">
              <a:solidFill>
                <a:schemeClr val="accent2"/>
              </a:solidFill>
              <a:latin typeface="+mj-lt"/>
              <a:ea typeface="Arial Unicode MS" pitchFamily="34" charset="-128"/>
              <a:cs typeface="Arial Unicode MS" pitchFamily="34" charset="-128"/>
            </a:endParaRPr>
          </a:p>
        </p:txBody>
      </p:sp>
      <p:grpSp>
        <p:nvGrpSpPr>
          <p:cNvPr id="22" name="Gruppieren 21"/>
          <p:cNvGrpSpPr/>
          <p:nvPr userDrawn="1"/>
        </p:nvGrpSpPr>
        <p:grpSpPr>
          <a:xfrm>
            <a:off x="324000" y="1499007"/>
            <a:ext cx="1299600" cy="1299600"/>
            <a:chOff x="214040" y="1152039"/>
            <a:chExt cx="765542" cy="765543"/>
          </a:xfrm>
        </p:grpSpPr>
        <p:grpSp>
          <p:nvGrpSpPr>
            <p:cNvPr id="23" name="Gruppieren 22"/>
            <p:cNvGrpSpPr/>
            <p:nvPr userDrawn="1"/>
          </p:nvGrpSpPr>
          <p:grpSpPr>
            <a:xfrm>
              <a:off x="361780" y="1456593"/>
              <a:ext cx="464587" cy="191753"/>
              <a:chOff x="1642324" y="4884196"/>
              <a:chExt cx="660745" cy="294992"/>
            </a:xfrm>
          </p:grpSpPr>
          <p:sp>
            <p:nvSpPr>
              <p:cNvPr id="25" name="Richtungspfeil 24"/>
              <p:cNvSpPr/>
              <p:nvPr userDrawn="1"/>
            </p:nvSpPr>
            <p:spPr bwMode="gray">
              <a:xfrm rot="8100000">
                <a:off x="1767471" y="4884196"/>
                <a:ext cx="535598" cy="221844"/>
              </a:xfrm>
              <a:prstGeom prst="homePlate">
                <a:avLst/>
              </a:prstGeom>
              <a:solidFill>
                <a:schemeClr val="tx1">
                  <a:lumMod val="65000"/>
                  <a:lumOff val="35000"/>
                </a:schemeClr>
              </a:solidFill>
              <a:ln w="6350" algn="ctr">
                <a:solidFill>
                  <a:schemeClr val="tx1">
                    <a:lumMod val="65000"/>
                    <a:lumOff val="3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a:ln>
                    <a:noFill/>
                  </a:ln>
                  <a:effectLst/>
                  <a:uLnTx/>
                  <a:uFillTx/>
                  <a:ea typeface="Arial Unicode MS" pitchFamily="34" charset="-128"/>
                  <a:cs typeface="Arial Unicode MS" pitchFamily="34" charset="-128"/>
                </a:endParaRPr>
              </a:p>
            </p:txBody>
          </p:sp>
          <p:sp>
            <p:nvSpPr>
              <p:cNvPr id="26" name="Rechteck 25"/>
              <p:cNvSpPr/>
              <p:nvPr/>
            </p:nvSpPr>
            <p:spPr bwMode="gray">
              <a:xfrm rot="8100000">
                <a:off x="1920613" y="4887121"/>
                <a:ext cx="305780" cy="129124"/>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a:ln>
                    <a:noFill/>
                  </a:ln>
                  <a:effectLst/>
                  <a:uLnTx/>
                  <a:uFillTx/>
                  <a:ea typeface="Arial Unicode MS" pitchFamily="34" charset="-128"/>
                  <a:cs typeface="Arial Unicode MS" pitchFamily="34" charset="-128"/>
                </a:endParaRPr>
              </a:p>
            </p:txBody>
          </p:sp>
          <p:cxnSp>
            <p:nvCxnSpPr>
              <p:cNvPr id="27" name="Gerade Verbindung 25"/>
              <p:cNvCxnSpPr/>
              <p:nvPr userDrawn="1"/>
            </p:nvCxnSpPr>
            <p:spPr>
              <a:xfrm>
                <a:off x="1642324" y="5179188"/>
                <a:ext cx="140109"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4" name="Donut 11"/>
            <p:cNvSpPr/>
            <p:nvPr userDrawn="1"/>
          </p:nvSpPr>
          <p:spPr bwMode="gray">
            <a:xfrm>
              <a:off x="214040" y="1152039"/>
              <a:ext cx="765542" cy="765543"/>
            </a:xfrm>
            <a:prstGeom prst="donut">
              <a:avLst>
                <a:gd name="adj" fmla="val 5979"/>
              </a:avLst>
            </a:prstGeom>
            <a:solidFill>
              <a:schemeClr val="accent1"/>
            </a:solidFill>
            <a:ln w="6350" algn="ctr">
              <a:solidFill>
                <a:schemeClr val="accent1"/>
              </a:solidFill>
              <a:miter lim="800000"/>
              <a:headEnd/>
              <a:tailEnd/>
            </a:ln>
          </p:spPr>
          <p:txBody>
            <a:bodyPr lIns="89863" tIns="71908" rIns="89863" bIns="71908" rtlCol="0" anchor="ctr"/>
            <a:lstStyle/>
            <a:p>
              <a:pPr algn="ctr" defTabSz="913003" fontAlgn="base">
                <a:spcBef>
                  <a:spcPct val="50000"/>
                </a:spcBef>
                <a:spcAft>
                  <a:spcPct val="0"/>
                </a:spcAft>
                <a:buClr>
                  <a:srgbClr val="F0AB00"/>
                </a:buClr>
                <a:buSzPct val="80000"/>
              </a:pPr>
              <a:endParaRPr lang="de-DE" sz="2000" kern="0">
                <a:ea typeface="Arial Unicode MS" pitchFamily="34" charset="-128"/>
                <a:cs typeface="Arial Unicode MS" pitchFamily="34" charset="-128"/>
              </a:endParaRPr>
            </a:p>
          </p:txBody>
        </p:sp>
      </p:grpSp>
      <p:grpSp>
        <p:nvGrpSpPr>
          <p:cNvPr id="28" name="Gruppieren 27"/>
          <p:cNvGrpSpPr/>
          <p:nvPr userDrawn="1"/>
        </p:nvGrpSpPr>
        <p:grpSpPr>
          <a:xfrm>
            <a:off x="324000" y="3809388"/>
            <a:ext cx="1299600" cy="1299600"/>
            <a:chOff x="216000" y="2969382"/>
            <a:chExt cx="765542" cy="765543"/>
          </a:xfrm>
        </p:grpSpPr>
        <p:pic>
          <p:nvPicPr>
            <p:cNvPr id="29"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23714" y="3133080"/>
              <a:ext cx="361950" cy="438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Donut 11"/>
            <p:cNvSpPr/>
            <p:nvPr userDrawn="1"/>
          </p:nvSpPr>
          <p:spPr bwMode="gray">
            <a:xfrm>
              <a:off x="216000" y="2969382"/>
              <a:ext cx="765542" cy="765543"/>
            </a:xfrm>
            <a:prstGeom prst="donut">
              <a:avLst>
                <a:gd name="adj" fmla="val 5979"/>
              </a:avLst>
            </a:prstGeom>
            <a:solidFill>
              <a:schemeClr val="accent1"/>
            </a:solidFill>
            <a:ln w="6350" algn="ctr">
              <a:solidFill>
                <a:schemeClr val="accent1"/>
              </a:solidFill>
              <a:miter lim="800000"/>
              <a:headEnd/>
              <a:tailEnd/>
            </a:ln>
          </p:spPr>
          <p:txBody>
            <a:bodyPr lIns="89863" tIns="71908" rIns="89863" bIns="71908" rtlCol="0" anchor="ctr"/>
            <a:lstStyle/>
            <a:p>
              <a:pPr algn="ctr" defTabSz="913003" fontAlgn="base">
                <a:spcBef>
                  <a:spcPct val="50000"/>
                </a:spcBef>
                <a:spcAft>
                  <a:spcPct val="0"/>
                </a:spcAft>
                <a:buClr>
                  <a:srgbClr val="F0AB00"/>
                </a:buClr>
                <a:buSzPct val="80000"/>
              </a:pPr>
              <a:endParaRPr lang="de-DE" sz="2000" kern="0">
                <a:ea typeface="Arial Unicode MS" pitchFamily="34" charset="-128"/>
                <a:cs typeface="Arial Unicode MS" pitchFamily="34" charset="-128"/>
              </a:endParaRPr>
            </a:p>
          </p:txBody>
        </p:sp>
      </p:grpSp>
      <p:grpSp>
        <p:nvGrpSpPr>
          <p:cNvPr id="31" name="Gruppieren 30"/>
          <p:cNvGrpSpPr/>
          <p:nvPr userDrawn="1"/>
        </p:nvGrpSpPr>
        <p:grpSpPr>
          <a:xfrm>
            <a:off x="1951753" y="1927906"/>
            <a:ext cx="9917447" cy="500901"/>
            <a:chOff x="1108399" y="1396713"/>
            <a:chExt cx="7030682" cy="404566"/>
          </a:xfrm>
        </p:grpSpPr>
        <p:sp>
          <p:nvSpPr>
            <p:cNvPr id="32" name="Rectangle 10"/>
            <p:cNvSpPr/>
            <p:nvPr userDrawn="1"/>
          </p:nvSpPr>
          <p:spPr>
            <a:xfrm>
              <a:off x="1108399" y="1396713"/>
              <a:ext cx="3835401" cy="298157"/>
            </a:xfrm>
            <a:prstGeom prst="rect">
              <a:avLst/>
            </a:prstGeom>
          </p:spPr>
          <p:txBody>
            <a:bodyPr wrap="square" lIns="91302" tIns="45630" rIns="91302" bIns="45630">
              <a:spAutoFit/>
            </a:bodyPr>
            <a:lstStyle/>
            <a:p>
              <a:r>
                <a:rPr lang="en-US" sz="1800" b="1" noProof="0" dirty="0">
                  <a:solidFill>
                    <a:schemeClr val="tx1"/>
                  </a:solidFill>
                  <a:latin typeface="+mj-lt"/>
                </a:rPr>
                <a:t>Authors</a:t>
              </a:r>
              <a:endParaRPr lang="en-US" sz="1200" b="1" noProof="0" dirty="0">
                <a:solidFill>
                  <a:schemeClr val="tx1"/>
                </a:solidFill>
                <a:latin typeface="+mj-lt"/>
              </a:endParaRPr>
            </a:p>
          </p:txBody>
        </p:sp>
        <p:cxnSp>
          <p:nvCxnSpPr>
            <p:cNvPr id="33" name="Straight Connector 12"/>
            <p:cNvCxnSpPr/>
            <p:nvPr userDrawn="1"/>
          </p:nvCxnSpPr>
          <p:spPr>
            <a:xfrm flipV="1">
              <a:off x="1197563" y="1776441"/>
              <a:ext cx="6941518" cy="24838"/>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4" name="Textplatzhalter 21"/>
          <p:cNvSpPr>
            <a:spLocks noGrp="1"/>
          </p:cNvSpPr>
          <p:nvPr>
            <p:ph type="body" sz="quarter" idx="15" hasCustomPrompt="1"/>
          </p:nvPr>
        </p:nvSpPr>
        <p:spPr>
          <a:xfrm>
            <a:off x="2038856" y="2624439"/>
            <a:ext cx="9830344" cy="1319928"/>
          </a:xfrm>
          <a:prstGeom prst="rect">
            <a:avLst/>
          </a:prstGeom>
        </p:spPr>
        <p:txBody>
          <a:bodyPr anchor="t" anchorCtr="0"/>
          <a:lstStyle>
            <a:lvl1pPr marL="266400" indent="-194400">
              <a:lnSpc>
                <a:spcPct val="100000"/>
              </a:lnSpc>
              <a:spcBef>
                <a:spcPts val="0"/>
              </a:spcBef>
              <a:spcAft>
                <a:spcPts val="0"/>
              </a:spcAft>
              <a:buClr>
                <a:schemeClr val="bg1">
                  <a:lumMod val="75000"/>
                </a:schemeClr>
              </a:buClr>
              <a:buSzPct val="100000"/>
              <a:buFont typeface="Wingdings" panose="05000000000000000000" pitchFamily="2" charset="2"/>
              <a:buChar char="§"/>
              <a:defRPr sz="1800" b="0" baseline="0">
                <a:solidFill>
                  <a:schemeClr val="tx1"/>
                </a:solidFill>
              </a:defRPr>
            </a:lvl1pPr>
            <a:lvl2pPr marL="405974" indent="-214298">
              <a:lnSpc>
                <a:spcPct val="100000"/>
              </a:lnSpc>
              <a:spcBef>
                <a:spcPts val="0"/>
              </a:spcBef>
              <a:spcAft>
                <a:spcPts val="0"/>
              </a:spcAft>
              <a:buClr>
                <a:schemeClr val="tx2"/>
              </a:buClr>
              <a:buSzPct val="100000"/>
              <a:buFont typeface="Arial" panose="020B0604020202020204" pitchFamily="34" charset="0"/>
              <a:buChar char="•"/>
              <a:defRPr/>
            </a:lvl2pPr>
          </a:lstStyle>
          <a:p>
            <a:pPr lvl="0"/>
            <a:r>
              <a:rPr lang="en-US" dirty="0"/>
              <a:t>&lt;Author&gt;</a:t>
            </a:r>
          </a:p>
          <a:p>
            <a:pPr lvl="0"/>
            <a:r>
              <a:rPr lang="en-US" dirty="0"/>
              <a:t>&lt;Author&gt;</a:t>
            </a:r>
          </a:p>
          <a:p>
            <a:pPr lvl="0"/>
            <a:r>
              <a:rPr lang="en-US" dirty="0"/>
              <a:t>&lt;Author&gt;</a:t>
            </a:r>
          </a:p>
        </p:txBody>
      </p:sp>
      <p:grpSp>
        <p:nvGrpSpPr>
          <p:cNvPr id="35" name="Gruppieren 34"/>
          <p:cNvGrpSpPr/>
          <p:nvPr userDrawn="1"/>
        </p:nvGrpSpPr>
        <p:grpSpPr>
          <a:xfrm>
            <a:off x="1957853" y="4230977"/>
            <a:ext cx="9911347" cy="500901"/>
            <a:chOff x="1108399" y="1396713"/>
            <a:chExt cx="7030682" cy="404566"/>
          </a:xfrm>
        </p:grpSpPr>
        <p:sp>
          <p:nvSpPr>
            <p:cNvPr id="36" name="Rectangle 10"/>
            <p:cNvSpPr/>
            <p:nvPr userDrawn="1"/>
          </p:nvSpPr>
          <p:spPr>
            <a:xfrm>
              <a:off x="1108399" y="1396713"/>
              <a:ext cx="3835401" cy="298157"/>
            </a:xfrm>
            <a:prstGeom prst="rect">
              <a:avLst/>
            </a:prstGeom>
          </p:spPr>
          <p:txBody>
            <a:bodyPr wrap="square" lIns="91302" tIns="45630" rIns="91302" bIns="45630">
              <a:spAutoFit/>
            </a:bodyPr>
            <a:lstStyle/>
            <a:p>
              <a:r>
                <a:rPr lang="en-US" sz="1800" b="1" noProof="0" dirty="0">
                  <a:solidFill>
                    <a:schemeClr val="tx1"/>
                  </a:solidFill>
                  <a:latin typeface="+mj-lt"/>
                </a:rPr>
                <a:t>Target Audience</a:t>
              </a:r>
              <a:endParaRPr lang="en-US" sz="1200" b="1" noProof="0" dirty="0">
                <a:solidFill>
                  <a:schemeClr val="tx1"/>
                </a:solidFill>
                <a:latin typeface="+mj-lt"/>
              </a:endParaRPr>
            </a:p>
          </p:txBody>
        </p:sp>
        <p:cxnSp>
          <p:nvCxnSpPr>
            <p:cNvPr id="37" name="Straight Connector 12"/>
            <p:cNvCxnSpPr/>
            <p:nvPr userDrawn="1"/>
          </p:nvCxnSpPr>
          <p:spPr>
            <a:xfrm flipV="1">
              <a:off x="1197563" y="1776441"/>
              <a:ext cx="6941518" cy="24838"/>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8" name="Textplatzhalter 21"/>
          <p:cNvSpPr>
            <a:spLocks noGrp="1"/>
          </p:cNvSpPr>
          <p:nvPr>
            <p:ph type="body" sz="quarter" idx="16" hasCustomPrompt="1"/>
          </p:nvPr>
        </p:nvSpPr>
        <p:spPr>
          <a:xfrm>
            <a:off x="2044953" y="4927509"/>
            <a:ext cx="9824247" cy="1319928"/>
          </a:xfrm>
          <a:prstGeom prst="rect">
            <a:avLst/>
          </a:prstGeom>
        </p:spPr>
        <p:txBody>
          <a:bodyPr anchor="t" anchorCtr="0"/>
          <a:lstStyle>
            <a:lvl1pPr marL="266400" indent="-194400">
              <a:lnSpc>
                <a:spcPct val="100000"/>
              </a:lnSpc>
              <a:spcBef>
                <a:spcPts val="0"/>
              </a:spcBef>
              <a:spcAft>
                <a:spcPts val="0"/>
              </a:spcAft>
              <a:buClr>
                <a:schemeClr val="bg1">
                  <a:lumMod val="75000"/>
                </a:schemeClr>
              </a:buClr>
              <a:buSzPct val="100000"/>
              <a:buFont typeface="Wingdings" panose="05000000000000000000" pitchFamily="2" charset="2"/>
              <a:buChar char="§"/>
              <a:defRPr sz="1800" b="0" baseline="0">
                <a:solidFill>
                  <a:schemeClr val="tx1"/>
                </a:solidFill>
              </a:defRPr>
            </a:lvl1pPr>
            <a:lvl2pPr marL="405974" indent="-214298">
              <a:lnSpc>
                <a:spcPct val="100000"/>
              </a:lnSpc>
              <a:spcBef>
                <a:spcPts val="0"/>
              </a:spcBef>
              <a:spcAft>
                <a:spcPts val="0"/>
              </a:spcAft>
              <a:buClr>
                <a:schemeClr val="tx2"/>
              </a:buClr>
              <a:buSzPct val="100000"/>
              <a:buFont typeface="Arial" panose="020B0604020202020204" pitchFamily="34" charset="0"/>
              <a:buChar char="•"/>
              <a:defRPr/>
            </a:lvl2pPr>
          </a:lstStyle>
          <a:p>
            <a:pPr lvl="0"/>
            <a:r>
              <a:rPr lang="en-US" dirty="0"/>
              <a:t>&lt;Target audience&gt;</a:t>
            </a:r>
          </a:p>
          <a:p>
            <a:pPr lvl="0"/>
            <a:r>
              <a:rPr lang="en-US" dirty="0"/>
              <a:t>&lt;Target audience&gt;</a:t>
            </a:r>
          </a:p>
          <a:p>
            <a:pPr lvl="0"/>
            <a:r>
              <a:rPr lang="en-US" dirty="0"/>
              <a:t>&lt;Target audience&gt;</a:t>
            </a:r>
          </a:p>
        </p:txBody>
      </p:sp>
    </p:spTree>
    <p:extLst>
      <p:ext uri="{BB962C8B-B14F-4D97-AF65-F5344CB8AC3E}">
        <p14:creationId xmlns:p14="http://schemas.microsoft.com/office/powerpoint/2010/main" val="2738841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dule information II">
    <p:spTree>
      <p:nvGrpSpPr>
        <p:cNvPr id="1" name=""/>
        <p:cNvGrpSpPr/>
        <p:nvPr/>
      </p:nvGrpSpPr>
      <p:grpSpPr>
        <a:xfrm>
          <a:off x="0" y="0"/>
          <a:ext cx="0" cy="0"/>
          <a:chOff x="0" y="0"/>
          <a:chExt cx="0" cy="0"/>
        </a:xfrm>
      </p:grpSpPr>
      <p:sp>
        <p:nvSpPr>
          <p:cNvPr id="5" name="Textfeld 4"/>
          <p:cNvSpPr txBox="1"/>
          <p:nvPr userDrawn="1"/>
        </p:nvSpPr>
        <p:spPr>
          <a:xfrm>
            <a:off x="324000" y="324000"/>
            <a:ext cx="11545200" cy="759600"/>
          </a:xfrm>
          <a:prstGeom prst="rect">
            <a:avLst/>
          </a:prstGeom>
          <a:noFill/>
        </p:spPr>
        <p:txBody>
          <a:bodyPr wrap="square" lIns="0" tIns="0" rIns="0" bIns="0" rtlCol="0" anchor="ctr" anchorCtr="0">
            <a:noAutofit/>
          </a:bodyPr>
          <a:lstStyle/>
          <a:p>
            <a:pPr fontAlgn="base">
              <a:spcBef>
                <a:spcPts val="600"/>
              </a:spcBef>
              <a:spcAft>
                <a:spcPct val="0"/>
              </a:spcAft>
              <a:buClr>
                <a:srgbClr val="F0AB00"/>
              </a:buClr>
              <a:buSzPct val="80000"/>
            </a:pPr>
            <a:r>
              <a:rPr lang="en-US" sz="2400" b="1" kern="0" noProof="0" dirty="0">
                <a:solidFill>
                  <a:schemeClr val="accent2"/>
                </a:solidFill>
                <a:latin typeface="+mj-lt"/>
                <a:ea typeface="Arial Unicode MS" pitchFamily="34" charset="-128"/>
                <a:cs typeface="Arial Unicode MS" pitchFamily="34" charset="-128"/>
              </a:rPr>
              <a:t>Module</a:t>
            </a:r>
            <a:r>
              <a:rPr lang="en-US" sz="2400" b="1" kern="0" baseline="0" noProof="0" dirty="0">
                <a:solidFill>
                  <a:schemeClr val="accent2"/>
                </a:solidFill>
                <a:latin typeface="+mj-lt"/>
                <a:ea typeface="Arial Unicode MS" pitchFamily="34" charset="-128"/>
                <a:cs typeface="Arial Unicode MS" pitchFamily="34" charset="-128"/>
              </a:rPr>
              <a:t> Information</a:t>
            </a:r>
            <a:endParaRPr lang="en-US" sz="2400" b="1" kern="0" noProof="0" dirty="0">
              <a:solidFill>
                <a:schemeClr val="accent2"/>
              </a:solidFill>
              <a:latin typeface="+mj-lt"/>
              <a:ea typeface="Arial Unicode MS" pitchFamily="34" charset="-128"/>
              <a:cs typeface="Arial Unicode MS" pitchFamily="34" charset="-128"/>
            </a:endParaRPr>
          </a:p>
        </p:txBody>
      </p:sp>
      <p:grpSp>
        <p:nvGrpSpPr>
          <p:cNvPr id="3" name="Gruppieren 2"/>
          <p:cNvGrpSpPr/>
          <p:nvPr userDrawn="1"/>
        </p:nvGrpSpPr>
        <p:grpSpPr>
          <a:xfrm>
            <a:off x="324000" y="1503256"/>
            <a:ext cx="1299600" cy="1299600"/>
            <a:chOff x="214040" y="1152039"/>
            <a:chExt cx="765542" cy="765543"/>
          </a:xfrm>
        </p:grpSpPr>
        <p:sp>
          <p:nvSpPr>
            <p:cNvPr id="4" name="Donut 11"/>
            <p:cNvSpPr/>
            <p:nvPr userDrawn="1"/>
          </p:nvSpPr>
          <p:spPr bwMode="gray">
            <a:xfrm>
              <a:off x="214040" y="1152039"/>
              <a:ext cx="765542" cy="765543"/>
            </a:xfrm>
            <a:prstGeom prst="donut">
              <a:avLst>
                <a:gd name="adj" fmla="val 5979"/>
              </a:avLst>
            </a:prstGeom>
            <a:solidFill>
              <a:schemeClr val="accent1"/>
            </a:solidFill>
            <a:ln w="6350" algn="ctr">
              <a:solidFill>
                <a:schemeClr val="accent1"/>
              </a:solidFill>
              <a:miter lim="800000"/>
              <a:headEnd/>
              <a:tailEnd/>
            </a:ln>
          </p:spPr>
          <p:txBody>
            <a:bodyPr lIns="89863" tIns="71908" rIns="89863" bIns="71908" rtlCol="0" anchor="ctr"/>
            <a:lstStyle/>
            <a:p>
              <a:pPr algn="ctr" defTabSz="913003" fontAlgn="base">
                <a:spcBef>
                  <a:spcPct val="50000"/>
                </a:spcBef>
                <a:spcAft>
                  <a:spcPct val="0"/>
                </a:spcAft>
                <a:buClr>
                  <a:srgbClr val="F0AB00"/>
                </a:buClr>
                <a:buSzPct val="80000"/>
              </a:pPr>
              <a:endParaRPr lang="de-DE" sz="2000" kern="0">
                <a:ea typeface="Arial Unicode MS" pitchFamily="34" charset="-128"/>
                <a:cs typeface="Arial Unicode MS" pitchFamily="34" charset="-128"/>
              </a:endParaRPr>
            </a:p>
          </p:txBody>
        </p:sp>
        <p:pic>
          <p:nvPicPr>
            <p:cNvPr id="6"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33487" y="1313261"/>
              <a:ext cx="3524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7" name="Gruppieren 6"/>
          <p:cNvGrpSpPr/>
          <p:nvPr userDrawn="1"/>
        </p:nvGrpSpPr>
        <p:grpSpPr>
          <a:xfrm>
            <a:off x="1951753" y="1927906"/>
            <a:ext cx="9917447" cy="500901"/>
            <a:chOff x="1108399" y="1396713"/>
            <a:chExt cx="7030682" cy="404566"/>
          </a:xfrm>
        </p:grpSpPr>
        <p:sp>
          <p:nvSpPr>
            <p:cNvPr id="8" name="Rectangle 10"/>
            <p:cNvSpPr/>
            <p:nvPr userDrawn="1"/>
          </p:nvSpPr>
          <p:spPr>
            <a:xfrm>
              <a:off x="1108399" y="1396713"/>
              <a:ext cx="3835401" cy="298154"/>
            </a:xfrm>
            <a:prstGeom prst="rect">
              <a:avLst/>
            </a:prstGeom>
          </p:spPr>
          <p:txBody>
            <a:bodyPr wrap="square" lIns="91302" tIns="45630" rIns="91302" bIns="45630">
              <a:spAutoFit/>
            </a:bodyPr>
            <a:lstStyle/>
            <a:p>
              <a:r>
                <a:rPr lang="en-US" sz="1800" b="1" kern="1200" noProof="0" dirty="0">
                  <a:solidFill>
                    <a:schemeClr val="tx1"/>
                  </a:solidFill>
                  <a:latin typeface="Arial"/>
                  <a:ea typeface="+mn-ea"/>
                  <a:cs typeface="+mn-cs"/>
                </a:rPr>
                <a:t>Learning Objectives</a:t>
              </a:r>
            </a:p>
          </p:txBody>
        </p:sp>
        <p:cxnSp>
          <p:nvCxnSpPr>
            <p:cNvPr id="9" name="Straight Connector 12"/>
            <p:cNvCxnSpPr/>
            <p:nvPr userDrawn="1"/>
          </p:nvCxnSpPr>
          <p:spPr>
            <a:xfrm flipV="1">
              <a:off x="1197563" y="1776441"/>
              <a:ext cx="6941518" cy="24838"/>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0" name="Textplatzhalter 21"/>
          <p:cNvSpPr>
            <a:spLocks noGrp="1"/>
          </p:cNvSpPr>
          <p:nvPr>
            <p:ph type="body" sz="quarter" idx="15" hasCustomPrompt="1"/>
          </p:nvPr>
        </p:nvSpPr>
        <p:spPr>
          <a:xfrm>
            <a:off x="2038856" y="2624439"/>
            <a:ext cx="9830344" cy="1319928"/>
          </a:xfrm>
          <a:prstGeom prst="rect">
            <a:avLst/>
          </a:prstGeom>
        </p:spPr>
        <p:txBody>
          <a:bodyPr anchor="t" anchorCtr="0"/>
          <a:lstStyle>
            <a:lvl1pPr marL="266400" indent="-194400">
              <a:lnSpc>
                <a:spcPct val="100000"/>
              </a:lnSpc>
              <a:spcBef>
                <a:spcPts val="0"/>
              </a:spcBef>
              <a:spcAft>
                <a:spcPts val="0"/>
              </a:spcAft>
              <a:buClr>
                <a:schemeClr val="bg1">
                  <a:lumMod val="75000"/>
                </a:schemeClr>
              </a:buClr>
              <a:buSzPct val="100000"/>
              <a:buFont typeface="Wingdings" panose="05000000000000000000" pitchFamily="2" charset="2"/>
              <a:buChar char="§"/>
              <a:defRPr sz="1800" b="0" baseline="0">
                <a:solidFill>
                  <a:schemeClr val="tx1"/>
                </a:solidFill>
              </a:defRPr>
            </a:lvl1pPr>
            <a:lvl2pPr marL="405974" indent="-214298">
              <a:lnSpc>
                <a:spcPct val="100000"/>
              </a:lnSpc>
              <a:spcBef>
                <a:spcPts val="0"/>
              </a:spcBef>
              <a:spcAft>
                <a:spcPts val="0"/>
              </a:spcAft>
              <a:buClr>
                <a:schemeClr val="tx2"/>
              </a:buClr>
              <a:buSzPct val="100000"/>
              <a:buFont typeface="Arial" panose="020B0604020202020204" pitchFamily="34" charset="0"/>
              <a:buChar char="•"/>
              <a:defRPr/>
            </a:lvl2pPr>
          </a:lstStyle>
          <a:p>
            <a:pPr lvl="0"/>
            <a:r>
              <a:rPr lang="en-US" dirty="0"/>
              <a:t>&lt;Learning objective&gt;</a:t>
            </a:r>
          </a:p>
          <a:p>
            <a:pPr lvl="0"/>
            <a:r>
              <a:rPr lang="en-US" dirty="0"/>
              <a:t>&lt;Learning objective&gt;</a:t>
            </a:r>
          </a:p>
          <a:p>
            <a:pPr lvl="0"/>
            <a:r>
              <a:rPr lang="en-US" dirty="0"/>
              <a:t>&lt;Learning objective&gt;</a:t>
            </a:r>
          </a:p>
        </p:txBody>
      </p:sp>
    </p:spTree>
    <p:extLst>
      <p:ext uri="{BB962C8B-B14F-4D97-AF65-F5344CB8AC3E}">
        <p14:creationId xmlns:p14="http://schemas.microsoft.com/office/powerpoint/2010/main" val="1014866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5" name="Text Placeholder 2"/>
          <p:cNvSpPr>
            <a:spLocks noGrp="1"/>
          </p:cNvSpPr>
          <p:nvPr>
            <p:ph idx="1"/>
          </p:nvPr>
        </p:nvSpPr>
        <p:spPr bwMode="gray">
          <a:xfrm>
            <a:off x="324000" y="1691079"/>
            <a:ext cx="11545200" cy="4392042"/>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Tree>
    <p:extLst>
      <p:ext uri="{BB962C8B-B14F-4D97-AF65-F5344CB8AC3E}">
        <p14:creationId xmlns:p14="http://schemas.microsoft.com/office/powerpoint/2010/main" val="268060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und Text">
    <p:spTree>
      <p:nvGrpSpPr>
        <p:cNvPr id="1" name=""/>
        <p:cNvGrpSpPr/>
        <p:nvPr/>
      </p:nvGrpSpPr>
      <p:grpSpPr>
        <a:xfrm>
          <a:off x="0" y="0"/>
          <a:ext cx="0" cy="0"/>
          <a:chOff x="0" y="0"/>
          <a:chExt cx="0" cy="0"/>
        </a:xfrm>
      </p:grpSpPr>
      <p:sp>
        <p:nvSpPr>
          <p:cNvPr id="5" name="Text Placeholder 2"/>
          <p:cNvSpPr>
            <a:spLocks noGrp="1"/>
          </p:cNvSpPr>
          <p:nvPr>
            <p:ph idx="1"/>
          </p:nvPr>
        </p:nvSpPr>
        <p:spPr bwMode="gray">
          <a:xfrm>
            <a:off x="324000" y="1691079"/>
            <a:ext cx="11545200" cy="4392042"/>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2" name="Title 1"/>
          <p:cNvSpPr>
            <a:spLocks noGrp="1"/>
          </p:cNvSpPr>
          <p:nvPr>
            <p:ph type="title" hasCustomPrompt="1"/>
          </p:nvPr>
        </p:nvSpPr>
        <p:spPr/>
        <p:txBody>
          <a:bodyPr/>
          <a:lstStyle>
            <a:lvl1pPr>
              <a:defRPr/>
            </a:lvl1pPr>
          </a:lstStyle>
          <a:p>
            <a:r>
              <a:rPr lang="en-US" noProof="0" dirty="0"/>
              <a:t>&lt;Page title&gt;</a:t>
            </a:r>
            <a:endParaRPr lang="en-US" dirty="0"/>
          </a:p>
        </p:txBody>
      </p:sp>
    </p:spTree>
    <p:extLst>
      <p:ext uri="{BB962C8B-B14F-4D97-AF65-F5344CB8AC3E}">
        <p14:creationId xmlns:p14="http://schemas.microsoft.com/office/powerpoint/2010/main" val="3871037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a:t>&lt;level 1&gt;</a:t>
            </a:r>
          </a:p>
          <a:p>
            <a:pPr lvl="1"/>
            <a:r>
              <a:rPr lang="en-US" noProof="0" dirty="0"/>
              <a:t>&lt;level 2&gt;</a:t>
            </a:r>
          </a:p>
          <a:p>
            <a:pPr lvl="2"/>
            <a:r>
              <a:rPr lang="en-US" noProof="0" dirty="0"/>
              <a:t>&lt;level 3&gt;</a:t>
            </a:r>
          </a:p>
          <a:p>
            <a:pPr lvl="3"/>
            <a:r>
              <a:rPr lang="en-US" noProof="0" dirty="0"/>
              <a:t>&lt;level 4&gt;</a:t>
            </a:r>
          </a:p>
        </p:txBody>
      </p:sp>
      <p:sp>
        <p:nvSpPr>
          <p:cNvPr id="33" name="Rectangle 32"/>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userDrawn="1"/>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userDrawn="1"/>
        </p:nvSpPr>
        <p:spPr bwMode="black">
          <a:xfrm>
            <a:off x="324000" y="6630039"/>
            <a:ext cx="3153112" cy="138499"/>
          </a:xfrm>
          <a:prstGeom prst="rect">
            <a:avLst/>
          </a:prstGeom>
          <a:noFill/>
        </p:spPr>
        <p:txBody>
          <a:bodyPr wrap="none" lIns="85730" tIns="0" rIns="0" bIns="0" rtlCol="0">
            <a:spAutoFit/>
          </a:bodyPr>
          <a:lstStyle/>
          <a:p>
            <a:pPr marL="0" indent="0" algn="l" defTabSz="816226">
              <a:buClr>
                <a:srgbClr val="000000"/>
              </a:buClr>
              <a:buFont typeface="Arial" pitchFamily="34" charset="0"/>
              <a:buNone/>
            </a:pPr>
            <a:r>
              <a:rPr lang="en-US" sz="900" dirty="0">
                <a:solidFill>
                  <a:srgbClr val="FFFFFF"/>
                </a:solidFill>
              </a:rPr>
              <a:t>© </a:t>
            </a:r>
            <a:r>
              <a:rPr lang="en-US" sz="900" dirty="0" smtClean="0">
                <a:solidFill>
                  <a:srgbClr val="FFFFFF"/>
                </a:solidFill>
              </a:rPr>
              <a:t>2022 </a:t>
            </a:r>
            <a:r>
              <a:rPr lang="en-US" sz="900" dirty="0">
                <a:solidFill>
                  <a:srgbClr val="FFFFFF"/>
                </a:solidFill>
              </a:rPr>
              <a:t>SAP</a:t>
            </a:r>
            <a:r>
              <a:rPr lang="en-US" sz="900" baseline="0" dirty="0">
                <a:solidFill>
                  <a:srgbClr val="FFFFFF"/>
                </a:solidFill>
              </a:rPr>
              <a:t> SE / SAP UCC Magdeburg</a:t>
            </a:r>
            <a:r>
              <a:rPr lang="en-US" sz="900" dirty="0">
                <a:solidFill>
                  <a:srgbClr val="FFFFFF"/>
                </a:solidFill>
              </a:rPr>
              <a:t>. All rights reserved.</a:t>
            </a:r>
          </a:p>
        </p:txBody>
      </p:sp>
      <p:sp>
        <p:nvSpPr>
          <p:cNvPr id="34" name="TextBox 33"/>
          <p:cNvSpPr txBox="1"/>
          <p:nvPr userDrawn="1"/>
        </p:nvSpPr>
        <p:spPr bwMode="black">
          <a:xfrm>
            <a:off x="11640519" y="6630039"/>
            <a:ext cx="227631" cy="138499"/>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bg1"/>
                </a:solidFill>
              </a:rPr>
              <a:pPr marL="111525" indent="-111525" algn="r">
                <a:buClr>
                  <a:schemeClr val="accent2"/>
                </a:buClr>
                <a:buFont typeface="Arial" pitchFamily="34" charset="0"/>
                <a:buNone/>
              </a:pPr>
              <a:t>‹Nr.›</a:t>
            </a:fld>
            <a:endParaRPr lang="en-US" sz="900" noProof="0" dirty="0">
              <a:solidFill>
                <a:schemeClr val="bg1"/>
              </a:solidFill>
            </a:endParaRPr>
          </a:p>
        </p:txBody>
      </p:sp>
    </p:spTree>
    <p:extLst>
      <p:ext uri="{BB962C8B-B14F-4D97-AF65-F5344CB8AC3E}">
        <p14:creationId xmlns:p14="http://schemas.microsoft.com/office/powerpoint/2010/main" val="383640044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56" r:id="rId5"/>
    <p:sldLayoutId id="2147483759" r:id="rId6"/>
    <p:sldLayoutId id="2147483760" r:id="rId7"/>
    <p:sldLayoutId id="2147483746" r:id="rId8"/>
    <p:sldLayoutId id="2147483749" r:id="rId9"/>
    <p:sldLayoutId id="2147483750" r:id="rId10"/>
    <p:sldLayoutId id="2147483751" r:id="rId11"/>
    <p:sldLayoutId id="2147483752" r:id="rId12"/>
    <p:sldLayoutId id="2147483753" r:id="rId13"/>
    <p:sldLayoutId id="2147483754" r:id="rId14"/>
    <p:sldLayoutId id="2147483755" r:id="rId15"/>
    <p:sldLayoutId id="2147483745" r:id="rId16"/>
    <p:sldLayoutId id="2147483757" r:id="rId17"/>
    <p:sldLayoutId id="2147483758" r:id="rId18"/>
    <p:sldLayoutId id="2147483762" r:id="rId19"/>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201600" indent="-201600" algn="l" defTabSz="1088776" rtl="0" eaLnBrk="1" latinLnBrk="0" hangingPunct="1">
        <a:spcBef>
          <a:spcPts val="0"/>
        </a:spcBef>
        <a:buClr>
          <a:schemeClr val="accent1"/>
        </a:buClr>
        <a:buSzPct val="100000"/>
        <a:buFont typeface="Wingdings" panose="05000000000000000000" pitchFamily="2" charset="2"/>
        <a:buChar char="§"/>
        <a:defRPr sz="1800" b="0" kern="1200">
          <a:solidFill>
            <a:schemeClr val="tx1"/>
          </a:solidFill>
          <a:latin typeface="+mn-lt"/>
          <a:ea typeface="+mn-ea"/>
          <a:cs typeface="+mn-cs"/>
        </a:defRPr>
      </a:lvl1pPr>
      <a:lvl2pPr marL="417600" indent="-216000" algn="l" defTabSz="1088776" rtl="0" eaLnBrk="1" latinLnBrk="0" hangingPunct="1">
        <a:spcBef>
          <a:spcPts val="338"/>
        </a:spcBef>
        <a:buClr>
          <a:schemeClr val="accent1"/>
        </a:buClr>
        <a:buSzPct val="100000"/>
        <a:buFont typeface="Arial" panose="020B0604020202020204" pitchFamily="34" charset="0"/>
        <a:buChar char="•"/>
        <a:defRPr sz="1600" kern="1200">
          <a:solidFill>
            <a:schemeClr val="tx1"/>
          </a:solidFill>
          <a:latin typeface="+mn-lt"/>
          <a:ea typeface="+mn-ea"/>
          <a:cs typeface="+mn-cs"/>
        </a:defRPr>
      </a:lvl2pPr>
      <a:lvl3pPr marL="540000" indent="-216000" algn="l" defTabSz="1088776" rtl="0" eaLnBrk="1" latinLnBrk="0" hangingPunct="1">
        <a:spcBef>
          <a:spcPts val="225"/>
        </a:spcBef>
        <a:buClr>
          <a:schemeClr val="accent1"/>
        </a:buClr>
        <a:buSzPct val="75000"/>
        <a:buFont typeface="Symbol" panose="05050102010706020507" pitchFamily="18" charset="2"/>
        <a:buChar char="-"/>
        <a:defRPr sz="1450" kern="1200">
          <a:solidFill>
            <a:schemeClr val="tx1"/>
          </a:solidFill>
          <a:latin typeface="+mn-lt"/>
          <a:ea typeface="+mn-ea"/>
          <a:cs typeface="+mn-cs"/>
        </a:defRPr>
      </a:lvl3pPr>
      <a:lvl4pPr marL="720000" indent="-216000" algn="l" defTabSz="1088776" rtl="0" eaLnBrk="1" latinLnBrk="0" hangingPunct="1">
        <a:spcBef>
          <a:spcPts val="140"/>
        </a:spcBef>
        <a:buClr>
          <a:schemeClr val="accent1"/>
        </a:buClr>
        <a:buSzPct val="75000"/>
        <a:buFont typeface="Courier New" panose="02070309020205020404" pitchFamily="49" charset="0"/>
        <a:buChar char="o"/>
        <a:defRPr sz="1300" kern="1200" baseline="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2.wmf"/><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wmf"/><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de-DE" dirty="0"/>
              <a:t>Sales and Distribution (SD)</a:t>
            </a:r>
            <a:endParaRPr lang="de-DE" dirty="0"/>
          </a:p>
        </p:txBody>
      </p:sp>
      <p:sp>
        <p:nvSpPr>
          <p:cNvPr id="3" name="Untertitel 2"/>
          <p:cNvSpPr>
            <a:spLocks noGrp="1"/>
          </p:cNvSpPr>
          <p:nvPr>
            <p:ph type="subTitle" idx="1"/>
          </p:nvPr>
        </p:nvSpPr>
        <p:spPr/>
        <p:txBody>
          <a:bodyPr/>
          <a:lstStyle/>
          <a:p>
            <a:r>
              <a:rPr lang="en-US" dirty="0"/>
              <a:t>Curriculum: Introduction to S/4HANA using Global Bike</a:t>
            </a:r>
          </a:p>
          <a:p>
            <a:endParaRPr lang="en-US" dirty="0"/>
          </a:p>
        </p:txBody>
      </p:sp>
    </p:spTree>
    <p:extLst>
      <p:ext uri="{BB962C8B-B14F-4D97-AF65-F5344CB8AC3E}">
        <p14:creationId xmlns:p14="http://schemas.microsoft.com/office/powerpoint/2010/main" val="2099853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ltLang="de-DE" dirty="0" smtClean="0"/>
              <a:t>Global Bike </a:t>
            </a:r>
            <a:r>
              <a:rPr lang="en-US" altLang="de-DE" dirty="0"/>
              <a:t>Enterprise Structure in SAP ERP (Sales)</a:t>
            </a:r>
            <a:endParaRPr lang="de-DE" dirty="0"/>
          </a:p>
        </p:txBody>
      </p:sp>
      <p:grpSp>
        <p:nvGrpSpPr>
          <p:cNvPr id="4" name="Gruppieren 50"/>
          <p:cNvGrpSpPr>
            <a:grpSpLocks/>
          </p:cNvGrpSpPr>
          <p:nvPr/>
        </p:nvGrpSpPr>
        <p:grpSpPr bwMode="auto">
          <a:xfrm>
            <a:off x="1904012" y="1445941"/>
            <a:ext cx="8385175" cy="4778770"/>
            <a:chOff x="395288" y="1341438"/>
            <a:chExt cx="8385175" cy="4778770"/>
          </a:xfrm>
        </p:grpSpPr>
        <p:sp>
          <p:nvSpPr>
            <p:cNvPr id="5" name="AutoShape 39"/>
            <p:cNvSpPr>
              <a:spLocks noChangeArrowheads="1"/>
            </p:cNvSpPr>
            <p:nvPr/>
          </p:nvSpPr>
          <p:spPr bwMode="auto">
            <a:xfrm>
              <a:off x="395288" y="1504950"/>
              <a:ext cx="8385175" cy="4597400"/>
            </a:xfrm>
            <a:prstGeom prst="parallelogram">
              <a:avLst>
                <a:gd name="adj" fmla="val 44989"/>
              </a:avLst>
            </a:prstGeom>
            <a:gradFill rotWithShape="0">
              <a:gsLst>
                <a:gs pos="0">
                  <a:srgbClr val="0050A8"/>
                </a:gs>
                <a:gs pos="100000">
                  <a:srgbClr val="B5C1E9"/>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B5C1E9"/>
              </a:extrusionClr>
              <a:contourClr>
                <a:srgbClr val="0050A8"/>
              </a:contourClr>
            </a:sp3d>
          </p:spPr>
          <p:txBody>
            <a:bodyPr wrap="none" lIns="0" tIns="0" rIns="0" bIns="0" anchor="b">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6" name="Text Box 40"/>
            <p:cNvSpPr txBox="1">
              <a:spLocks noChangeArrowheads="1"/>
            </p:cNvSpPr>
            <p:nvPr/>
          </p:nvSpPr>
          <p:spPr bwMode="auto">
            <a:xfrm>
              <a:off x="492124" y="5810250"/>
              <a:ext cx="2117793"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000" tIns="46800" rIns="90000" bIns="4680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r>
                <a:rPr lang="en-US" altLang="de-DE" sz="1400" dirty="0"/>
                <a:t>Client </a:t>
              </a:r>
              <a:r>
                <a:rPr lang="en-US" altLang="de-DE" sz="1400" dirty="0" smtClean="0"/>
                <a:t>Global Bike</a:t>
              </a:r>
              <a:endParaRPr lang="en-US" altLang="de-DE" sz="1400" dirty="0"/>
            </a:p>
          </p:txBody>
        </p:sp>
        <p:sp>
          <p:nvSpPr>
            <p:cNvPr id="7" name="AutoShape 41"/>
            <p:cNvSpPr>
              <a:spLocks noChangeArrowheads="1"/>
            </p:cNvSpPr>
            <p:nvPr/>
          </p:nvSpPr>
          <p:spPr bwMode="auto">
            <a:xfrm>
              <a:off x="611188" y="1576388"/>
              <a:ext cx="8007350" cy="4241800"/>
            </a:xfrm>
            <a:prstGeom prst="parallelogram">
              <a:avLst>
                <a:gd name="adj" fmla="val 45043"/>
              </a:avLst>
            </a:prstGeom>
            <a:gradFill rotWithShape="0">
              <a:gsLst>
                <a:gs pos="0">
                  <a:srgbClr val="D6A4F4"/>
                </a:gs>
                <a:gs pos="100000">
                  <a:srgbClr val="634C71"/>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D6A4F4"/>
              </a:extrusionClr>
              <a:contourClr>
                <a:srgbClr val="D6A4F4"/>
              </a:contourClr>
            </a:sp3d>
          </p:spPr>
          <p:txBody>
            <a:bodyPr wrap="none" lIns="0" tIns="0" rIns="0" bIns="0" anchor="b">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solidFill>
                  <a:srgbClr val="F8F8F8"/>
                </a:solidFill>
              </a:endParaRPr>
            </a:p>
          </p:txBody>
        </p:sp>
        <p:sp>
          <p:nvSpPr>
            <p:cNvPr id="8" name="Text Box 42"/>
            <p:cNvSpPr txBox="1">
              <a:spLocks noChangeArrowheads="1"/>
            </p:cNvSpPr>
            <p:nvPr/>
          </p:nvSpPr>
          <p:spPr bwMode="auto">
            <a:xfrm>
              <a:off x="600075" y="5549900"/>
              <a:ext cx="4159250"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buFontTx/>
                <a:buNone/>
              </a:pPr>
              <a:r>
                <a:rPr lang="en-US" altLang="de-DE" sz="1600">
                  <a:cs typeface="Times New Roman" panose="02020603050405020304" pitchFamily="18" charset="0"/>
                </a:rPr>
                <a:t> </a:t>
              </a:r>
              <a:r>
                <a:rPr lang="en-US" altLang="de-DE" sz="1400">
                  <a:cs typeface="Times New Roman" panose="02020603050405020304" pitchFamily="18" charset="0"/>
                </a:rPr>
                <a:t>Credit Control Area (global) GL00</a:t>
              </a:r>
            </a:p>
          </p:txBody>
        </p:sp>
        <p:sp>
          <p:nvSpPr>
            <p:cNvPr id="9" name="Line 43"/>
            <p:cNvSpPr>
              <a:spLocks noChangeShapeType="1"/>
            </p:cNvSpPr>
            <p:nvPr/>
          </p:nvSpPr>
          <p:spPr bwMode="auto">
            <a:xfrm flipH="1">
              <a:off x="4194175" y="1576388"/>
              <a:ext cx="1790700" cy="41719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lIns="90000" tIns="46800" rIns="90000" bIns="0">
              <a:spAutoFit/>
            </a:bodyPr>
            <a:lstStyle/>
            <a:p>
              <a:endParaRPr lang="de-DE"/>
            </a:p>
          </p:txBody>
        </p:sp>
        <p:sp>
          <p:nvSpPr>
            <p:cNvPr id="10" name="AutoShape 45"/>
            <p:cNvSpPr>
              <a:spLocks noChangeArrowheads="1"/>
            </p:cNvSpPr>
            <p:nvPr/>
          </p:nvSpPr>
          <p:spPr bwMode="auto">
            <a:xfrm>
              <a:off x="844550" y="1619250"/>
              <a:ext cx="2695575" cy="3922713"/>
            </a:xfrm>
            <a:prstGeom prst="parallelogram">
              <a:avLst>
                <a:gd name="adj" fmla="val 65981"/>
              </a:avLst>
            </a:prstGeom>
            <a:gradFill rotWithShape="0">
              <a:gsLst>
                <a:gs pos="0">
                  <a:srgbClr val="99FF66"/>
                </a:gs>
                <a:gs pos="100000">
                  <a:srgbClr val="47762F"/>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9FF66"/>
              </a:extrusionClr>
              <a:contourClr>
                <a:srgbClr val="99FF66"/>
              </a:contourClr>
            </a:sp3d>
          </p:spPr>
          <p:txBody>
            <a:bodyPr wrap="none" lIns="0" tIns="0" rIns="0" bIns="0" anchor="b">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11" name="Text Box 46"/>
            <p:cNvSpPr txBox="1">
              <a:spLocks noChangeArrowheads="1"/>
            </p:cNvSpPr>
            <p:nvPr/>
          </p:nvSpPr>
          <p:spPr bwMode="auto">
            <a:xfrm>
              <a:off x="898525" y="5226050"/>
              <a:ext cx="974725"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r>
                <a:rPr lang="en-US" altLang="de-DE" sz="1400"/>
                <a:t>CC US00</a:t>
              </a:r>
            </a:p>
          </p:txBody>
        </p:sp>
        <p:sp>
          <p:nvSpPr>
            <p:cNvPr id="12" name="AutoShape 47"/>
            <p:cNvSpPr>
              <a:spLocks noChangeArrowheads="1"/>
            </p:cNvSpPr>
            <p:nvPr/>
          </p:nvSpPr>
          <p:spPr bwMode="auto">
            <a:xfrm>
              <a:off x="1082675" y="4826000"/>
              <a:ext cx="882650" cy="373063"/>
            </a:xfrm>
            <a:prstGeom prst="parallelogram">
              <a:avLst>
                <a:gd name="adj" fmla="val 44635"/>
              </a:avLst>
            </a:prstGeom>
            <a:solidFill>
              <a:srgbClr val="FFFF99"/>
            </a:solidFill>
            <a:ln w="9525">
              <a:miter lim="800000"/>
              <a:headEnd/>
              <a:tailEnd/>
            </a:ln>
            <a:scene3d>
              <a:camera prst="legacyObliqueBottomRight"/>
              <a:lightRig rig="legacyFlat3" dir="b"/>
            </a:scene3d>
            <a:sp3d extrusionH="100000" prstMaterial="legacyMatte">
              <a:bevelT w="13500" h="13500" prst="angle"/>
              <a:bevelB w="13500" h="13500" prst="angle"/>
              <a:extrusionClr>
                <a:srgbClr val="FFFF99"/>
              </a:extrusionClr>
              <a:contourClr>
                <a:srgbClr val="FFFF99"/>
              </a:contourClr>
            </a:sp3d>
          </p:spPr>
          <p:txBody>
            <a:bodyPr wrap="none" lIns="0" tIns="0" rIns="0" bIns="0" anchor="b">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13" name="Text Box 48"/>
            <p:cNvSpPr txBox="1">
              <a:spLocks noChangeArrowheads="1"/>
            </p:cNvSpPr>
            <p:nvPr/>
          </p:nvSpPr>
          <p:spPr bwMode="auto">
            <a:xfrm>
              <a:off x="1101725" y="4781550"/>
              <a:ext cx="105251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buFontTx/>
                <a:buNone/>
              </a:pPr>
              <a:r>
                <a:rPr lang="en-US" altLang="de-DE" sz="1100">
                  <a:cs typeface="Times New Roman" panose="02020603050405020304" pitchFamily="18" charset="0"/>
                </a:rPr>
                <a:t>  US East</a:t>
              </a:r>
            </a:p>
            <a:p>
              <a:pPr>
                <a:spcBef>
                  <a:spcPct val="0"/>
                </a:spcBef>
                <a:buFontTx/>
                <a:buNone/>
              </a:pPr>
              <a:r>
                <a:rPr lang="en-US" altLang="de-DE" sz="1400" b="0">
                  <a:cs typeface="Times New Roman" panose="02020603050405020304" pitchFamily="18" charset="0"/>
                </a:rPr>
                <a:t> </a:t>
              </a:r>
              <a:r>
                <a:rPr lang="en-US" altLang="de-DE" sz="1200" b="0">
                  <a:cs typeface="Times New Roman" panose="02020603050405020304" pitchFamily="18" charset="0"/>
                </a:rPr>
                <a:t>UE00</a:t>
              </a:r>
            </a:p>
          </p:txBody>
        </p:sp>
        <p:sp>
          <p:nvSpPr>
            <p:cNvPr id="14" name="AutoShape 49"/>
            <p:cNvSpPr>
              <a:spLocks noChangeArrowheads="1"/>
            </p:cNvSpPr>
            <p:nvPr/>
          </p:nvSpPr>
          <p:spPr bwMode="auto">
            <a:xfrm>
              <a:off x="1266825" y="4389438"/>
              <a:ext cx="882650" cy="373062"/>
            </a:xfrm>
            <a:prstGeom prst="parallelogram">
              <a:avLst>
                <a:gd name="adj" fmla="val 44636"/>
              </a:avLst>
            </a:prstGeom>
            <a:solidFill>
              <a:srgbClr val="FFFF99"/>
            </a:solidFill>
            <a:ln w="9525">
              <a:miter lim="800000"/>
              <a:headEnd/>
              <a:tailEnd/>
            </a:ln>
            <a:scene3d>
              <a:camera prst="legacyObliqueBottomRight"/>
              <a:lightRig rig="legacyFlat3" dir="b"/>
            </a:scene3d>
            <a:sp3d extrusionH="100000" prstMaterial="legacyMatte">
              <a:bevelT w="13500" h="13500" prst="angle"/>
              <a:bevelB w="13500" h="13500" prst="angle"/>
              <a:extrusionClr>
                <a:srgbClr val="FFFF99"/>
              </a:extrusionClr>
              <a:contourClr>
                <a:srgbClr val="FFFF99"/>
              </a:contourClr>
            </a:sp3d>
          </p:spPr>
          <p:txBody>
            <a:bodyPr wrap="none" lIns="0" tIns="0" rIns="0" bIns="0" anchor="b">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15" name="Text Box 50"/>
            <p:cNvSpPr txBox="1">
              <a:spLocks noChangeArrowheads="1"/>
            </p:cNvSpPr>
            <p:nvPr/>
          </p:nvSpPr>
          <p:spPr bwMode="auto">
            <a:xfrm>
              <a:off x="1287463" y="4292600"/>
              <a:ext cx="8794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buFontTx/>
                <a:buNone/>
              </a:pPr>
              <a:r>
                <a:rPr lang="en-US" altLang="de-DE" sz="1400">
                  <a:cs typeface="Times New Roman" panose="02020603050405020304" pitchFamily="18" charset="0"/>
                </a:rPr>
                <a:t>  </a:t>
              </a:r>
              <a:r>
                <a:rPr lang="en-US" altLang="de-DE" sz="1100">
                  <a:cs typeface="Times New Roman" panose="02020603050405020304" pitchFamily="18" charset="0"/>
                </a:rPr>
                <a:t>US West</a:t>
              </a:r>
            </a:p>
            <a:p>
              <a:pPr>
                <a:spcBef>
                  <a:spcPct val="0"/>
                </a:spcBef>
                <a:buFontTx/>
                <a:buNone/>
              </a:pPr>
              <a:r>
                <a:rPr lang="en-US" altLang="de-DE" sz="1400" b="0">
                  <a:cs typeface="Times New Roman" panose="02020603050405020304" pitchFamily="18" charset="0"/>
                </a:rPr>
                <a:t> </a:t>
              </a:r>
              <a:r>
                <a:rPr lang="en-US" altLang="de-DE" sz="1200" b="0">
                  <a:cs typeface="Times New Roman" panose="02020603050405020304" pitchFamily="18" charset="0"/>
                </a:rPr>
                <a:t>UW00</a:t>
              </a:r>
            </a:p>
          </p:txBody>
        </p:sp>
        <p:sp>
          <p:nvSpPr>
            <p:cNvPr id="16" name="AutoShape 51"/>
            <p:cNvSpPr>
              <a:spLocks noChangeArrowheads="1"/>
            </p:cNvSpPr>
            <p:nvPr/>
          </p:nvSpPr>
          <p:spPr bwMode="auto">
            <a:xfrm>
              <a:off x="1928813" y="1619250"/>
              <a:ext cx="2693987" cy="3922713"/>
            </a:xfrm>
            <a:prstGeom prst="parallelogram">
              <a:avLst>
                <a:gd name="adj" fmla="val 65981"/>
              </a:avLst>
            </a:prstGeom>
            <a:gradFill rotWithShape="0">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17" name="Text Box 52"/>
            <p:cNvSpPr txBox="1">
              <a:spLocks noChangeArrowheads="1"/>
            </p:cNvSpPr>
            <p:nvPr/>
          </p:nvSpPr>
          <p:spPr bwMode="auto">
            <a:xfrm>
              <a:off x="1982788" y="5226050"/>
              <a:ext cx="985837"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r>
                <a:rPr lang="en-US" altLang="de-DE" sz="1400">
                  <a:solidFill>
                    <a:srgbClr val="DDDDDD"/>
                  </a:solidFill>
                </a:rPr>
                <a:t>CC CA00</a:t>
              </a:r>
            </a:p>
          </p:txBody>
        </p:sp>
        <p:sp>
          <p:nvSpPr>
            <p:cNvPr id="18" name="AutoShape 53"/>
            <p:cNvSpPr>
              <a:spLocks noChangeArrowheads="1"/>
            </p:cNvSpPr>
            <p:nvPr/>
          </p:nvSpPr>
          <p:spPr bwMode="auto">
            <a:xfrm>
              <a:off x="2163763" y="4826000"/>
              <a:ext cx="881062" cy="373063"/>
            </a:xfrm>
            <a:prstGeom prst="parallelogram">
              <a:avLst>
                <a:gd name="adj" fmla="val 44555"/>
              </a:avLst>
            </a:prstGeom>
            <a:gradFill rotWithShape="1">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19" name="Text Box 54"/>
            <p:cNvSpPr txBox="1">
              <a:spLocks noChangeArrowheads="1"/>
            </p:cNvSpPr>
            <p:nvPr/>
          </p:nvSpPr>
          <p:spPr bwMode="auto">
            <a:xfrm>
              <a:off x="2182813" y="4781550"/>
              <a:ext cx="90805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buFontTx/>
                <a:buNone/>
              </a:pPr>
              <a:r>
                <a:rPr lang="en-US" altLang="de-DE" sz="1000">
                  <a:solidFill>
                    <a:srgbClr val="DDDDDD"/>
                  </a:solidFill>
                  <a:cs typeface="Times New Roman" panose="02020603050405020304" pitchFamily="18" charset="0"/>
                </a:rPr>
                <a:t>  </a:t>
              </a:r>
              <a:r>
                <a:rPr lang="en-US" altLang="de-DE" sz="1100">
                  <a:solidFill>
                    <a:srgbClr val="DDDDDD"/>
                  </a:solidFill>
                  <a:cs typeface="Times New Roman" panose="02020603050405020304" pitchFamily="18" charset="0"/>
                </a:rPr>
                <a:t>CA East</a:t>
              </a:r>
            </a:p>
            <a:p>
              <a:pPr>
                <a:spcBef>
                  <a:spcPct val="0"/>
                </a:spcBef>
                <a:buFontTx/>
                <a:buNone/>
              </a:pPr>
              <a:r>
                <a:rPr lang="en-US" altLang="de-DE" sz="1400" b="0">
                  <a:solidFill>
                    <a:srgbClr val="DDDDDD"/>
                  </a:solidFill>
                  <a:cs typeface="Times New Roman" panose="02020603050405020304" pitchFamily="18" charset="0"/>
                </a:rPr>
                <a:t> </a:t>
              </a:r>
              <a:r>
                <a:rPr lang="en-US" altLang="de-DE" sz="1200" b="0">
                  <a:solidFill>
                    <a:srgbClr val="DDDDDD"/>
                  </a:solidFill>
                  <a:cs typeface="Times New Roman" panose="02020603050405020304" pitchFamily="18" charset="0"/>
                </a:rPr>
                <a:t>CE00</a:t>
              </a:r>
            </a:p>
          </p:txBody>
        </p:sp>
        <p:sp>
          <p:nvSpPr>
            <p:cNvPr id="20" name="AutoShape 55"/>
            <p:cNvSpPr>
              <a:spLocks noChangeArrowheads="1"/>
            </p:cNvSpPr>
            <p:nvPr/>
          </p:nvSpPr>
          <p:spPr bwMode="auto">
            <a:xfrm>
              <a:off x="2347913" y="4389438"/>
              <a:ext cx="882650" cy="373062"/>
            </a:xfrm>
            <a:prstGeom prst="parallelogram">
              <a:avLst>
                <a:gd name="adj" fmla="val 44636"/>
              </a:avLst>
            </a:prstGeom>
            <a:gradFill rotWithShape="1">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21" name="Text Box 56"/>
            <p:cNvSpPr txBox="1">
              <a:spLocks noChangeArrowheads="1"/>
            </p:cNvSpPr>
            <p:nvPr/>
          </p:nvSpPr>
          <p:spPr bwMode="auto">
            <a:xfrm>
              <a:off x="2366963" y="4357688"/>
              <a:ext cx="881062"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buFontTx/>
                <a:buNone/>
              </a:pPr>
              <a:r>
                <a:rPr lang="en-US" altLang="de-DE" sz="1000">
                  <a:solidFill>
                    <a:srgbClr val="DDDDDD"/>
                  </a:solidFill>
                  <a:cs typeface="Times New Roman" panose="02020603050405020304" pitchFamily="18" charset="0"/>
                </a:rPr>
                <a:t>  </a:t>
              </a:r>
              <a:r>
                <a:rPr lang="en-US" altLang="de-DE" sz="1100">
                  <a:solidFill>
                    <a:srgbClr val="DDDDDD"/>
                  </a:solidFill>
                  <a:cs typeface="Times New Roman" panose="02020603050405020304" pitchFamily="18" charset="0"/>
                </a:rPr>
                <a:t>CA West</a:t>
              </a:r>
            </a:p>
            <a:p>
              <a:pPr>
                <a:spcBef>
                  <a:spcPct val="0"/>
                </a:spcBef>
                <a:buFontTx/>
                <a:buNone/>
              </a:pPr>
              <a:r>
                <a:rPr lang="en-US" altLang="de-DE" sz="1200" b="0">
                  <a:solidFill>
                    <a:srgbClr val="DDDDDD"/>
                  </a:solidFill>
                  <a:cs typeface="Times New Roman" panose="02020603050405020304" pitchFamily="18" charset="0"/>
                </a:rPr>
                <a:t> CW00</a:t>
              </a:r>
            </a:p>
          </p:txBody>
        </p:sp>
        <p:sp>
          <p:nvSpPr>
            <p:cNvPr id="22" name="AutoShape 57"/>
            <p:cNvSpPr>
              <a:spLocks noChangeArrowheads="1"/>
            </p:cNvSpPr>
            <p:nvPr/>
          </p:nvSpPr>
          <p:spPr bwMode="auto">
            <a:xfrm>
              <a:off x="3282950" y="1619250"/>
              <a:ext cx="2693988" cy="3922713"/>
            </a:xfrm>
            <a:prstGeom prst="parallelogram">
              <a:avLst>
                <a:gd name="adj" fmla="val 65981"/>
              </a:avLst>
            </a:prstGeom>
            <a:gradFill rotWithShape="0">
              <a:gsLst>
                <a:gs pos="0">
                  <a:srgbClr val="99FF66"/>
                </a:gs>
                <a:gs pos="100000">
                  <a:srgbClr val="47762F"/>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9FF66"/>
              </a:extrusionClr>
              <a:contourClr>
                <a:srgbClr val="99FF66"/>
              </a:contourClr>
            </a:sp3d>
          </p:spPr>
          <p:txBody>
            <a:bodyPr wrap="none" lIns="0" tIns="0" rIns="0" bIns="0" anchor="b">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23" name="Text Box 58"/>
            <p:cNvSpPr txBox="1">
              <a:spLocks noChangeArrowheads="1"/>
            </p:cNvSpPr>
            <p:nvPr/>
          </p:nvSpPr>
          <p:spPr bwMode="auto">
            <a:xfrm>
              <a:off x="3336925" y="5226050"/>
              <a:ext cx="974725"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r>
                <a:rPr lang="en-US" altLang="de-DE" sz="1400"/>
                <a:t>CC DE00</a:t>
              </a:r>
            </a:p>
          </p:txBody>
        </p:sp>
        <p:sp>
          <p:nvSpPr>
            <p:cNvPr id="24" name="AutoShape 59"/>
            <p:cNvSpPr>
              <a:spLocks noChangeArrowheads="1"/>
            </p:cNvSpPr>
            <p:nvPr/>
          </p:nvSpPr>
          <p:spPr bwMode="auto">
            <a:xfrm>
              <a:off x="3519488" y="4826000"/>
              <a:ext cx="882650" cy="373063"/>
            </a:xfrm>
            <a:prstGeom prst="parallelogram">
              <a:avLst>
                <a:gd name="adj" fmla="val 44635"/>
              </a:avLst>
            </a:prstGeom>
            <a:solidFill>
              <a:srgbClr val="FFFF99"/>
            </a:solidFill>
            <a:ln w="9525">
              <a:miter lim="800000"/>
              <a:headEnd/>
              <a:tailEnd/>
            </a:ln>
            <a:scene3d>
              <a:camera prst="legacyObliqueBottomRight"/>
              <a:lightRig rig="legacyFlat3" dir="b"/>
            </a:scene3d>
            <a:sp3d extrusionH="100000" prstMaterial="legacyMatte">
              <a:bevelT w="13500" h="13500" prst="angle"/>
              <a:bevelB w="13500" h="13500" prst="angle"/>
              <a:extrusionClr>
                <a:srgbClr val="FFFF99"/>
              </a:extrusionClr>
              <a:contourClr>
                <a:srgbClr val="FFFF99"/>
              </a:contourClr>
            </a:sp3d>
          </p:spPr>
          <p:txBody>
            <a:bodyPr wrap="none" lIns="0" tIns="0" rIns="0" bIns="0" anchor="b">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25" name="Text Box 60"/>
            <p:cNvSpPr txBox="1">
              <a:spLocks noChangeArrowheads="1"/>
            </p:cNvSpPr>
            <p:nvPr/>
          </p:nvSpPr>
          <p:spPr bwMode="auto">
            <a:xfrm>
              <a:off x="3540125" y="4797425"/>
              <a:ext cx="9493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buFontTx/>
                <a:buNone/>
              </a:pPr>
              <a:r>
                <a:rPr lang="en-US" altLang="de-DE" sz="1000">
                  <a:cs typeface="Times New Roman" panose="02020603050405020304" pitchFamily="18" charset="0"/>
                </a:rPr>
                <a:t>  </a:t>
              </a:r>
              <a:r>
                <a:rPr lang="en-US" altLang="de-DE" sz="1100">
                  <a:cs typeface="Times New Roman" panose="02020603050405020304" pitchFamily="18" charset="0"/>
                </a:rPr>
                <a:t>DE South</a:t>
              </a:r>
            </a:p>
            <a:p>
              <a:pPr>
                <a:spcBef>
                  <a:spcPct val="0"/>
                </a:spcBef>
                <a:buFontTx/>
                <a:buNone/>
              </a:pPr>
              <a:r>
                <a:rPr lang="en-US" altLang="de-DE" sz="1400" b="0">
                  <a:cs typeface="Times New Roman" panose="02020603050405020304" pitchFamily="18" charset="0"/>
                </a:rPr>
                <a:t> </a:t>
              </a:r>
              <a:r>
                <a:rPr lang="en-US" altLang="de-DE" sz="1200" b="0">
                  <a:cs typeface="Times New Roman" panose="02020603050405020304" pitchFamily="18" charset="0"/>
                </a:rPr>
                <a:t>DS00</a:t>
              </a:r>
            </a:p>
          </p:txBody>
        </p:sp>
        <p:sp>
          <p:nvSpPr>
            <p:cNvPr id="26" name="AutoShape 61"/>
            <p:cNvSpPr>
              <a:spLocks noChangeArrowheads="1"/>
            </p:cNvSpPr>
            <p:nvPr/>
          </p:nvSpPr>
          <p:spPr bwMode="auto">
            <a:xfrm>
              <a:off x="3705225" y="4389438"/>
              <a:ext cx="882650" cy="373062"/>
            </a:xfrm>
            <a:prstGeom prst="parallelogram">
              <a:avLst>
                <a:gd name="adj" fmla="val 44636"/>
              </a:avLst>
            </a:prstGeom>
            <a:solidFill>
              <a:srgbClr val="FFFF99"/>
            </a:solidFill>
            <a:ln w="9525">
              <a:miter lim="800000"/>
              <a:headEnd/>
              <a:tailEnd/>
            </a:ln>
            <a:scene3d>
              <a:camera prst="legacyObliqueBottomRight"/>
              <a:lightRig rig="legacyFlat3" dir="b"/>
            </a:scene3d>
            <a:sp3d extrusionH="100000" prstMaterial="legacyMatte">
              <a:bevelT w="13500" h="13500" prst="angle"/>
              <a:bevelB w="13500" h="13500" prst="angle"/>
              <a:extrusionClr>
                <a:srgbClr val="FFFF99"/>
              </a:extrusionClr>
              <a:contourClr>
                <a:srgbClr val="FFFF99"/>
              </a:contourClr>
            </a:sp3d>
          </p:spPr>
          <p:txBody>
            <a:bodyPr wrap="none" lIns="0" tIns="0" rIns="0" bIns="0" anchor="b">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27" name="Text Box 62"/>
            <p:cNvSpPr txBox="1">
              <a:spLocks noChangeArrowheads="1"/>
            </p:cNvSpPr>
            <p:nvPr/>
          </p:nvSpPr>
          <p:spPr bwMode="auto">
            <a:xfrm>
              <a:off x="3724275" y="4349750"/>
              <a:ext cx="95091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buFontTx/>
                <a:buNone/>
              </a:pPr>
              <a:r>
                <a:rPr lang="en-US" altLang="de-DE" sz="1100">
                  <a:cs typeface="Times New Roman" panose="02020603050405020304" pitchFamily="18" charset="0"/>
                </a:rPr>
                <a:t>  DE North</a:t>
              </a:r>
            </a:p>
            <a:p>
              <a:pPr>
                <a:spcBef>
                  <a:spcPct val="0"/>
                </a:spcBef>
                <a:buFontTx/>
                <a:buNone/>
              </a:pPr>
              <a:r>
                <a:rPr lang="en-US" altLang="de-DE" sz="1400" b="0">
                  <a:cs typeface="Times New Roman" panose="02020603050405020304" pitchFamily="18" charset="0"/>
                </a:rPr>
                <a:t> </a:t>
              </a:r>
              <a:r>
                <a:rPr lang="en-US" altLang="de-DE" sz="1200" b="0">
                  <a:cs typeface="Times New Roman" panose="02020603050405020304" pitchFamily="18" charset="0"/>
                </a:rPr>
                <a:t>DN00</a:t>
              </a:r>
            </a:p>
          </p:txBody>
        </p:sp>
        <p:sp>
          <p:nvSpPr>
            <p:cNvPr id="28" name="AutoShape 63"/>
            <p:cNvSpPr>
              <a:spLocks noChangeArrowheads="1"/>
            </p:cNvSpPr>
            <p:nvPr/>
          </p:nvSpPr>
          <p:spPr bwMode="auto">
            <a:xfrm>
              <a:off x="4367213" y="1619250"/>
              <a:ext cx="2693987" cy="3922713"/>
            </a:xfrm>
            <a:prstGeom prst="parallelogram">
              <a:avLst>
                <a:gd name="adj" fmla="val 65981"/>
              </a:avLst>
            </a:prstGeom>
            <a:gradFill rotWithShape="0">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29" name="Text Box 64"/>
            <p:cNvSpPr txBox="1">
              <a:spLocks noChangeArrowheads="1"/>
            </p:cNvSpPr>
            <p:nvPr/>
          </p:nvSpPr>
          <p:spPr bwMode="auto">
            <a:xfrm>
              <a:off x="4421188" y="5226050"/>
              <a:ext cx="9969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r>
                <a:rPr lang="en-US" altLang="de-DE" sz="1400">
                  <a:solidFill>
                    <a:srgbClr val="DDDDDD"/>
                  </a:solidFill>
                </a:rPr>
                <a:t>CC GB00</a:t>
              </a:r>
            </a:p>
          </p:txBody>
        </p:sp>
        <p:sp>
          <p:nvSpPr>
            <p:cNvPr id="30" name="AutoShape 65"/>
            <p:cNvSpPr>
              <a:spLocks noChangeArrowheads="1"/>
            </p:cNvSpPr>
            <p:nvPr/>
          </p:nvSpPr>
          <p:spPr bwMode="auto">
            <a:xfrm>
              <a:off x="4600575" y="4826000"/>
              <a:ext cx="882650" cy="373063"/>
            </a:xfrm>
            <a:prstGeom prst="parallelogram">
              <a:avLst>
                <a:gd name="adj" fmla="val 44635"/>
              </a:avLst>
            </a:prstGeom>
            <a:gradFill rotWithShape="1">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31" name="Text Box 66"/>
            <p:cNvSpPr txBox="1">
              <a:spLocks noChangeArrowheads="1"/>
            </p:cNvSpPr>
            <p:nvPr/>
          </p:nvSpPr>
          <p:spPr bwMode="auto">
            <a:xfrm>
              <a:off x="4621213" y="4797425"/>
              <a:ext cx="10191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buFontTx/>
                <a:buNone/>
              </a:pPr>
              <a:r>
                <a:rPr lang="en-US" altLang="de-DE" sz="1000">
                  <a:solidFill>
                    <a:srgbClr val="DDDDDD"/>
                  </a:solidFill>
                  <a:cs typeface="Times New Roman" panose="02020603050405020304" pitchFamily="18" charset="0"/>
                </a:rPr>
                <a:t>  </a:t>
              </a:r>
              <a:r>
                <a:rPr lang="en-US" altLang="de-DE" sz="1100">
                  <a:solidFill>
                    <a:srgbClr val="DDDDDD"/>
                  </a:solidFill>
                  <a:cs typeface="Times New Roman" panose="02020603050405020304" pitchFamily="18" charset="0"/>
                </a:rPr>
                <a:t>GB South</a:t>
              </a:r>
            </a:p>
            <a:p>
              <a:pPr>
                <a:spcBef>
                  <a:spcPct val="0"/>
                </a:spcBef>
                <a:buFontTx/>
                <a:buNone/>
              </a:pPr>
              <a:r>
                <a:rPr lang="en-US" altLang="de-DE" sz="1400" b="0">
                  <a:solidFill>
                    <a:srgbClr val="DDDDDD"/>
                  </a:solidFill>
                  <a:cs typeface="Times New Roman" panose="02020603050405020304" pitchFamily="18" charset="0"/>
                </a:rPr>
                <a:t> </a:t>
              </a:r>
              <a:r>
                <a:rPr lang="en-US" altLang="de-DE" sz="1200" b="0">
                  <a:solidFill>
                    <a:srgbClr val="DDDDDD"/>
                  </a:solidFill>
                  <a:cs typeface="Times New Roman" panose="02020603050405020304" pitchFamily="18" charset="0"/>
                </a:rPr>
                <a:t>GS00</a:t>
              </a:r>
            </a:p>
          </p:txBody>
        </p:sp>
        <p:sp>
          <p:nvSpPr>
            <p:cNvPr id="32" name="AutoShape 67"/>
            <p:cNvSpPr>
              <a:spLocks noChangeArrowheads="1"/>
            </p:cNvSpPr>
            <p:nvPr/>
          </p:nvSpPr>
          <p:spPr bwMode="auto">
            <a:xfrm>
              <a:off x="4786313" y="4389438"/>
              <a:ext cx="882650" cy="373062"/>
            </a:xfrm>
            <a:prstGeom prst="parallelogram">
              <a:avLst>
                <a:gd name="adj" fmla="val 44636"/>
              </a:avLst>
            </a:prstGeom>
            <a:gradFill rotWithShape="1">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33" name="Text Box 68"/>
            <p:cNvSpPr txBox="1">
              <a:spLocks noChangeArrowheads="1"/>
            </p:cNvSpPr>
            <p:nvPr/>
          </p:nvSpPr>
          <p:spPr bwMode="auto">
            <a:xfrm>
              <a:off x="4805363" y="4349750"/>
              <a:ext cx="9493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buFontTx/>
                <a:buNone/>
              </a:pPr>
              <a:r>
                <a:rPr lang="en-US" altLang="de-DE" sz="1000">
                  <a:solidFill>
                    <a:srgbClr val="DDDDDD"/>
                  </a:solidFill>
                  <a:cs typeface="Times New Roman" panose="02020603050405020304" pitchFamily="18" charset="0"/>
                </a:rPr>
                <a:t>  </a:t>
              </a:r>
              <a:r>
                <a:rPr lang="en-US" altLang="de-DE" sz="1100">
                  <a:solidFill>
                    <a:srgbClr val="DDDDDD"/>
                  </a:solidFill>
                  <a:cs typeface="Times New Roman" panose="02020603050405020304" pitchFamily="18" charset="0"/>
                </a:rPr>
                <a:t>GB North</a:t>
              </a:r>
            </a:p>
            <a:p>
              <a:pPr>
                <a:spcBef>
                  <a:spcPct val="0"/>
                </a:spcBef>
                <a:buFontTx/>
                <a:buNone/>
              </a:pPr>
              <a:r>
                <a:rPr lang="en-US" altLang="de-DE" sz="1400" b="0">
                  <a:solidFill>
                    <a:srgbClr val="DDDDDD"/>
                  </a:solidFill>
                  <a:cs typeface="Times New Roman" panose="02020603050405020304" pitchFamily="18" charset="0"/>
                </a:rPr>
                <a:t> </a:t>
              </a:r>
              <a:r>
                <a:rPr lang="en-US" altLang="de-DE" sz="1200" b="0">
                  <a:solidFill>
                    <a:srgbClr val="DDDDDD"/>
                  </a:solidFill>
                  <a:cs typeface="Times New Roman" panose="02020603050405020304" pitchFamily="18" charset="0"/>
                </a:rPr>
                <a:t>GN00</a:t>
              </a:r>
            </a:p>
          </p:txBody>
        </p:sp>
        <p:sp>
          <p:nvSpPr>
            <p:cNvPr id="34" name="Line 69"/>
            <p:cNvSpPr>
              <a:spLocks noChangeShapeType="1"/>
            </p:cNvSpPr>
            <p:nvPr/>
          </p:nvSpPr>
          <p:spPr bwMode="auto">
            <a:xfrm flipH="1">
              <a:off x="5749925" y="1576388"/>
              <a:ext cx="1792288" cy="41719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lIns="90000" tIns="46800" rIns="90000" bIns="0">
              <a:spAutoFit/>
            </a:bodyPr>
            <a:lstStyle/>
            <a:p>
              <a:endParaRPr lang="de-DE"/>
            </a:p>
          </p:txBody>
        </p:sp>
        <p:sp>
          <p:nvSpPr>
            <p:cNvPr id="35" name="AutoShape 70"/>
            <p:cNvSpPr>
              <a:spLocks noChangeArrowheads="1"/>
            </p:cNvSpPr>
            <p:nvPr/>
          </p:nvSpPr>
          <p:spPr bwMode="auto">
            <a:xfrm>
              <a:off x="5788025" y="1619250"/>
              <a:ext cx="2693988" cy="3922713"/>
            </a:xfrm>
            <a:prstGeom prst="parallelogram">
              <a:avLst>
                <a:gd name="adj" fmla="val 65981"/>
              </a:avLst>
            </a:prstGeom>
            <a:gradFill rotWithShape="0">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36" name="Text Box 71"/>
            <p:cNvSpPr txBox="1">
              <a:spLocks noChangeArrowheads="1"/>
            </p:cNvSpPr>
            <p:nvPr/>
          </p:nvSpPr>
          <p:spPr bwMode="auto">
            <a:xfrm>
              <a:off x="5842000" y="5226050"/>
              <a:ext cx="94297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r>
                <a:rPr lang="en-US" altLang="de-DE" sz="1400" dirty="0">
                  <a:solidFill>
                    <a:srgbClr val="DDDDDD"/>
                  </a:solidFill>
                </a:rPr>
                <a:t>CC AU00</a:t>
              </a:r>
            </a:p>
          </p:txBody>
        </p:sp>
        <p:sp>
          <p:nvSpPr>
            <p:cNvPr id="37" name="AutoShape 72"/>
            <p:cNvSpPr>
              <a:spLocks noChangeArrowheads="1"/>
            </p:cNvSpPr>
            <p:nvPr/>
          </p:nvSpPr>
          <p:spPr bwMode="auto">
            <a:xfrm>
              <a:off x="6022975" y="4826000"/>
              <a:ext cx="881063" cy="373063"/>
            </a:xfrm>
            <a:prstGeom prst="parallelogram">
              <a:avLst>
                <a:gd name="adj" fmla="val 44555"/>
              </a:avLst>
            </a:prstGeom>
            <a:gradFill rotWithShape="1">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38" name="Text Box 73"/>
            <p:cNvSpPr txBox="1">
              <a:spLocks noChangeArrowheads="1"/>
            </p:cNvSpPr>
            <p:nvPr/>
          </p:nvSpPr>
          <p:spPr bwMode="auto">
            <a:xfrm>
              <a:off x="6042025" y="4797425"/>
              <a:ext cx="101917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buFontTx/>
                <a:buNone/>
              </a:pPr>
              <a:r>
                <a:rPr lang="en-US" altLang="de-DE" sz="1000">
                  <a:solidFill>
                    <a:srgbClr val="DDDDDD"/>
                  </a:solidFill>
                  <a:cs typeface="Times New Roman" panose="02020603050405020304" pitchFamily="18" charset="0"/>
                </a:rPr>
                <a:t>  </a:t>
              </a:r>
              <a:r>
                <a:rPr lang="en-US" altLang="de-DE" sz="1100">
                  <a:solidFill>
                    <a:srgbClr val="DDDDDD"/>
                  </a:solidFill>
                  <a:cs typeface="Times New Roman" panose="02020603050405020304" pitchFamily="18" charset="0"/>
                </a:rPr>
                <a:t>AU South</a:t>
              </a:r>
            </a:p>
            <a:p>
              <a:pPr>
                <a:spcBef>
                  <a:spcPct val="0"/>
                </a:spcBef>
                <a:buFontTx/>
                <a:buNone/>
              </a:pPr>
              <a:r>
                <a:rPr lang="en-US" altLang="de-DE" sz="1200" b="0">
                  <a:solidFill>
                    <a:srgbClr val="DDDDDD"/>
                  </a:solidFill>
                  <a:cs typeface="Times New Roman" panose="02020603050405020304" pitchFamily="18" charset="0"/>
                </a:rPr>
                <a:t> AS00</a:t>
              </a:r>
            </a:p>
          </p:txBody>
        </p:sp>
        <p:sp>
          <p:nvSpPr>
            <p:cNvPr id="39" name="AutoShape 74"/>
            <p:cNvSpPr>
              <a:spLocks noChangeArrowheads="1"/>
            </p:cNvSpPr>
            <p:nvPr/>
          </p:nvSpPr>
          <p:spPr bwMode="auto">
            <a:xfrm>
              <a:off x="6207125" y="4389438"/>
              <a:ext cx="882650" cy="373062"/>
            </a:xfrm>
            <a:prstGeom prst="parallelogram">
              <a:avLst>
                <a:gd name="adj" fmla="val 44636"/>
              </a:avLst>
            </a:prstGeom>
            <a:gradFill rotWithShape="1">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40" name="Text Box 75"/>
            <p:cNvSpPr txBox="1">
              <a:spLocks noChangeArrowheads="1"/>
            </p:cNvSpPr>
            <p:nvPr/>
          </p:nvSpPr>
          <p:spPr bwMode="auto">
            <a:xfrm>
              <a:off x="6226175" y="4349750"/>
              <a:ext cx="96996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buFontTx/>
                <a:buNone/>
              </a:pPr>
              <a:r>
                <a:rPr lang="en-US" altLang="de-DE" sz="1000">
                  <a:solidFill>
                    <a:srgbClr val="DDDDDD"/>
                  </a:solidFill>
                  <a:cs typeface="Times New Roman" panose="02020603050405020304" pitchFamily="18" charset="0"/>
                </a:rPr>
                <a:t>  </a:t>
              </a:r>
              <a:r>
                <a:rPr lang="en-US" altLang="de-DE" sz="1100">
                  <a:solidFill>
                    <a:srgbClr val="DDDDDD"/>
                  </a:solidFill>
                  <a:cs typeface="Times New Roman" panose="02020603050405020304" pitchFamily="18" charset="0"/>
                </a:rPr>
                <a:t>AU North</a:t>
              </a:r>
            </a:p>
            <a:p>
              <a:pPr>
                <a:spcBef>
                  <a:spcPct val="0"/>
                </a:spcBef>
                <a:buFontTx/>
                <a:buNone/>
              </a:pPr>
              <a:r>
                <a:rPr lang="en-US" altLang="de-DE" sz="1400" b="0">
                  <a:solidFill>
                    <a:srgbClr val="DDDDDD"/>
                  </a:solidFill>
                  <a:cs typeface="Times New Roman" panose="02020603050405020304" pitchFamily="18" charset="0"/>
                </a:rPr>
                <a:t> </a:t>
              </a:r>
              <a:r>
                <a:rPr lang="en-US" altLang="de-DE" sz="1200" b="0">
                  <a:solidFill>
                    <a:srgbClr val="DDDDDD"/>
                  </a:solidFill>
                  <a:cs typeface="Times New Roman" panose="02020603050405020304" pitchFamily="18" charset="0"/>
                </a:rPr>
                <a:t>AN00</a:t>
              </a:r>
            </a:p>
          </p:txBody>
        </p:sp>
        <p:sp>
          <p:nvSpPr>
            <p:cNvPr id="41" name="AutoShape 76"/>
            <p:cNvSpPr>
              <a:spLocks noChangeArrowheads="1"/>
            </p:cNvSpPr>
            <p:nvPr/>
          </p:nvSpPr>
          <p:spPr bwMode="auto">
            <a:xfrm>
              <a:off x="1398588" y="2778125"/>
              <a:ext cx="6951662" cy="565150"/>
            </a:xfrm>
            <a:prstGeom prst="parallelogram">
              <a:avLst>
                <a:gd name="adj" fmla="val 44533"/>
              </a:avLst>
            </a:prstGeom>
            <a:gradFill rotWithShape="0">
              <a:gsLst>
                <a:gs pos="0">
                  <a:srgbClr val="0099FF"/>
                </a:gs>
                <a:gs pos="100000">
                  <a:srgbClr val="004776"/>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0099FF"/>
              </a:extrusionClr>
              <a:contourClr>
                <a:srgbClr val="0099FF"/>
              </a:contourClr>
            </a:sp3d>
          </p:spPr>
          <p:txBody>
            <a:bodyPr wrap="none" lIns="0" tIns="0" rIns="0" bIns="0" anchor="ctr">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solidFill>
                  <a:srgbClr val="FFFF66"/>
                </a:solidFill>
                <a:latin typeface="Times New Roman" panose="02020603050405020304" pitchFamily="18" charset="0"/>
              </a:endParaRPr>
            </a:p>
          </p:txBody>
        </p:sp>
        <p:sp>
          <p:nvSpPr>
            <p:cNvPr id="42" name="AutoShape 77"/>
            <p:cNvSpPr>
              <a:spLocks noChangeArrowheads="1"/>
            </p:cNvSpPr>
            <p:nvPr/>
          </p:nvSpPr>
          <p:spPr bwMode="auto">
            <a:xfrm>
              <a:off x="1757363" y="2000250"/>
              <a:ext cx="6950075" cy="566738"/>
            </a:xfrm>
            <a:prstGeom prst="parallelogram">
              <a:avLst>
                <a:gd name="adj" fmla="val 44398"/>
              </a:avLst>
            </a:prstGeom>
            <a:gradFill rotWithShape="0">
              <a:gsLst>
                <a:gs pos="0">
                  <a:srgbClr val="0099FF"/>
                </a:gs>
                <a:gs pos="100000">
                  <a:srgbClr val="004776"/>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0099FF"/>
              </a:extrusionClr>
              <a:contourClr>
                <a:srgbClr val="0099FF"/>
              </a:contourClr>
            </a:sp3d>
          </p:spPr>
          <p:txBody>
            <a:bodyPr wrap="none" lIns="0" tIns="0" rIns="0" bIns="0" anchor="ctr">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800">
                <a:latin typeface="Times New Roman" panose="02020603050405020304" pitchFamily="18" charset="0"/>
              </a:endParaRPr>
            </a:p>
          </p:txBody>
        </p:sp>
        <p:sp>
          <p:nvSpPr>
            <p:cNvPr id="43" name="Text Box 78"/>
            <p:cNvSpPr txBox="1">
              <a:spLocks noChangeArrowheads="1"/>
            </p:cNvSpPr>
            <p:nvPr/>
          </p:nvSpPr>
          <p:spPr bwMode="auto">
            <a:xfrm>
              <a:off x="1835150" y="2082800"/>
              <a:ext cx="3992563"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r>
                <a:rPr lang="en-US" altLang="de-DE" sz="1400">
                  <a:solidFill>
                    <a:srgbClr val="FFFF66"/>
                  </a:solidFill>
                </a:rPr>
                <a:t>      </a:t>
              </a:r>
              <a:r>
                <a:rPr lang="en-US" altLang="de-DE" sz="1400"/>
                <a:t>Distribution Channel Wholesale WH</a:t>
              </a:r>
              <a:endParaRPr lang="en-US" altLang="de-DE" sz="1400">
                <a:cs typeface="Times New Roman" panose="02020603050405020304" pitchFamily="18" charset="0"/>
              </a:endParaRPr>
            </a:p>
          </p:txBody>
        </p:sp>
        <p:sp>
          <p:nvSpPr>
            <p:cNvPr id="44" name="Text Box 79"/>
            <p:cNvSpPr txBox="1">
              <a:spLocks noChangeArrowheads="1"/>
            </p:cNvSpPr>
            <p:nvPr/>
          </p:nvSpPr>
          <p:spPr bwMode="auto">
            <a:xfrm>
              <a:off x="1404938" y="2919413"/>
              <a:ext cx="3692525"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r>
                <a:rPr lang="en-US" altLang="de-DE" sz="1400"/>
                <a:t>       Distribution Channel Internet IN</a:t>
              </a:r>
              <a:endParaRPr lang="en-US" altLang="de-DE" sz="1400">
                <a:cs typeface="Times New Roman" panose="02020603050405020304" pitchFamily="18" charset="0"/>
              </a:endParaRPr>
            </a:p>
          </p:txBody>
        </p:sp>
        <p:sp>
          <p:nvSpPr>
            <p:cNvPr id="45" name="AutoShape 80"/>
            <p:cNvSpPr>
              <a:spLocks noChangeArrowheads="1"/>
            </p:cNvSpPr>
            <p:nvPr/>
          </p:nvSpPr>
          <p:spPr bwMode="auto">
            <a:xfrm>
              <a:off x="5003800" y="1341438"/>
              <a:ext cx="3313113" cy="2608262"/>
            </a:xfrm>
            <a:prstGeom prst="parallelogram">
              <a:avLst>
                <a:gd name="adj" fmla="val 43469"/>
              </a:avLst>
            </a:prstGeom>
            <a:gradFill rotWithShape="0">
              <a:gsLst>
                <a:gs pos="0">
                  <a:schemeClr val="tx2">
                    <a:lumMod val="60000"/>
                    <a:lumOff val="40000"/>
                  </a:schemeClr>
                </a:gs>
                <a:gs pos="100000">
                  <a:srgbClr val="767676"/>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A4B3E4"/>
              </a:extrusionClr>
            </a:sp3d>
          </p:spPr>
          <p:txBody>
            <a:bodyPr wrap="none" lIns="0" tIns="0" rIns="0" bIns="0" anchor="b">
              <a:flatTx/>
            </a:bodyPr>
            <a:lstStyle/>
            <a:p>
              <a:pPr eaLnBrk="1" hangingPunct="1">
                <a:defRPr/>
              </a:pPr>
              <a:endParaRPr lang="de-DE" sz="1200">
                <a:solidFill>
                  <a:srgbClr val="FFFF66"/>
                </a:solidFill>
                <a:latin typeface="Arial" charset="0"/>
              </a:endParaRPr>
            </a:p>
          </p:txBody>
        </p:sp>
        <p:sp>
          <p:nvSpPr>
            <p:cNvPr id="46" name="Text Box 81"/>
            <p:cNvSpPr txBox="1">
              <a:spLocks noChangeArrowheads="1"/>
            </p:cNvSpPr>
            <p:nvPr/>
          </p:nvSpPr>
          <p:spPr bwMode="auto">
            <a:xfrm rot="-3995528">
              <a:off x="4851400" y="2724150"/>
              <a:ext cx="1693863"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de-DE" altLang="de-DE" sz="1400"/>
                <a:t>Cross-Division 00</a:t>
              </a:r>
            </a:p>
          </p:txBody>
        </p:sp>
        <p:sp>
          <p:nvSpPr>
            <p:cNvPr id="47" name="AutoShape 80"/>
            <p:cNvSpPr>
              <a:spLocks noChangeArrowheads="1"/>
            </p:cNvSpPr>
            <p:nvPr/>
          </p:nvSpPr>
          <p:spPr bwMode="auto">
            <a:xfrm>
              <a:off x="5503863" y="1419225"/>
              <a:ext cx="1762125" cy="2392363"/>
            </a:xfrm>
            <a:prstGeom prst="parallelogram">
              <a:avLst>
                <a:gd name="adj" fmla="val 61185"/>
              </a:avLst>
            </a:prstGeom>
            <a:gradFill rotWithShape="0">
              <a:gsLst>
                <a:gs pos="0">
                  <a:srgbClr val="A4B3E4"/>
                </a:gs>
                <a:gs pos="100000">
                  <a:srgbClr val="767676"/>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A4B3E4"/>
              </a:extrusionClr>
              <a:contourClr>
                <a:srgbClr val="A4B3E4"/>
              </a:contourClr>
            </a:sp3d>
          </p:spPr>
          <p:txBody>
            <a:bodyPr wrap="none" lIns="0" tIns="0" rIns="0" bIns="0" anchor="b">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solidFill>
                  <a:srgbClr val="FFFF66"/>
                </a:solidFill>
              </a:endParaRPr>
            </a:p>
          </p:txBody>
        </p:sp>
        <p:sp>
          <p:nvSpPr>
            <p:cNvPr id="48" name="Text Box 81"/>
            <p:cNvSpPr txBox="1">
              <a:spLocks noChangeArrowheads="1"/>
            </p:cNvSpPr>
            <p:nvPr/>
          </p:nvSpPr>
          <p:spPr bwMode="auto">
            <a:xfrm rot="-3995528">
              <a:off x="5360194" y="2623344"/>
              <a:ext cx="188277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altLang="de-DE" sz="1400"/>
                <a:t>Division Bicycles BI</a:t>
              </a:r>
            </a:p>
          </p:txBody>
        </p:sp>
        <p:sp>
          <p:nvSpPr>
            <p:cNvPr id="49" name="AutoShape 82"/>
            <p:cNvSpPr>
              <a:spLocks noChangeArrowheads="1"/>
            </p:cNvSpPr>
            <p:nvPr/>
          </p:nvSpPr>
          <p:spPr bwMode="auto">
            <a:xfrm>
              <a:off x="6354763" y="1412875"/>
              <a:ext cx="1762125" cy="2392363"/>
            </a:xfrm>
            <a:prstGeom prst="parallelogram">
              <a:avLst>
                <a:gd name="adj" fmla="val 61185"/>
              </a:avLst>
            </a:prstGeom>
            <a:gradFill rotWithShape="0">
              <a:gsLst>
                <a:gs pos="0">
                  <a:srgbClr val="A4B3E4"/>
                </a:gs>
                <a:gs pos="100000">
                  <a:srgbClr val="767676"/>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A4B3E4"/>
              </a:extrusionClr>
              <a:contourClr>
                <a:srgbClr val="A4B3E4"/>
              </a:contourClr>
            </a:sp3d>
          </p:spPr>
          <p:txBody>
            <a:bodyPr wrap="none" lIns="0" tIns="0" rIns="0" bIns="0" anchor="b">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solidFill>
                  <a:srgbClr val="FFFF66"/>
                </a:solidFill>
              </a:endParaRPr>
            </a:p>
          </p:txBody>
        </p:sp>
        <p:sp>
          <p:nvSpPr>
            <p:cNvPr id="50" name="Text Box 83"/>
            <p:cNvSpPr txBox="1">
              <a:spLocks noChangeArrowheads="1"/>
            </p:cNvSpPr>
            <p:nvPr/>
          </p:nvSpPr>
          <p:spPr bwMode="auto">
            <a:xfrm rot="-3995528">
              <a:off x="6107906" y="2451894"/>
              <a:ext cx="2268538"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altLang="de-DE" sz="1400"/>
                <a:t>Division Accessories AS</a:t>
              </a:r>
            </a:p>
          </p:txBody>
        </p:sp>
        <p:sp>
          <p:nvSpPr>
            <p:cNvPr id="51" name="Text Box 84"/>
            <p:cNvSpPr txBox="1">
              <a:spLocks noChangeArrowheads="1"/>
            </p:cNvSpPr>
            <p:nvPr/>
          </p:nvSpPr>
          <p:spPr bwMode="auto">
            <a:xfrm>
              <a:off x="7346950" y="4826000"/>
              <a:ext cx="104775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r" eaLnBrk="1" hangingPunct="1">
                <a:spcBef>
                  <a:spcPct val="0"/>
                </a:spcBef>
                <a:buFontTx/>
                <a:buNone/>
              </a:pPr>
              <a:r>
                <a:rPr lang="en-US" altLang="de-DE" sz="1200"/>
                <a:t>Sales </a:t>
              </a:r>
            </a:p>
            <a:p>
              <a:pPr algn="r" eaLnBrk="1" hangingPunct="1">
                <a:spcBef>
                  <a:spcPct val="0"/>
                </a:spcBef>
                <a:buFontTx/>
                <a:buNone/>
              </a:pPr>
              <a:r>
                <a:rPr lang="en-US" altLang="de-DE" sz="1200"/>
                <a:t>Organization</a:t>
              </a:r>
            </a:p>
          </p:txBody>
        </p:sp>
        <p:sp>
          <p:nvSpPr>
            <p:cNvPr id="52" name="Text Box 85"/>
            <p:cNvSpPr txBox="1">
              <a:spLocks noChangeArrowheads="1"/>
            </p:cNvSpPr>
            <p:nvPr/>
          </p:nvSpPr>
          <p:spPr bwMode="auto">
            <a:xfrm>
              <a:off x="7173913" y="5294313"/>
              <a:ext cx="1220787"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r" eaLnBrk="1" hangingPunct="1">
                <a:spcBef>
                  <a:spcPct val="0"/>
                </a:spcBef>
                <a:buFontTx/>
                <a:buNone/>
              </a:pPr>
              <a:r>
                <a:rPr lang="en-US" altLang="de-DE" sz="1200"/>
                <a:t>Company Code</a:t>
              </a:r>
            </a:p>
          </p:txBody>
        </p:sp>
      </p:grpSp>
    </p:spTree>
    <p:extLst>
      <p:ext uri="{BB962C8B-B14F-4D97-AF65-F5344CB8AC3E}">
        <p14:creationId xmlns:p14="http://schemas.microsoft.com/office/powerpoint/2010/main" val="1249287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de-DE" dirty="0"/>
              <a:t>Unit Overview</a:t>
            </a:r>
            <a:endParaRPr lang="de-DE" dirty="0"/>
          </a:p>
        </p:txBody>
      </p:sp>
      <p:sp>
        <p:nvSpPr>
          <p:cNvPr id="3" name="Inhaltsplatzhalter 2"/>
          <p:cNvSpPr>
            <a:spLocks noGrp="1"/>
          </p:cNvSpPr>
          <p:nvPr>
            <p:ph idx="1"/>
          </p:nvPr>
        </p:nvSpPr>
        <p:spPr/>
        <p:txBody>
          <a:bodyPr/>
          <a:lstStyle/>
          <a:p>
            <a:pPr>
              <a:tabLst>
                <a:tab pos="1971675" algn="l"/>
              </a:tabLst>
            </a:pPr>
            <a:r>
              <a:rPr lang="en-US" altLang="de-DE" dirty="0">
                <a:solidFill>
                  <a:schemeClr val="bg2"/>
                </a:solidFill>
              </a:rPr>
              <a:t>SD Organizational Structure</a:t>
            </a:r>
          </a:p>
          <a:p>
            <a:pPr>
              <a:tabLst>
                <a:tab pos="1971675" algn="l"/>
              </a:tabLst>
            </a:pPr>
            <a:endParaRPr lang="en-US" altLang="de-DE" dirty="0"/>
          </a:p>
          <a:p>
            <a:pPr>
              <a:tabLst>
                <a:tab pos="1971675" algn="l"/>
              </a:tabLst>
            </a:pPr>
            <a:r>
              <a:rPr lang="en-US" altLang="de-DE" dirty="0"/>
              <a:t>SD Master Data</a:t>
            </a:r>
          </a:p>
          <a:p>
            <a:pPr>
              <a:tabLst>
                <a:tab pos="1971675" algn="l"/>
              </a:tabLst>
            </a:pPr>
            <a:endParaRPr lang="en-US" altLang="de-DE" dirty="0"/>
          </a:p>
          <a:p>
            <a:pPr>
              <a:tabLst>
                <a:tab pos="1971675" algn="l"/>
              </a:tabLst>
            </a:pPr>
            <a:r>
              <a:rPr lang="en-US" altLang="de-DE" dirty="0">
                <a:solidFill>
                  <a:schemeClr val="bg2"/>
                </a:solidFill>
              </a:rPr>
              <a:t>SD Processes</a:t>
            </a:r>
          </a:p>
          <a:p>
            <a:pPr lvl="1">
              <a:tabLst>
                <a:tab pos="1971675" algn="l"/>
              </a:tabLst>
            </a:pPr>
            <a:r>
              <a:rPr lang="en-US" altLang="de-DE" dirty="0">
                <a:solidFill>
                  <a:schemeClr val="bg2"/>
                </a:solidFill>
              </a:rPr>
              <a:t>Order-to-Cash </a:t>
            </a:r>
            <a:r>
              <a:rPr lang="en-US" altLang="de-DE" dirty="0" smtClean="0">
                <a:solidFill>
                  <a:schemeClr val="bg2"/>
                </a:solidFill>
              </a:rPr>
              <a:t>Process</a:t>
            </a:r>
            <a:endParaRPr lang="en-US" altLang="de-DE" dirty="0">
              <a:solidFill>
                <a:schemeClr val="bg2"/>
              </a:solidFill>
            </a:endParaRPr>
          </a:p>
        </p:txBody>
      </p:sp>
    </p:spTree>
    <p:extLst>
      <p:ext uri="{BB962C8B-B14F-4D97-AF65-F5344CB8AC3E}">
        <p14:creationId xmlns:p14="http://schemas.microsoft.com/office/powerpoint/2010/main" val="11103954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2260358" y="1405585"/>
            <a:ext cx="7672483" cy="4971600"/>
          </a:xfrm>
          <a:prstGeom prst="rect">
            <a:avLst/>
          </a:prstGeom>
        </p:spPr>
      </p:pic>
      <p:sp>
        <p:nvSpPr>
          <p:cNvPr id="3" name="Titel 2"/>
          <p:cNvSpPr>
            <a:spLocks noGrp="1"/>
          </p:cNvSpPr>
          <p:nvPr>
            <p:ph type="title"/>
          </p:nvPr>
        </p:nvSpPr>
        <p:spPr/>
        <p:txBody>
          <a:bodyPr/>
          <a:lstStyle/>
          <a:p>
            <a:r>
              <a:rPr lang="en-US" altLang="de-DE" dirty="0"/>
              <a:t>SD Master Data</a:t>
            </a:r>
            <a:endParaRPr lang="de-DE" dirty="0"/>
          </a:p>
        </p:txBody>
      </p:sp>
      <p:sp>
        <p:nvSpPr>
          <p:cNvPr id="21" name="AutoShape 7"/>
          <p:cNvSpPr>
            <a:spLocks noChangeArrowheads="1"/>
          </p:cNvSpPr>
          <p:nvPr/>
        </p:nvSpPr>
        <p:spPr bwMode="auto">
          <a:xfrm>
            <a:off x="7660377" y="2646515"/>
            <a:ext cx="1511300" cy="503237"/>
          </a:xfrm>
          <a:prstGeom prst="can">
            <a:avLst>
              <a:gd name="adj" fmla="val 25000"/>
            </a:avLst>
          </a:prstGeom>
          <a:solidFill>
            <a:srgbClr val="004880"/>
          </a:solidFill>
          <a:ln w="12700">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20000"/>
              </a:spcBef>
              <a:buClr>
                <a:srgbClr val="F48B00"/>
              </a:buClr>
              <a:buFont typeface="Wingdings" panose="05000000000000000000" pitchFamily="2" charset="2"/>
              <a:buNone/>
            </a:pPr>
            <a:r>
              <a:rPr lang="en-US" altLang="de-DE" sz="1400" dirty="0">
                <a:solidFill>
                  <a:schemeClr val="bg1"/>
                </a:solidFill>
              </a:rPr>
              <a:t>Customer Master</a:t>
            </a:r>
          </a:p>
        </p:txBody>
      </p:sp>
      <p:sp>
        <p:nvSpPr>
          <p:cNvPr id="22" name="AutoShape 8"/>
          <p:cNvSpPr>
            <a:spLocks noChangeArrowheads="1"/>
          </p:cNvSpPr>
          <p:nvPr/>
        </p:nvSpPr>
        <p:spPr bwMode="auto">
          <a:xfrm>
            <a:off x="8287479" y="3993922"/>
            <a:ext cx="1439863" cy="503238"/>
          </a:xfrm>
          <a:prstGeom prst="can">
            <a:avLst>
              <a:gd name="adj" fmla="val 25000"/>
            </a:avLst>
          </a:prstGeom>
          <a:solidFill>
            <a:srgbClr val="004880"/>
          </a:solidFill>
          <a:ln w="12700">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20000"/>
              </a:spcBef>
              <a:buClr>
                <a:srgbClr val="F48B00"/>
              </a:buClr>
              <a:buFont typeface="Wingdings" panose="05000000000000000000" pitchFamily="2" charset="2"/>
              <a:buNone/>
            </a:pPr>
            <a:r>
              <a:rPr lang="en-US" altLang="de-DE" sz="1400">
                <a:solidFill>
                  <a:schemeClr val="bg1"/>
                </a:solidFill>
              </a:rPr>
              <a:t>Material Master</a:t>
            </a:r>
          </a:p>
        </p:txBody>
      </p:sp>
      <p:sp>
        <p:nvSpPr>
          <p:cNvPr id="23" name="AutoShape 18"/>
          <p:cNvSpPr>
            <a:spLocks noChangeArrowheads="1"/>
          </p:cNvSpPr>
          <p:nvPr/>
        </p:nvSpPr>
        <p:spPr bwMode="auto">
          <a:xfrm>
            <a:off x="8761609" y="5185554"/>
            <a:ext cx="1511300" cy="503237"/>
          </a:xfrm>
          <a:prstGeom prst="can">
            <a:avLst>
              <a:gd name="adj" fmla="val 25000"/>
            </a:avLst>
          </a:prstGeom>
          <a:solidFill>
            <a:srgbClr val="004880"/>
          </a:solidFill>
          <a:ln w="12700">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20000"/>
              </a:spcBef>
              <a:buClr>
                <a:srgbClr val="F48B00"/>
              </a:buClr>
              <a:buFont typeface="Wingdings" panose="05000000000000000000" pitchFamily="2" charset="2"/>
              <a:buNone/>
            </a:pPr>
            <a:r>
              <a:rPr lang="en-US" altLang="de-DE" sz="1300" dirty="0">
                <a:solidFill>
                  <a:schemeClr val="bg1"/>
                </a:solidFill>
              </a:rPr>
              <a:t>Sales Condition</a:t>
            </a:r>
          </a:p>
        </p:txBody>
      </p:sp>
      <p:sp>
        <p:nvSpPr>
          <p:cNvPr id="29" name="Ellipse 28"/>
          <p:cNvSpPr/>
          <p:nvPr/>
        </p:nvSpPr>
        <p:spPr bwMode="gray">
          <a:xfrm>
            <a:off x="2589880" y="2282237"/>
            <a:ext cx="4740975" cy="592977"/>
          </a:xfrm>
          <a:prstGeom prst="ellipse">
            <a:avLst/>
          </a:prstGeom>
          <a:noFill/>
          <a:ln w="190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0" name="Ellipse 29"/>
          <p:cNvSpPr/>
          <p:nvPr/>
        </p:nvSpPr>
        <p:spPr bwMode="gray">
          <a:xfrm>
            <a:off x="2761759" y="4876237"/>
            <a:ext cx="1187834" cy="448798"/>
          </a:xfrm>
          <a:prstGeom prst="ellipse">
            <a:avLst/>
          </a:prstGeom>
          <a:noFill/>
          <a:ln w="190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1" name="Ellipse 30"/>
          <p:cNvSpPr/>
          <p:nvPr/>
        </p:nvSpPr>
        <p:spPr bwMode="gray">
          <a:xfrm>
            <a:off x="6915918" y="3751866"/>
            <a:ext cx="1091250" cy="230869"/>
          </a:xfrm>
          <a:prstGeom prst="ellipse">
            <a:avLst/>
          </a:prstGeom>
          <a:noFill/>
          <a:ln w="190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3" name="Ellipse 32"/>
          <p:cNvSpPr/>
          <p:nvPr/>
        </p:nvSpPr>
        <p:spPr bwMode="gray">
          <a:xfrm>
            <a:off x="7461543" y="6032303"/>
            <a:ext cx="522919" cy="326291"/>
          </a:xfrm>
          <a:prstGeom prst="ellipse">
            <a:avLst/>
          </a:prstGeom>
          <a:noFill/>
          <a:ln w="190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4" name="Ellipse 33"/>
          <p:cNvSpPr/>
          <p:nvPr/>
        </p:nvSpPr>
        <p:spPr bwMode="gray">
          <a:xfrm>
            <a:off x="2589880" y="6032303"/>
            <a:ext cx="1106905" cy="344882"/>
          </a:xfrm>
          <a:prstGeom prst="ellipse">
            <a:avLst/>
          </a:prstGeom>
          <a:noFill/>
          <a:ln w="190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791750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tabLst>
                <a:tab pos="1971675" algn="l"/>
              </a:tabLst>
            </a:pPr>
            <a:r>
              <a:rPr lang="en-US" altLang="de-DE" dirty="0"/>
              <a:t>Customer Master</a:t>
            </a:r>
          </a:p>
          <a:p>
            <a:pPr lvl="1">
              <a:tabLst>
                <a:tab pos="1971675" algn="l"/>
              </a:tabLst>
            </a:pPr>
            <a:r>
              <a:rPr lang="en-US" altLang="de-DE" dirty="0"/>
              <a:t>Contains all of the information necessary for </a:t>
            </a:r>
            <a:r>
              <a:rPr lang="en-US" altLang="de-DE" dirty="0" smtClean="0"/>
              <a:t>processing</a:t>
            </a:r>
          </a:p>
          <a:p>
            <a:pPr marL="201600" lvl="1" indent="0">
              <a:buNone/>
              <a:tabLst>
                <a:tab pos="1971675" algn="l"/>
              </a:tabLst>
            </a:pPr>
            <a:r>
              <a:rPr lang="en-US" altLang="de-DE" dirty="0"/>
              <a:t> </a:t>
            </a:r>
            <a:r>
              <a:rPr lang="en-US" altLang="de-DE" dirty="0" smtClean="0"/>
              <a:t>   </a:t>
            </a:r>
            <a:r>
              <a:rPr lang="en-US" altLang="de-DE" dirty="0" smtClean="0"/>
              <a:t>orders, deliveries</a:t>
            </a:r>
            <a:r>
              <a:rPr lang="en-US" altLang="de-DE" dirty="0"/>
              <a:t>, invoices and customer payment</a:t>
            </a:r>
          </a:p>
          <a:p>
            <a:pPr lvl="1">
              <a:tabLst>
                <a:tab pos="1971675" algn="l"/>
              </a:tabLst>
            </a:pPr>
            <a:r>
              <a:rPr lang="en-US" altLang="de-DE" dirty="0"/>
              <a:t>Every customer MUST have a master </a:t>
            </a:r>
            <a:r>
              <a:rPr lang="en-US" altLang="de-DE" dirty="0" smtClean="0"/>
              <a:t>record</a:t>
            </a:r>
          </a:p>
          <a:p>
            <a:pPr lvl="2">
              <a:tabLst>
                <a:tab pos="1971675" algn="l"/>
              </a:tabLst>
            </a:pPr>
            <a:r>
              <a:rPr lang="en-US" altLang="de-DE" dirty="0" smtClean="0"/>
              <a:t>But you can have one-time customers</a:t>
            </a:r>
            <a:endParaRPr lang="en-US" altLang="de-DE" dirty="0"/>
          </a:p>
          <a:p>
            <a:pPr>
              <a:tabLst>
                <a:tab pos="1971675" algn="l"/>
              </a:tabLst>
            </a:pPr>
            <a:endParaRPr lang="en-US" altLang="de-DE" dirty="0"/>
          </a:p>
          <a:p>
            <a:pPr>
              <a:tabLst>
                <a:tab pos="1971675" algn="l"/>
              </a:tabLst>
            </a:pPr>
            <a:r>
              <a:rPr lang="en-US" altLang="de-DE" dirty="0"/>
              <a:t>Created by Sales Area</a:t>
            </a:r>
          </a:p>
          <a:p>
            <a:pPr lvl="1">
              <a:tabLst>
                <a:tab pos="1971675" algn="l"/>
              </a:tabLst>
            </a:pPr>
            <a:r>
              <a:rPr lang="en-US" altLang="de-DE" dirty="0"/>
              <a:t>Sales Organization</a:t>
            </a:r>
          </a:p>
          <a:p>
            <a:pPr lvl="1">
              <a:tabLst>
                <a:tab pos="1971675" algn="l"/>
              </a:tabLst>
            </a:pPr>
            <a:r>
              <a:rPr lang="en-US" altLang="de-DE" dirty="0"/>
              <a:t>Distribution Channel</a:t>
            </a:r>
          </a:p>
          <a:p>
            <a:pPr lvl="1">
              <a:tabLst>
                <a:tab pos="1971675" algn="l"/>
              </a:tabLst>
            </a:pPr>
            <a:r>
              <a:rPr lang="en-US" altLang="de-DE" dirty="0" smtClean="0"/>
              <a:t>Division</a:t>
            </a:r>
          </a:p>
          <a:p>
            <a:pPr lvl="1">
              <a:tabLst>
                <a:tab pos="1971675" algn="l"/>
              </a:tabLst>
            </a:pPr>
            <a:endParaRPr lang="en-US" altLang="de-DE" dirty="0" smtClean="0"/>
          </a:p>
          <a:p>
            <a:pPr>
              <a:tabLst>
                <a:tab pos="1971675" algn="l"/>
              </a:tabLst>
            </a:pPr>
            <a:r>
              <a:rPr lang="en-US" altLang="de-DE" dirty="0"/>
              <a:t>The customer master information is divided into 3 areas:</a:t>
            </a:r>
          </a:p>
          <a:p>
            <a:pPr lvl="1">
              <a:tabLst>
                <a:tab pos="1971675" algn="l"/>
              </a:tabLst>
            </a:pPr>
            <a:r>
              <a:rPr lang="en-US" altLang="de-DE" dirty="0"/>
              <a:t>General Data</a:t>
            </a:r>
          </a:p>
          <a:p>
            <a:pPr lvl="1">
              <a:tabLst>
                <a:tab pos="1971675" algn="l"/>
              </a:tabLst>
            </a:pPr>
            <a:r>
              <a:rPr lang="en-US" altLang="de-DE" dirty="0"/>
              <a:t>Company Code Data</a:t>
            </a:r>
          </a:p>
          <a:p>
            <a:pPr lvl="1">
              <a:tabLst>
                <a:tab pos="1971675" algn="l"/>
              </a:tabLst>
            </a:pPr>
            <a:r>
              <a:rPr lang="en-US" altLang="de-DE" dirty="0"/>
              <a:t>Sales Area Data</a:t>
            </a:r>
          </a:p>
          <a:p>
            <a:pPr>
              <a:tabLst>
                <a:tab pos="1971675" algn="l"/>
              </a:tabLst>
            </a:pPr>
            <a:endParaRPr lang="en-US" altLang="de-DE" dirty="0"/>
          </a:p>
        </p:txBody>
      </p:sp>
      <p:sp>
        <p:nvSpPr>
          <p:cNvPr id="3" name="Titel 2"/>
          <p:cNvSpPr>
            <a:spLocks noGrp="1"/>
          </p:cNvSpPr>
          <p:nvPr>
            <p:ph type="title"/>
          </p:nvPr>
        </p:nvSpPr>
        <p:spPr/>
        <p:txBody>
          <a:bodyPr/>
          <a:lstStyle/>
          <a:p>
            <a:r>
              <a:rPr lang="en-US" altLang="de-DE" dirty="0"/>
              <a:t>Customer Master Data</a:t>
            </a:r>
            <a:endParaRPr lang="de-DE" dirty="0"/>
          </a:p>
        </p:txBody>
      </p:sp>
      <p:pic>
        <p:nvPicPr>
          <p:cNvPr id="6" name="Grafik 5"/>
          <p:cNvPicPr>
            <a:picLocks noChangeAspect="1"/>
          </p:cNvPicPr>
          <p:nvPr/>
        </p:nvPicPr>
        <p:blipFill>
          <a:blip r:embed="rId2"/>
          <a:stretch>
            <a:fillRect/>
          </a:stretch>
        </p:blipFill>
        <p:spPr>
          <a:xfrm>
            <a:off x="6452769" y="2014100"/>
            <a:ext cx="5416431" cy="3952691"/>
          </a:xfrm>
          <a:prstGeom prst="rect">
            <a:avLst/>
          </a:prstGeom>
        </p:spPr>
      </p:pic>
    </p:spTree>
    <p:extLst>
      <p:ext uri="{BB962C8B-B14F-4D97-AF65-F5344CB8AC3E}">
        <p14:creationId xmlns:p14="http://schemas.microsoft.com/office/powerpoint/2010/main" val="15834522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ltLang="de-DE" dirty="0" smtClean="0"/>
              <a:t>Customer </a:t>
            </a:r>
            <a:r>
              <a:rPr lang="en-US" altLang="de-DE" dirty="0"/>
              <a:t>Master</a:t>
            </a:r>
            <a:endParaRPr lang="de-DE" dirty="0"/>
          </a:p>
        </p:txBody>
      </p:sp>
      <p:grpSp>
        <p:nvGrpSpPr>
          <p:cNvPr id="13" name="Gruppieren 12"/>
          <p:cNvGrpSpPr/>
          <p:nvPr/>
        </p:nvGrpSpPr>
        <p:grpSpPr>
          <a:xfrm>
            <a:off x="1536910" y="1486292"/>
            <a:ext cx="9332194" cy="4501041"/>
            <a:chOff x="1536910" y="1486292"/>
            <a:chExt cx="9332194" cy="4501041"/>
          </a:xfrm>
        </p:grpSpPr>
        <p:sp>
          <p:nvSpPr>
            <p:cNvPr id="5" name="AutoShape 4"/>
            <p:cNvSpPr>
              <a:spLocks noChangeArrowheads="1"/>
            </p:cNvSpPr>
            <p:nvPr/>
          </p:nvSpPr>
          <p:spPr bwMode="auto">
            <a:xfrm>
              <a:off x="2135372" y="3810000"/>
              <a:ext cx="2667000" cy="1295400"/>
            </a:xfrm>
            <a:prstGeom prst="can">
              <a:avLst>
                <a:gd name="adj" fmla="val 25000"/>
              </a:avLst>
            </a:prstGeom>
            <a:solidFill>
              <a:srgbClr val="DBB40D"/>
            </a:solidFill>
            <a:ln w="25400">
              <a:solidFill>
                <a:srgbClr val="000000"/>
              </a:solidFill>
              <a:round/>
              <a:headEnd/>
              <a:tailEnd/>
            </a:ln>
          </p:spPr>
          <p:txBody>
            <a:bodyPr wrap="none" anchor="ct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algn="ctr" eaLnBrk="1" hangingPunct="1"/>
              <a:r>
                <a:rPr lang="en-US" altLang="de-DE" sz="1800" b="0">
                  <a:solidFill>
                    <a:srgbClr val="000000"/>
                  </a:solidFill>
                </a:rPr>
                <a:t>Company Code US00</a:t>
              </a:r>
            </a:p>
          </p:txBody>
        </p:sp>
        <p:sp>
          <p:nvSpPr>
            <p:cNvPr id="6" name="AutoShape 5"/>
            <p:cNvSpPr>
              <a:spLocks noChangeArrowheads="1"/>
            </p:cNvSpPr>
            <p:nvPr/>
          </p:nvSpPr>
          <p:spPr bwMode="auto">
            <a:xfrm>
              <a:off x="2700522" y="4690671"/>
              <a:ext cx="2667000" cy="1295400"/>
            </a:xfrm>
            <a:prstGeom prst="can">
              <a:avLst>
                <a:gd name="adj" fmla="val 25000"/>
              </a:avLst>
            </a:prstGeom>
            <a:solidFill>
              <a:srgbClr val="DBB40D"/>
            </a:solidFill>
            <a:ln w="25400">
              <a:solidFill>
                <a:srgbClr val="000000"/>
              </a:solidFill>
              <a:round/>
              <a:headEnd/>
              <a:tailEnd/>
            </a:ln>
          </p:spPr>
          <p:txBody>
            <a:bodyPr wrap="none" anchor="ct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algn="ctr" eaLnBrk="1" hangingPunct="1"/>
              <a:r>
                <a:rPr lang="en-US" altLang="de-DE" sz="1800" b="0" dirty="0">
                  <a:solidFill>
                    <a:srgbClr val="000000"/>
                  </a:solidFill>
                </a:rPr>
                <a:t>Company Code DE00</a:t>
              </a:r>
            </a:p>
          </p:txBody>
        </p:sp>
        <p:sp>
          <p:nvSpPr>
            <p:cNvPr id="7" name="AutoShape 7"/>
            <p:cNvSpPr>
              <a:spLocks noChangeArrowheads="1"/>
            </p:cNvSpPr>
            <p:nvPr/>
          </p:nvSpPr>
          <p:spPr bwMode="auto">
            <a:xfrm>
              <a:off x="4192772" y="1828800"/>
              <a:ext cx="2667000" cy="1295400"/>
            </a:xfrm>
            <a:prstGeom prst="can">
              <a:avLst>
                <a:gd name="adj" fmla="val 25000"/>
              </a:avLst>
            </a:prstGeom>
            <a:solidFill>
              <a:srgbClr val="C0C0C0"/>
            </a:solidFill>
            <a:ln w="25400">
              <a:solidFill>
                <a:srgbClr val="000000"/>
              </a:solidFill>
              <a:round/>
              <a:headEnd/>
              <a:tailEnd/>
            </a:ln>
          </p:spPr>
          <p:txBody>
            <a:bodyPr wrap="none" anchor="ct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algn="ctr" eaLnBrk="1" hangingPunct="1"/>
              <a:r>
                <a:rPr lang="en-US" altLang="de-DE" sz="1800" b="0">
                  <a:solidFill>
                    <a:srgbClr val="000000"/>
                  </a:solidFill>
                </a:rPr>
                <a:t>Client XXX</a:t>
              </a:r>
            </a:p>
          </p:txBody>
        </p:sp>
        <p:sp>
          <p:nvSpPr>
            <p:cNvPr id="8" name="Text Box 10"/>
            <p:cNvSpPr txBox="1">
              <a:spLocks noChangeArrowheads="1"/>
            </p:cNvSpPr>
            <p:nvPr/>
          </p:nvSpPr>
          <p:spPr bwMode="auto">
            <a:xfrm>
              <a:off x="3623744" y="1486292"/>
              <a:ext cx="5334000"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de-DE" sz="1400" dirty="0">
                  <a:solidFill>
                    <a:srgbClr val="000000"/>
                  </a:solidFill>
                </a:rPr>
                <a:t>General Information</a:t>
              </a:r>
              <a:r>
                <a:rPr lang="en-US" altLang="de-DE" sz="1400" b="0" dirty="0">
                  <a:solidFill>
                    <a:srgbClr val="000000"/>
                  </a:solidFill>
                </a:rPr>
                <a:t> relevant for the entire organization:</a:t>
              </a:r>
              <a:br>
                <a:rPr lang="en-US" altLang="de-DE" sz="1400" b="0" dirty="0">
                  <a:solidFill>
                    <a:srgbClr val="000000"/>
                  </a:solidFill>
                </a:rPr>
              </a:br>
              <a:r>
                <a:rPr lang="en-US" altLang="de-DE" sz="1400" b="0" dirty="0">
                  <a:solidFill>
                    <a:srgbClr val="000000"/>
                  </a:solidFill>
                </a:rPr>
                <a:t>			 </a:t>
              </a:r>
            </a:p>
            <a:p>
              <a:pPr eaLnBrk="1" hangingPunct="1">
                <a:spcBef>
                  <a:spcPct val="50000"/>
                </a:spcBef>
              </a:pPr>
              <a:r>
                <a:rPr lang="en-US" altLang="de-DE" sz="1400" b="0" dirty="0">
                  <a:solidFill>
                    <a:srgbClr val="000000"/>
                  </a:solidFill>
                </a:rPr>
                <a:t>	</a:t>
              </a:r>
              <a:r>
                <a:rPr lang="en-US" altLang="de-DE" sz="1400" b="0" dirty="0">
                  <a:solidFill>
                    <a:srgbClr val="000000"/>
                  </a:solidFill>
                </a:rPr>
                <a:t>	</a:t>
              </a:r>
              <a:r>
                <a:rPr lang="en-US" altLang="de-DE" sz="1400" b="0" dirty="0" smtClean="0">
                  <a:solidFill>
                    <a:srgbClr val="000000"/>
                  </a:solidFill>
                </a:rPr>
                <a:t>	</a:t>
              </a:r>
              <a:r>
                <a:rPr lang="en-US" altLang="de-DE" sz="1400" b="0" dirty="0" smtClean="0">
                  <a:solidFill>
                    <a:srgbClr val="000000"/>
                  </a:solidFill>
                </a:rPr>
                <a:t>Name</a:t>
              </a:r>
              <a:r>
                <a:rPr lang="en-US" altLang="de-DE" sz="1400" b="0" dirty="0">
                  <a:solidFill>
                    <a:srgbClr val="000000"/>
                  </a:solidFill>
                </a:rPr>
                <a:t/>
              </a:r>
              <a:br>
                <a:rPr lang="en-US" altLang="de-DE" sz="1400" b="0" dirty="0">
                  <a:solidFill>
                    <a:srgbClr val="000000"/>
                  </a:solidFill>
                </a:rPr>
              </a:br>
              <a:r>
                <a:rPr lang="en-US" altLang="de-DE" sz="1400" b="0" dirty="0">
                  <a:solidFill>
                    <a:srgbClr val="000000"/>
                  </a:solidFill>
                </a:rPr>
                <a:t>			</a:t>
              </a:r>
              <a:r>
                <a:rPr lang="en-US" altLang="de-DE" sz="1400" b="0" dirty="0" smtClean="0">
                  <a:solidFill>
                    <a:srgbClr val="000000"/>
                  </a:solidFill>
                </a:rPr>
                <a:t>Address</a:t>
              </a:r>
              <a:r>
                <a:rPr lang="en-US" altLang="de-DE" sz="1400" b="0" dirty="0">
                  <a:solidFill>
                    <a:srgbClr val="000000"/>
                  </a:solidFill>
                </a:rPr>
                <a:t/>
              </a:r>
              <a:br>
                <a:rPr lang="en-US" altLang="de-DE" sz="1400" b="0" dirty="0">
                  <a:solidFill>
                    <a:srgbClr val="000000"/>
                  </a:solidFill>
                </a:rPr>
              </a:br>
              <a:r>
                <a:rPr lang="en-US" altLang="de-DE" sz="1400" b="0" dirty="0">
                  <a:solidFill>
                    <a:srgbClr val="000000"/>
                  </a:solidFill>
                </a:rPr>
                <a:t>			</a:t>
              </a:r>
              <a:r>
                <a:rPr lang="en-US" altLang="de-DE" sz="1400" b="0" dirty="0" smtClean="0">
                  <a:solidFill>
                    <a:srgbClr val="000000"/>
                  </a:solidFill>
                </a:rPr>
                <a:t>Communication</a:t>
              </a:r>
              <a:endParaRPr lang="en-US" altLang="de-DE" sz="1400" b="0" dirty="0">
                <a:solidFill>
                  <a:srgbClr val="000000"/>
                </a:solidFill>
              </a:endParaRPr>
            </a:p>
          </p:txBody>
        </p:sp>
        <p:sp>
          <p:nvSpPr>
            <p:cNvPr id="9" name="Text Box 11"/>
            <p:cNvSpPr txBox="1">
              <a:spLocks noChangeArrowheads="1"/>
            </p:cNvSpPr>
            <p:nvPr/>
          </p:nvSpPr>
          <p:spPr bwMode="auto">
            <a:xfrm>
              <a:off x="1536910" y="3502307"/>
              <a:ext cx="6172703" cy="121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de-DE" sz="1400" dirty="0">
                  <a:solidFill>
                    <a:srgbClr val="000000"/>
                  </a:solidFill>
                </a:rPr>
                <a:t>Company Code specific information</a:t>
              </a:r>
              <a:r>
                <a:rPr lang="en-US" altLang="de-DE" sz="1400" b="0" dirty="0">
                  <a:solidFill>
                    <a:srgbClr val="000000"/>
                  </a:solidFill>
                </a:rPr>
                <a:t>:			   </a:t>
              </a:r>
            </a:p>
            <a:p>
              <a:pPr eaLnBrk="1" hangingPunct="1">
                <a:spcBef>
                  <a:spcPct val="10000"/>
                </a:spcBef>
              </a:pPr>
              <a:r>
                <a:rPr lang="en-US" altLang="de-DE" sz="1400" b="0" dirty="0">
                  <a:solidFill>
                    <a:srgbClr val="000000"/>
                  </a:solidFill>
                </a:rPr>
                <a:t>			   </a:t>
              </a:r>
              <a:endParaRPr lang="en-US" altLang="de-DE" sz="1400" b="0" dirty="0" smtClean="0">
                <a:solidFill>
                  <a:srgbClr val="000000"/>
                </a:solidFill>
              </a:endParaRPr>
            </a:p>
            <a:p>
              <a:pPr eaLnBrk="1" hangingPunct="1">
                <a:spcBef>
                  <a:spcPct val="10000"/>
                </a:spcBef>
              </a:pPr>
              <a:r>
                <a:rPr lang="en-US" altLang="de-DE" sz="1400" b="0" dirty="0">
                  <a:solidFill>
                    <a:srgbClr val="000000"/>
                  </a:solidFill>
                </a:rPr>
                <a:t>	</a:t>
              </a:r>
              <a:r>
                <a:rPr lang="en-US" altLang="de-DE" sz="1400" b="0" dirty="0" smtClean="0">
                  <a:solidFill>
                    <a:srgbClr val="000000"/>
                  </a:solidFill>
                </a:rPr>
                <a:t>	</a:t>
              </a:r>
              <a:r>
                <a:rPr lang="en-US" altLang="de-DE" sz="1400" b="0" dirty="0">
                  <a:solidFill>
                    <a:srgbClr val="000000"/>
                  </a:solidFill>
                </a:rPr>
                <a:t>	</a:t>
              </a:r>
              <a:r>
                <a:rPr lang="en-US" altLang="de-DE" sz="1400" b="0" dirty="0" smtClean="0">
                  <a:solidFill>
                    <a:srgbClr val="000000"/>
                  </a:solidFill>
                </a:rPr>
                <a:t>Acc</a:t>
              </a:r>
              <a:r>
                <a:rPr lang="en-US" altLang="de-DE" sz="1400" b="0" dirty="0">
                  <a:solidFill>
                    <a:srgbClr val="000000"/>
                  </a:solidFill>
                </a:rPr>
                <a:t>. </a:t>
              </a:r>
              <a:r>
                <a:rPr lang="en-US" altLang="de-DE" sz="1400" b="0" dirty="0" err="1">
                  <a:solidFill>
                    <a:srgbClr val="000000"/>
                  </a:solidFill>
                </a:rPr>
                <a:t>Mgmt</a:t>
              </a:r>
              <a:r>
                <a:rPr lang="en-US" altLang="de-DE" sz="1400" b="0" dirty="0">
                  <a:solidFill>
                    <a:srgbClr val="000000"/>
                  </a:solidFill>
                </a:rPr>
                <a:t/>
              </a:r>
              <a:br>
                <a:rPr lang="en-US" altLang="de-DE" sz="1400" b="0" dirty="0">
                  <a:solidFill>
                    <a:srgbClr val="000000"/>
                  </a:solidFill>
                </a:rPr>
              </a:br>
              <a:r>
                <a:rPr lang="en-US" altLang="de-DE" sz="1400" b="0" dirty="0">
                  <a:solidFill>
                    <a:srgbClr val="000000"/>
                  </a:solidFill>
                </a:rPr>
                <a:t>	                                  	</a:t>
              </a:r>
              <a:r>
                <a:rPr lang="en-US" altLang="de-DE" sz="1400" b="0" dirty="0" smtClean="0">
                  <a:solidFill>
                    <a:srgbClr val="000000"/>
                  </a:solidFill>
                </a:rPr>
                <a:t>Payment</a:t>
              </a:r>
              <a:r>
                <a:rPr lang="en-US" altLang="de-DE" sz="1400" b="0" dirty="0">
                  <a:solidFill>
                    <a:srgbClr val="000000"/>
                  </a:solidFill>
                </a:rPr>
                <a:t/>
              </a:r>
              <a:br>
                <a:rPr lang="en-US" altLang="de-DE" sz="1400" b="0" dirty="0">
                  <a:solidFill>
                    <a:srgbClr val="000000"/>
                  </a:solidFill>
                </a:rPr>
              </a:br>
              <a:r>
                <a:rPr lang="en-US" altLang="de-DE" sz="1400" b="0" dirty="0">
                  <a:solidFill>
                    <a:srgbClr val="000000"/>
                  </a:solidFill>
                </a:rPr>
                <a:t>	                              	</a:t>
              </a:r>
              <a:r>
                <a:rPr lang="en-US" altLang="de-DE" sz="1400" b="0" dirty="0" smtClean="0">
                  <a:solidFill>
                    <a:srgbClr val="000000"/>
                  </a:solidFill>
                </a:rPr>
                <a:t>Bank</a:t>
              </a:r>
              <a:endParaRPr lang="en-US" altLang="de-DE" sz="1400" b="0" dirty="0">
                <a:solidFill>
                  <a:srgbClr val="000000"/>
                </a:solidFill>
              </a:endParaRPr>
            </a:p>
          </p:txBody>
        </p:sp>
        <p:sp>
          <p:nvSpPr>
            <p:cNvPr id="10" name="Text Box 12"/>
            <p:cNvSpPr txBox="1">
              <a:spLocks noChangeArrowheads="1"/>
            </p:cNvSpPr>
            <p:nvPr/>
          </p:nvSpPr>
          <p:spPr bwMode="auto">
            <a:xfrm>
              <a:off x="5645007" y="3502307"/>
              <a:ext cx="5224097" cy="76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de-DE" sz="1400" dirty="0">
                  <a:solidFill>
                    <a:srgbClr val="000000"/>
                  </a:solidFill>
                </a:rPr>
                <a:t>Sales Area specific information</a:t>
              </a:r>
              <a:r>
                <a:rPr lang="en-US" altLang="de-DE" sz="1400" b="0" dirty="0">
                  <a:solidFill>
                    <a:srgbClr val="000000"/>
                  </a:solidFill>
                </a:rPr>
                <a:t>:</a:t>
              </a:r>
              <a:br>
                <a:rPr lang="en-US" altLang="de-DE" sz="1400" b="0" dirty="0">
                  <a:solidFill>
                    <a:srgbClr val="000000"/>
                  </a:solidFill>
                </a:rPr>
              </a:br>
              <a:r>
                <a:rPr lang="en-US" altLang="de-DE" sz="1400" b="0" dirty="0">
                  <a:solidFill>
                    <a:srgbClr val="000000"/>
                  </a:solidFill>
                </a:rPr>
                <a:t>		                </a:t>
              </a:r>
            </a:p>
            <a:p>
              <a:pPr eaLnBrk="1" hangingPunct="1">
                <a:spcBef>
                  <a:spcPct val="10000"/>
                </a:spcBef>
              </a:pPr>
              <a:r>
                <a:rPr lang="en-US" altLang="de-DE" sz="1400" b="0" dirty="0" smtClean="0">
                  <a:solidFill>
                    <a:srgbClr val="000000"/>
                  </a:solidFill>
                </a:rPr>
                <a:t>			Sales </a:t>
              </a:r>
              <a:r>
                <a:rPr lang="en-US" altLang="de-DE" sz="1400" b="0" dirty="0" smtClean="0">
                  <a:solidFill>
                    <a:srgbClr val="000000"/>
                  </a:solidFill>
                </a:rPr>
                <a:t>Office Currency </a:t>
              </a:r>
              <a:endParaRPr lang="en-US" altLang="de-DE" sz="1400" b="0" dirty="0">
                <a:solidFill>
                  <a:srgbClr val="000000"/>
                </a:solidFill>
              </a:endParaRPr>
            </a:p>
          </p:txBody>
        </p:sp>
        <p:sp>
          <p:nvSpPr>
            <p:cNvPr id="11" name="AutoShape 8"/>
            <p:cNvSpPr>
              <a:spLocks noChangeArrowheads="1"/>
            </p:cNvSpPr>
            <p:nvPr/>
          </p:nvSpPr>
          <p:spPr bwMode="auto">
            <a:xfrm>
              <a:off x="6250172" y="3816025"/>
              <a:ext cx="2667000" cy="1295400"/>
            </a:xfrm>
            <a:prstGeom prst="can">
              <a:avLst>
                <a:gd name="adj" fmla="val 25000"/>
              </a:avLst>
            </a:prstGeom>
            <a:solidFill>
              <a:srgbClr val="004880"/>
            </a:solidFill>
            <a:ln w="25400">
              <a:solidFill>
                <a:srgbClr val="000000"/>
              </a:solidFill>
              <a:round/>
              <a:headEnd/>
              <a:tailEnd/>
            </a:ln>
          </p:spPr>
          <p:txBody>
            <a:bodyPr wrap="none" anchor="ct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algn="ctr" eaLnBrk="1" hangingPunct="1"/>
              <a:r>
                <a:rPr lang="en-US" altLang="de-DE" sz="1800" b="0">
                  <a:solidFill>
                    <a:schemeClr val="bg1"/>
                  </a:solidFill>
                </a:rPr>
                <a:t>Sales Org. UW00</a:t>
              </a:r>
            </a:p>
          </p:txBody>
        </p:sp>
        <p:sp>
          <p:nvSpPr>
            <p:cNvPr id="12" name="AutoShape 9"/>
            <p:cNvSpPr>
              <a:spLocks noChangeArrowheads="1"/>
            </p:cNvSpPr>
            <p:nvPr/>
          </p:nvSpPr>
          <p:spPr bwMode="auto">
            <a:xfrm>
              <a:off x="6805797" y="4691933"/>
              <a:ext cx="2667000" cy="1295400"/>
            </a:xfrm>
            <a:prstGeom prst="can">
              <a:avLst>
                <a:gd name="adj" fmla="val 25000"/>
              </a:avLst>
            </a:prstGeom>
            <a:solidFill>
              <a:srgbClr val="004880"/>
            </a:solidFill>
            <a:ln w="25400">
              <a:solidFill>
                <a:srgbClr val="000000"/>
              </a:solidFill>
              <a:round/>
              <a:headEnd/>
              <a:tailEnd/>
            </a:ln>
          </p:spPr>
          <p:txBody>
            <a:bodyPr wrap="none" anchor="ct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algn="ctr" eaLnBrk="1" hangingPunct="1"/>
              <a:r>
                <a:rPr lang="en-US" altLang="de-DE" sz="1800" b="0">
                  <a:solidFill>
                    <a:schemeClr val="bg1"/>
                  </a:solidFill>
                </a:rPr>
                <a:t>Sales Org. DS00</a:t>
              </a:r>
            </a:p>
          </p:txBody>
        </p:sp>
      </p:grpSp>
    </p:spTree>
    <p:extLst>
      <p:ext uri="{BB962C8B-B14F-4D97-AF65-F5344CB8AC3E}">
        <p14:creationId xmlns:p14="http://schemas.microsoft.com/office/powerpoint/2010/main" val="13350159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tabLst>
                <a:tab pos="1971675" algn="l"/>
              </a:tabLst>
            </a:pPr>
            <a:r>
              <a:rPr lang="en-US" altLang="de-DE" dirty="0"/>
              <a:t>Material </a:t>
            </a:r>
            <a:r>
              <a:rPr lang="en-US" altLang="de-DE" dirty="0" smtClean="0"/>
              <a:t>Master contains </a:t>
            </a:r>
            <a:r>
              <a:rPr lang="en-US" altLang="de-DE" dirty="0"/>
              <a:t>all the information a company </a:t>
            </a:r>
            <a:r>
              <a:rPr lang="en-US" altLang="de-DE" dirty="0" smtClean="0"/>
              <a:t>needs</a:t>
            </a:r>
          </a:p>
          <a:p>
            <a:pPr marL="0" indent="0">
              <a:buNone/>
              <a:tabLst>
                <a:tab pos="1971675" algn="l"/>
              </a:tabLst>
            </a:pPr>
            <a:r>
              <a:rPr lang="en-US" altLang="de-DE" dirty="0"/>
              <a:t> </a:t>
            </a:r>
            <a:r>
              <a:rPr lang="en-US" altLang="de-DE" dirty="0" smtClean="0"/>
              <a:t>  </a:t>
            </a:r>
            <a:r>
              <a:rPr lang="en-US" altLang="de-DE" dirty="0" smtClean="0"/>
              <a:t>to </a:t>
            </a:r>
            <a:r>
              <a:rPr lang="en-US" altLang="de-DE" dirty="0"/>
              <a:t>manage about a material</a:t>
            </a:r>
          </a:p>
          <a:p>
            <a:pPr>
              <a:tabLst>
                <a:tab pos="1971675" algn="l"/>
              </a:tabLst>
            </a:pPr>
            <a:endParaRPr lang="en-US" altLang="de-DE" dirty="0" smtClean="0"/>
          </a:p>
          <a:p>
            <a:pPr>
              <a:tabLst>
                <a:tab pos="1971675" algn="l"/>
              </a:tabLst>
            </a:pPr>
            <a:r>
              <a:rPr lang="en-US" altLang="de-DE" dirty="0" smtClean="0"/>
              <a:t>It </a:t>
            </a:r>
            <a:r>
              <a:rPr lang="en-US" altLang="de-DE" dirty="0"/>
              <a:t>is used by most components within the SAP system</a:t>
            </a:r>
          </a:p>
          <a:p>
            <a:pPr lvl="1">
              <a:tabLst>
                <a:tab pos="1971675" algn="l"/>
              </a:tabLst>
            </a:pPr>
            <a:r>
              <a:rPr lang="en-US" altLang="de-DE" sz="1550" dirty="0"/>
              <a:t>Sales and Distribution</a:t>
            </a:r>
          </a:p>
          <a:p>
            <a:pPr lvl="1">
              <a:tabLst>
                <a:tab pos="1971675" algn="l"/>
              </a:tabLst>
            </a:pPr>
            <a:r>
              <a:rPr lang="en-US" altLang="de-DE" sz="1550" dirty="0"/>
              <a:t>Materials Management</a:t>
            </a:r>
          </a:p>
          <a:p>
            <a:pPr lvl="1">
              <a:tabLst>
                <a:tab pos="1971675" algn="l"/>
              </a:tabLst>
            </a:pPr>
            <a:r>
              <a:rPr lang="en-US" altLang="de-DE" sz="1550" dirty="0"/>
              <a:t>Production</a:t>
            </a:r>
          </a:p>
          <a:p>
            <a:pPr lvl="1">
              <a:tabLst>
                <a:tab pos="1971675" algn="l"/>
              </a:tabLst>
            </a:pPr>
            <a:r>
              <a:rPr lang="en-US" altLang="de-DE" sz="1550" dirty="0"/>
              <a:t>Plant Maintenance</a:t>
            </a:r>
          </a:p>
          <a:p>
            <a:pPr lvl="1">
              <a:tabLst>
                <a:tab pos="1971675" algn="l"/>
              </a:tabLst>
            </a:pPr>
            <a:r>
              <a:rPr lang="en-US" altLang="de-DE" sz="1550" dirty="0"/>
              <a:t>Accounting/Controlling</a:t>
            </a:r>
          </a:p>
          <a:p>
            <a:pPr lvl="1">
              <a:tabLst>
                <a:tab pos="1971675" algn="l"/>
              </a:tabLst>
            </a:pPr>
            <a:r>
              <a:rPr lang="en-US" altLang="de-DE" sz="1550" dirty="0"/>
              <a:t>Quality Management</a:t>
            </a:r>
          </a:p>
          <a:p>
            <a:pPr>
              <a:tabLst>
                <a:tab pos="1971675" algn="l"/>
              </a:tabLst>
            </a:pPr>
            <a:endParaRPr lang="en-US" altLang="de-DE" dirty="0" smtClean="0"/>
          </a:p>
          <a:p>
            <a:pPr>
              <a:tabLst>
                <a:tab pos="1971675" algn="l"/>
              </a:tabLst>
            </a:pPr>
            <a:r>
              <a:rPr lang="en-US" altLang="de-DE" dirty="0" smtClean="0"/>
              <a:t>Material </a:t>
            </a:r>
            <a:r>
              <a:rPr lang="en-US" altLang="de-DE" dirty="0"/>
              <a:t>master data is stored in functional segments </a:t>
            </a:r>
            <a:r>
              <a:rPr lang="en-US" altLang="de-DE" dirty="0" smtClean="0"/>
              <a:t>called</a:t>
            </a:r>
          </a:p>
          <a:p>
            <a:pPr marL="0" indent="0">
              <a:buNone/>
              <a:tabLst>
                <a:tab pos="1971675" algn="l"/>
              </a:tabLst>
            </a:pPr>
            <a:r>
              <a:rPr lang="en-US" altLang="de-DE" dirty="0"/>
              <a:t> </a:t>
            </a:r>
            <a:r>
              <a:rPr lang="en-US" altLang="de-DE" dirty="0" smtClean="0"/>
              <a:t>  </a:t>
            </a:r>
            <a:r>
              <a:rPr lang="en-US" altLang="de-DE" dirty="0" smtClean="0"/>
              <a:t>Views</a:t>
            </a:r>
            <a:endParaRPr lang="en-US" altLang="de-DE" dirty="0"/>
          </a:p>
        </p:txBody>
      </p:sp>
      <p:sp>
        <p:nvSpPr>
          <p:cNvPr id="3" name="Titel 2"/>
          <p:cNvSpPr>
            <a:spLocks noGrp="1"/>
          </p:cNvSpPr>
          <p:nvPr>
            <p:ph type="title"/>
          </p:nvPr>
        </p:nvSpPr>
        <p:spPr/>
        <p:txBody>
          <a:bodyPr/>
          <a:lstStyle/>
          <a:p>
            <a:r>
              <a:rPr lang="en-US" altLang="de-DE" dirty="0"/>
              <a:t>Material Master Data</a:t>
            </a:r>
            <a:endParaRPr lang="de-DE" dirty="0"/>
          </a:p>
        </p:txBody>
      </p:sp>
      <p:pic>
        <p:nvPicPr>
          <p:cNvPr id="6" name="Grafik 5"/>
          <p:cNvPicPr>
            <a:picLocks noChangeAspect="1"/>
          </p:cNvPicPr>
          <p:nvPr/>
        </p:nvPicPr>
        <p:blipFill>
          <a:blip r:embed="rId2"/>
          <a:stretch>
            <a:fillRect/>
          </a:stretch>
        </p:blipFill>
        <p:spPr>
          <a:xfrm>
            <a:off x="6915024" y="1691079"/>
            <a:ext cx="4888503" cy="4376219"/>
          </a:xfrm>
          <a:prstGeom prst="rect">
            <a:avLst/>
          </a:prstGeom>
        </p:spPr>
      </p:pic>
    </p:spTree>
    <p:extLst>
      <p:ext uri="{BB962C8B-B14F-4D97-AF65-F5344CB8AC3E}">
        <p14:creationId xmlns:p14="http://schemas.microsoft.com/office/powerpoint/2010/main" val="18872565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ltLang="de-DE" dirty="0"/>
              <a:t>Material Master Views</a:t>
            </a:r>
            <a:endParaRPr lang="de-DE" dirty="0"/>
          </a:p>
        </p:txBody>
      </p:sp>
      <p:grpSp>
        <p:nvGrpSpPr>
          <p:cNvPr id="14" name="Gruppieren 13"/>
          <p:cNvGrpSpPr/>
          <p:nvPr/>
        </p:nvGrpSpPr>
        <p:grpSpPr>
          <a:xfrm>
            <a:off x="2629500" y="2099129"/>
            <a:ext cx="6934200" cy="3576638"/>
            <a:chOff x="1435100" y="1968500"/>
            <a:chExt cx="6934200" cy="3576638"/>
          </a:xfrm>
        </p:grpSpPr>
        <p:sp>
          <p:nvSpPr>
            <p:cNvPr id="4" name="AutoShape 4"/>
            <p:cNvSpPr>
              <a:spLocks noChangeArrowheads="1"/>
            </p:cNvSpPr>
            <p:nvPr/>
          </p:nvSpPr>
          <p:spPr bwMode="auto">
            <a:xfrm>
              <a:off x="2959100" y="3111500"/>
              <a:ext cx="2667000" cy="1295400"/>
            </a:xfrm>
            <a:prstGeom prst="can">
              <a:avLst>
                <a:gd name="adj" fmla="val 25000"/>
              </a:avLst>
            </a:prstGeom>
            <a:solidFill>
              <a:srgbClr val="004880"/>
            </a:solidFill>
            <a:ln w="25400">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altLang="de-DE" sz="1800" b="0">
                  <a:solidFill>
                    <a:schemeClr val="bg1"/>
                  </a:solidFill>
                </a:rPr>
                <a:t>Material Master</a:t>
              </a:r>
            </a:p>
          </p:txBody>
        </p:sp>
        <p:sp>
          <p:nvSpPr>
            <p:cNvPr id="5" name="Text Box 5"/>
            <p:cNvSpPr txBox="1">
              <a:spLocks noChangeArrowheads="1"/>
            </p:cNvSpPr>
            <p:nvPr/>
          </p:nvSpPr>
          <p:spPr bwMode="auto">
            <a:xfrm>
              <a:off x="1435100" y="2501900"/>
              <a:ext cx="2057400" cy="385763"/>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buFontTx/>
                <a:buNone/>
              </a:pPr>
              <a:r>
                <a:rPr lang="en-US" altLang="de-DE" sz="1800" b="0">
                  <a:solidFill>
                    <a:srgbClr val="000000"/>
                  </a:solidFill>
                </a:rPr>
                <a:t>Basic Data</a:t>
              </a:r>
            </a:p>
          </p:txBody>
        </p:sp>
        <p:sp>
          <p:nvSpPr>
            <p:cNvPr id="6" name="Text Box 6"/>
            <p:cNvSpPr txBox="1">
              <a:spLocks noChangeArrowheads="1"/>
            </p:cNvSpPr>
            <p:nvPr/>
          </p:nvSpPr>
          <p:spPr bwMode="auto">
            <a:xfrm>
              <a:off x="3340100" y="1968500"/>
              <a:ext cx="2057400" cy="385763"/>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buFontTx/>
                <a:buNone/>
              </a:pPr>
              <a:r>
                <a:rPr lang="en-US" altLang="de-DE" sz="1800" b="0">
                  <a:solidFill>
                    <a:srgbClr val="000000"/>
                  </a:solidFill>
                </a:rPr>
                <a:t>Sales Data</a:t>
              </a:r>
            </a:p>
          </p:txBody>
        </p:sp>
        <p:sp>
          <p:nvSpPr>
            <p:cNvPr id="7" name="Text Box 7"/>
            <p:cNvSpPr txBox="1">
              <a:spLocks noChangeArrowheads="1"/>
            </p:cNvSpPr>
            <p:nvPr/>
          </p:nvSpPr>
          <p:spPr bwMode="auto">
            <a:xfrm>
              <a:off x="1511300" y="4635500"/>
              <a:ext cx="2057400" cy="376238"/>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buFontTx/>
                <a:buNone/>
              </a:pPr>
              <a:r>
                <a:rPr lang="en-US" altLang="de-DE" sz="1800" b="0">
                  <a:solidFill>
                    <a:srgbClr val="000000"/>
                  </a:solidFill>
                </a:rPr>
                <a:t>Controlling Data</a:t>
              </a:r>
            </a:p>
          </p:txBody>
        </p:sp>
        <p:sp>
          <p:nvSpPr>
            <p:cNvPr id="8" name="Text Box 8"/>
            <p:cNvSpPr txBox="1">
              <a:spLocks noChangeArrowheads="1"/>
            </p:cNvSpPr>
            <p:nvPr/>
          </p:nvSpPr>
          <p:spPr bwMode="auto">
            <a:xfrm>
              <a:off x="6311900" y="3568700"/>
              <a:ext cx="2057400" cy="376238"/>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buFontTx/>
                <a:buNone/>
              </a:pPr>
              <a:r>
                <a:rPr lang="en-US" altLang="de-DE" sz="1800" b="0">
                  <a:solidFill>
                    <a:srgbClr val="000000"/>
                  </a:solidFill>
                </a:rPr>
                <a:t>Forecasting Data</a:t>
              </a:r>
            </a:p>
          </p:txBody>
        </p:sp>
        <p:sp>
          <p:nvSpPr>
            <p:cNvPr id="9" name="Text Box 9"/>
            <p:cNvSpPr txBox="1">
              <a:spLocks noChangeArrowheads="1"/>
            </p:cNvSpPr>
            <p:nvPr/>
          </p:nvSpPr>
          <p:spPr bwMode="auto">
            <a:xfrm>
              <a:off x="5092700" y="2501900"/>
              <a:ext cx="2057400" cy="376238"/>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buFontTx/>
                <a:buNone/>
              </a:pPr>
              <a:r>
                <a:rPr lang="en-US" altLang="de-DE" sz="1800" b="0">
                  <a:solidFill>
                    <a:srgbClr val="000000"/>
                  </a:solidFill>
                </a:rPr>
                <a:t>Purchasing Data</a:t>
              </a:r>
            </a:p>
          </p:txBody>
        </p:sp>
        <p:sp>
          <p:nvSpPr>
            <p:cNvPr id="10" name="Text Box 10"/>
            <p:cNvSpPr txBox="1">
              <a:spLocks noChangeArrowheads="1"/>
            </p:cNvSpPr>
            <p:nvPr/>
          </p:nvSpPr>
          <p:spPr bwMode="auto">
            <a:xfrm>
              <a:off x="5778500" y="3035300"/>
              <a:ext cx="2057400" cy="376238"/>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buFontTx/>
                <a:buNone/>
              </a:pPr>
              <a:r>
                <a:rPr lang="en-US" altLang="de-DE" sz="1800" b="0">
                  <a:solidFill>
                    <a:srgbClr val="000000"/>
                  </a:solidFill>
                </a:rPr>
                <a:t>Mat. Plan. Data</a:t>
              </a:r>
            </a:p>
          </p:txBody>
        </p:sp>
        <p:sp>
          <p:nvSpPr>
            <p:cNvPr id="11" name="Text Box 11"/>
            <p:cNvSpPr txBox="1">
              <a:spLocks noChangeArrowheads="1"/>
            </p:cNvSpPr>
            <p:nvPr/>
          </p:nvSpPr>
          <p:spPr bwMode="auto">
            <a:xfrm>
              <a:off x="3340100" y="5168900"/>
              <a:ext cx="2057400" cy="376238"/>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de-DE"/>
              </a:defPPr>
              <a:lvl1pPr algn="ctr">
                <a:spcBef>
                  <a:spcPct val="50000"/>
                </a:spcBef>
                <a:buFontTx/>
                <a:buNone/>
                <a:defRPr sz="1800" b="0">
                  <a:solidFill>
                    <a:srgbClr val="000000"/>
                  </a:solidFill>
                  <a:latin typeface="Arial" panose="020B0604020202020204" pitchFamily="34" charset="0"/>
                </a:defRPr>
              </a:lvl1pPr>
              <a:lvl2pPr marL="742950" indent="-285750">
                <a:spcBef>
                  <a:spcPct val="20000"/>
                </a:spcBef>
                <a:buChar char="-"/>
                <a:defRPr>
                  <a:latin typeface="Arial" panose="020B0604020202020204" pitchFamily="34" charset="0"/>
                </a:defRPr>
              </a:lvl2pPr>
              <a:lvl3pPr marL="1143000" indent="-228600">
                <a:spcBef>
                  <a:spcPct val="20000"/>
                </a:spcBef>
                <a:buFont typeface="Arial" panose="020B0604020202020204" pitchFamily="34" charset="0"/>
                <a:buChar char="•"/>
                <a:defRPr sz="1600">
                  <a:latin typeface="Arial" panose="020B0604020202020204" pitchFamily="34" charset="0"/>
                </a:defRPr>
              </a:lvl3pPr>
              <a:lvl4pPr marL="1600200" indent="-228600">
                <a:spcBef>
                  <a:spcPct val="20000"/>
                </a:spcBef>
                <a:buFont typeface="Arial" panose="020B0604020202020204" pitchFamily="34" charset="0"/>
                <a:buChar char="–"/>
                <a:defRPr>
                  <a:latin typeface="Arial" panose="020B0604020202020204" pitchFamily="34" charset="0"/>
                </a:defRPr>
              </a:lvl4pPr>
              <a:lvl5pPr marL="2057400" indent="-228600">
                <a:spcBef>
                  <a:spcPct val="20000"/>
                </a:spcBef>
                <a:buFont typeface="Arial" panose="020B0604020202020204" pitchFamily="34" charset="0"/>
                <a:buChar char="»"/>
                <a:defRPr sz="1400">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latin typeface="Arial" panose="020B0604020202020204" pitchFamily="34" charset="0"/>
                </a:defRPr>
              </a:lvl9pPr>
            </a:lstStyle>
            <a:p>
              <a:r>
                <a:rPr lang="en-US" altLang="de-DE"/>
                <a:t>Accounting Data</a:t>
              </a:r>
            </a:p>
          </p:txBody>
        </p:sp>
        <p:sp>
          <p:nvSpPr>
            <p:cNvPr id="12" name="Text Box 12"/>
            <p:cNvSpPr txBox="1">
              <a:spLocks noChangeArrowheads="1"/>
            </p:cNvSpPr>
            <p:nvPr/>
          </p:nvSpPr>
          <p:spPr bwMode="auto">
            <a:xfrm>
              <a:off x="5854700" y="4102100"/>
              <a:ext cx="2057400" cy="376238"/>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de-DE"/>
              </a:defPPr>
              <a:lvl1pPr algn="ctr">
                <a:spcBef>
                  <a:spcPct val="50000"/>
                </a:spcBef>
                <a:buFontTx/>
                <a:buNone/>
                <a:defRPr sz="1800" b="0">
                  <a:solidFill>
                    <a:srgbClr val="000000"/>
                  </a:solidFill>
                  <a:latin typeface="Arial" panose="020B0604020202020204" pitchFamily="34" charset="0"/>
                </a:defRPr>
              </a:lvl1pPr>
              <a:lvl2pPr marL="742950" indent="-285750">
                <a:spcBef>
                  <a:spcPct val="20000"/>
                </a:spcBef>
                <a:buChar char="-"/>
                <a:defRPr>
                  <a:latin typeface="Arial" panose="020B0604020202020204" pitchFamily="34" charset="0"/>
                </a:defRPr>
              </a:lvl2pPr>
              <a:lvl3pPr marL="1143000" indent="-228600">
                <a:spcBef>
                  <a:spcPct val="20000"/>
                </a:spcBef>
                <a:buFont typeface="Arial" panose="020B0604020202020204" pitchFamily="34" charset="0"/>
                <a:buChar char="•"/>
                <a:defRPr sz="1600">
                  <a:latin typeface="Arial" panose="020B0604020202020204" pitchFamily="34" charset="0"/>
                </a:defRPr>
              </a:lvl3pPr>
              <a:lvl4pPr marL="1600200" indent="-228600">
                <a:spcBef>
                  <a:spcPct val="20000"/>
                </a:spcBef>
                <a:buFont typeface="Arial" panose="020B0604020202020204" pitchFamily="34" charset="0"/>
                <a:buChar char="–"/>
                <a:defRPr>
                  <a:latin typeface="Arial" panose="020B0604020202020204" pitchFamily="34" charset="0"/>
                </a:defRPr>
              </a:lvl4pPr>
              <a:lvl5pPr marL="2057400" indent="-228600">
                <a:spcBef>
                  <a:spcPct val="20000"/>
                </a:spcBef>
                <a:buFont typeface="Arial" panose="020B0604020202020204" pitchFamily="34" charset="0"/>
                <a:buChar char="»"/>
                <a:defRPr sz="1400">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latin typeface="Arial" panose="020B0604020202020204" pitchFamily="34" charset="0"/>
                </a:defRPr>
              </a:lvl9pPr>
            </a:lstStyle>
            <a:p>
              <a:r>
                <a:rPr lang="en-US" altLang="de-DE"/>
                <a:t>Storage Data</a:t>
              </a:r>
            </a:p>
          </p:txBody>
        </p:sp>
        <p:sp>
          <p:nvSpPr>
            <p:cNvPr id="13" name="Text Box 13"/>
            <p:cNvSpPr txBox="1">
              <a:spLocks noChangeArrowheads="1"/>
            </p:cNvSpPr>
            <p:nvPr/>
          </p:nvSpPr>
          <p:spPr bwMode="auto">
            <a:xfrm>
              <a:off x="5168900" y="4635500"/>
              <a:ext cx="2057400" cy="376238"/>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buFontTx/>
                <a:buNone/>
              </a:pPr>
              <a:r>
                <a:rPr lang="en-US" altLang="de-DE" sz="1800" b="0">
                  <a:solidFill>
                    <a:srgbClr val="000000"/>
                  </a:solidFill>
                </a:rPr>
                <a:t>Quality Data</a:t>
              </a:r>
            </a:p>
          </p:txBody>
        </p:sp>
      </p:grpSp>
    </p:spTree>
    <p:extLst>
      <p:ext uri="{BB962C8B-B14F-4D97-AF65-F5344CB8AC3E}">
        <p14:creationId xmlns:p14="http://schemas.microsoft.com/office/powerpoint/2010/main" val="15230550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ltLang="de-DE" dirty="0" smtClean="0"/>
              <a:t>Material </a:t>
            </a:r>
            <a:r>
              <a:rPr lang="en-US" altLang="de-DE" dirty="0"/>
              <a:t>Master</a:t>
            </a:r>
            <a:endParaRPr lang="de-DE" dirty="0"/>
          </a:p>
        </p:txBody>
      </p:sp>
      <p:grpSp>
        <p:nvGrpSpPr>
          <p:cNvPr id="13" name="Gruppieren 12"/>
          <p:cNvGrpSpPr/>
          <p:nvPr/>
        </p:nvGrpSpPr>
        <p:grpSpPr>
          <a:xfrm>
            <a:off x="1518057" y="1486292"/>
            <a:ext cx="9341620" cy="4501041"/>
            <a:chOff x="1518057" y="1486292"/>
            <a:chExt cx="9341620" cy="4501041"/>
          </a:xfrm>
        </p:grpSpPr>
        <p:sp>
          <p:nvSpPr>
            <p:cNvPr id="5" name="AutoShape 4"/>
            <p:cNvSpPr>
              <a:spLocks noChangeArrowheads="1"/>
            </p:cNvSpPr>
            <p:nvPr/>
          </p:nvSpPr>
          <p:spPr bwMode="auto">
            <a:xfrm>
              <a:off x="2135372" y="3810000"/>
              <a:ext cx="2667000" cy="1295400"/>
            </a:xfrm>
            <a:prstGeom prst="can">
              <a:avLst>
                <a:gd name="adj" fmla="val 25000"/>
              </a:avLst>
            </a:prstGeom>
            <a:solidFill>
              <a:srgbClr val="DBB40D"/>
            </a:solidFill>
            <a:ln w="25400">
              <a:solidFill>
                <a:srgbClr val="000000"/>
              </a:solidFill>
              <a:round/>
              <a:headEnd/>
              <a:tailEnd/>
            </a:ln>
          </p:spPr>
          <p:txBody>
            <a:bodyPr wrap="none" anchor="ct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algn="ctr" eaLnBrk="1" hangingPunct="1"/>
              <a:r>
                <a:rPr lang="en-US" altLang="de-DE" sz="1800" b="0" dirty="0">
                  <a:solidFill>
                    <a:srgbClr val="000000"/>
                  </a:solidFill>
                </a:rPr>
                <a:t>Sales Org. UW00</a:t>
              </a:r>
              <a:endParaRPr lang="en-US" altLang="de-DE" sz="1800" b="0" dirty="0">
                <a:solidFill>
                  <a:srgbClr val="000000"/>
                </a:solidFill>
              </a:endParaRPr>
            </a:p>
          </p:txBody>
        </p:sp>
        <p:sp>
          <p:nvSpPr>
            <p:cNvPr id="6" name="AutoShape 5"/>
            <p:cNvSpPr>
              <a:spLocks noChangeArrowheads="1"/>
            </p:cNvSpPr>
            <p:nvPr/>
          </p:nvSpPr>
          <p:spPr bwMode="auto">
            <a:xfrm>
              <a:off x="2700522" y="4690671"/>
              <a:ext cx="2667000" cy="1295400"/>
            </a:xfrm>
            <a:prstGeom prst="can">
              <a:avLst>
                <a:gd name="adj" fmla="val 25000"/>
              </a:avLst>
            </a:prstGeom>
            <a:solidFill>
              <a:srgbClr val="DBB40D"/>
            </a:solidFill>
            <a:ln w="25400">
              <a:solidFill>
                <a:srgbClr val="000000"/>
              </a:solidFill>
              <a:round/>
              <a:headEnd/>
              <a:tailEnd/>
            </a:ln>
          </p:spPr>
          <p:txBody>
            <a:bodyPr wrap="none" anchor="ct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algn="ctr" eaLnBrk="1" hangingPunct="1"/>
              <a:r>
                <a:rPr lang="en-US" altLang="de-DE" sz="1800" b="0" dirty="0">
                  <a:solidFill>
                    <a:srgbClr val="000000"/>
                  </a:solidFill>
                </a:rPr>
                <a:t>Sales Org. UE00</a:t>
              </a:r>
              <a:endParaRPr lang="en-US" altLang="de-DE" sz="1800" b="0" dirty="0">
                <a:solidFill>
                  <a:srgbClr val="000000"/>
                </a:solidFill>
              </a:endParaRPr>
            </a:p>
          </p:txBody>
        </p:sp>
        <p:sp>
          <p:nvSpPr>
            <p:cNvPr id="7" name="AutoShape 7"/>
            <p:cNvSpPr>
              <a:spLocks noChangeArrowheads="1"/>
            </p:cNvSpPr>
            <p:nvPr/>
          </p:nvSpPr>
          <p:spPr bwMode="auto">
            <a:xfrm>
              <a:off x="4192772" y="1828800"/>
              <a:ext cx="2667000" cy="1295400"/>
            </a:xfrm>
            <a:prstGeom prst="can">
              <a:avLst>
                <a:gd name="adj" fmla="val 25000"/>
              </a:avLst>
            </a:prstGeom>
            <a:solidFill>
              <a:srgbClr val="C0C0C0"/>
            </a:solidFill>
            <a:ln w="25400">
              <a:solidFill>
                <a:srgbClr val="000000"/>
              </a:solidFill>
              <a:round/>
              <a:headEnd/>
              <a:tailEnd/>
            </a:ln>
          </p:spPr>
          <p:txBody>
            <a:bodyPr wrap="none" anchor="ct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algn="ctr" eaLnBrk="1" hangingPunct="1"/>
              <a:r>
                <a:rPr lang="en-US" altLang="de-DE" sz="1800" b="0" dirty="0" smtClean="0">
                  <a:solidFill>
                    <a:srgbClr val="000000"/>
                  </a:solidFill>
                </a:rPr>
                <a:t>Material XXX</a:t>
              </a:r>
              <a:endParaRPr lang="en-US" altLang="de-DE" sz="1800" b="0" dirty="0">
                <a:solidFill>
                  <a:srgbClr val="000000"/>
                </a:solidFill>
              </a:endParaRPr>
            </a:p>
          </p:txBody>
        </p:sp>
        <p:sp>
          <p:nvSpPr>
            <p:cNvPr id="8" name="Text Box 10"/>
            <p:cNvSpPr txBox="1">
              <a:spLocks noChangeArrowheads="1"/>
            </p:cNvSpPr>
            <p:nvPr/>
          </p:nvSpPr>
          <p:spPr bwMode="auto">
            <a:xfrm>
              <a:off x="3614317" y="1486292"/>
              <a:ext cx="5334000"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de-DE" sz="1400" dirty="0">
                  <a:solidFill>
                    <a:srgbClr val="000000"/>
                  </a:solidFill>
                </a:rPr>
                <a:t>General Information</a:t>
              </a:r>
              <a:r>
                <a:rPr lang="en-US" altLang="de-DE" sz="1400" b="0" dirty="0">
                  <a:solidFill>
                    <a:srgbClr val="000000"/>
                  </a:solidFill>
                </a:rPr>
                <a:t> relevant for the entire organization:</a:t>
              </a:r>
              <a:br>
                <a:rPr lang="en-US" altLang="de-DE" sz="1400" b="0" dirty="0">
                  <a:solidFill>
                    <a:srgbClr val="000000"/>
                  </a:solidFill>
                </a:rPr>
              </a:br>
              <a:r>
                <a:rPr lang="en-US" altLang="de-DE" sz="1400" b="0" dirty="0">
                  <a:solidFill>
                    <a:srgbClr val="000000"/>
                  </a:solidFill>
                </a:rPr>
                <a:t>			 </a:t>
              </a:r>
            </a:p>
            <a:p>
              <a:pPr eaLnBrk="1" hangingPunct="1">
                <a:spcBef>
                  <a:spcPct val="50000"/>
                </a:spcBef>
              </a:pPr>
              <a:r>
                <a:rPr lang="en-US" altLang="de-DE" sz="1400" b="0" dirty="0">
                  <a:solidFill>
                    <a:srgbClr val="000000"/>
                  </a:solidFill>
                </a:rPr>
                <a:t>	</a:t>
              </a:r>
              <a:r>
                <a:rPr lang="en-US" altLang="de-DE" sz="1400" b="0" dirty="0">
                  <a:solidFill>
                    <a:srgbClr val="000000"/>
                  </a:solidFill>
                </a:rPr>
                <a:t>	</a:t>
              </a:r>
              <a:r>
                <a:rPr lang="en-US" altLang="de-DE" sz="1400" b="0" dirty="0" smtClean="0">
                  <a:solidFill>
                    <a:srgbClr val="000000"/>
                  </a:solidFill>
                </a:rPr>
                <a:t>	</a:t>
              </a:r>
              <a:r>
                <a:rPr lang="en-US" altLang="de-DE" sz="1400" b="0" dirty="0" smtClean="0"/>
                <a:t>Name</a:t>
              </a:r>
              <a:r>
                <a:rPr lang="en-US" altLang="de-DE" sz="1400" b="0" dirty="0"/>
                <a:t/>
              </a:r>
              <a:br>
                <a:rPr lang="en-US" altLang="de-DE" sz="1400" b="0" dirty="0"/>
              </a:br>
              <a:r>
                <a:rPr lang="en-US" altLang="de-DE" sz="1400" b="0" dirty="0"/>
                <a:t>  			</a:t>
              </a:r>
              <a:r>
                <a:rPr lang="en-US" altLang="de-DE" sz="1400" b="0" dirty="0" smtClean="0"/>
                <a:t>Weight</a:t>
              </a:r>
              <a:r>
                <a:rPr lang="en-US" altLang="de-DE" sz="1400" b="0" dirty="0"/>
                <a:t/>
              </a:r>
              <a:br>
                <a:rPr lang="en-US" altLang="de-DE" sz="1400" b="0" dirty="0"/>
              </a:br>
              <a:r>
                <a:rPr lang="en-US" altLang="de-DE" sz="1400" b="0" dirty="0"/>
                <a:t>	</a:t>
              </a:r>
              <a:r>
                <a:rPr lang="en-US" altLang="de-DE" sz="1400" b="0" dirty="0" smtClean="0"/>
                <a:t>	</a:t>
              </a:r>
              <a:r>
                <a:rPr lang="en-US" altLang="de-DE" sz="1400" b="0" dirty="0"/>
                <a:t>	</a:t>
              </a:r>
              <a:r>
                <a:rPr lang="en-US" altLang="de-DE" sz="1400" b="0" dirty="0" smtClean="0"/>
                <a:t>Unit </a:t>
              </a:r>
              <a:r>
                <a:rPr lang="en-US" altLang="de-DE" sz="1400" b="0" dirty="0"/>
                <a:t>of Measure</a:t>
              </a:r>
              <a:endParaRPr lang="en-US" altLang="de-DE" sz="1400" b="0" dirty="0">
                <a:solidFill>
                  <a:srgbClr val="000000"/>
                </a:solidFill>
              </a:endParaRPr>
            </a:p>
          </p:txBody>
        </p:sp>
        <p:sp>
          <p:nvSpPr>
            <p:cNvPr id="9" name="Text Box 11"/>
            <p:cNvSpPr txBox="1">
              <a:spLocks noChangeArrowheads="1"/>
            </p:cNvSpPr>
            <p:nvPr/>
          </p:nvSpPr>
          <p:spPr bwMode="auto">
            <a:xfrm>
              <a:off x="1518057" y="3502307"/>
              <a:ext cx="6172703"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de-DE" sz="1400" dirty="0" smtClean="0">
                  <a:solidFill>
                    <a:srgbClr val="000000"/>
                  </a:solidFill>
                </a:rPr>
                <a:t>Sales </a:t>
              </a:r>
              <a:r>
                <a:rPr lang="en-US" altLang="de-DE" sz="1400" dirty="0">
                  <a:solidFill>
                    <a:srgbClr val="000000"/>
                  </a:solidFill>
                </a:rPr>
                <a:t>specific information</a:t>
              </a:r>
              <a:r>
                <a:rPr lang="en-US" altLang="de-DE" sz="1400" b="0" dirty="0">
                  <a:solidFill>
                    <a:srgbClr val="000000"/>
                  </a:solidFill>
                </a:rPr>
                <a:t>:			   </a:t>
              </a:r>
            </a:p>
            <a:p>
              <a:pPr eaLnBrk="1" hangingPunct="1">
                <a:spcBef>
                  <a:spcPct val="10000"/>
                </a:spcBef>
              </a:pPr>
              <a:r>
                <a:rPr lang="en-US" altLang="de-DE" sz="1400" b="0" dirty="0">
                  <a:solidFill>
                    <a:srgbClr val="000000"/>
                  </a:solidFill>
                </a:rPr>
                <a:t>			   </a:t>
              </a:r>
              <a:endParaRPr lang="en-US" altLang="de-DE" sz="1400" b="0" dirty="0" smtClean="0">
                <a:solidFill>
                  <a:srgbClr val="000000"/>
                </a:solidFill>
              </a:endParaRPr>
            </a:p>
            <a:p>
              <a:pPr eaLnBrk="1" hangingPunct="1">
                <a:spcBef>
                  <a:spcPct val="10000"/>
                </a:spcBef>
              </a:pPr>
              <a:r>
                <a:rPr lang="en-US" altLang="de-DE" sz="1400" b="0" dirty="0">
                  <a:solidFill>
                    <a:srgbClr val="000000"/>
                  </a:solidFill>
                </a:rPr>
                <a:t>	</a:t>
              </a:r>
              <a:r>
                <a:rPr lang="en-US" altLang="de-DE" sz="1400" b="0" dirty="0" smtClean="0">
                  <a:solidFill>
                    <a:srgbClr val="000000"/>
                  </a:solidFill>
                </a:rPr>
                <a:t>		</a:t>
              </a:r>
              <a:r>
                <a:rPr lang="en-US" altLang="de-DE" sz="1400" b="0" dirty="0" smtClean="0"/>
                <a:t>Delivering </a:t>
              </a:r>
              <a:r>
                <a:rPr lang="en-US" altLang="de-DE" sz="1400" b="0" dirty="0"/>
                <a:t>Plant</a:t>
              </a:r>
              <a:br>
                <a:rPr lang="en-US" altLang="de-DE" sz="1400" b="0" dirty="0"/>
              </a:br>
              <a:r>
                <a:rPr lang="en-US" altLang="de-DE" sz="1400" b="0" dirty="0"/>
                <a:t>			</a:t>
              </a:r>
              <a:r>
                <a:rPr lang="en-US" altLang="de-DE" sz="1400" b="0" dirty="0" smtClean="0"/>
                <a:t>Loading </a:t>
              </a:r>
              <a:r>
                <a:rPr lang="en-US" altLang="de-DE" sz="1400" b="0" dirty="0"/>
                <a:t>Grp</a:t>
              </a:r>
              <a:endParaRPr lang="en-US" altLang="de-DE" sz="1400" b="0" dirty="0">
                <a:solidFill>
                  <a:srgbClr val="000000"/>
                </a:solidFill>
              </a:endParaRPr>
            </a:p>
          </p:txBody>
        </p:sp>
        <p:sp>
          <p:nvSpPr>
            <p:cNvPr id="10" name="Text Box 12"/>
            <p:cNvSpPr txBox="1">
              <a:spLocks noChangeArrowheads="1"/>
            </p:cNvSpPr>
            <p:nvPr/>
          </p:nvSpPr>
          <p:spPr bwMode="auto">
            <a:xfrm>
              <a:off x="5635580" y="3502307"/>
              <a:ext cx="5224097" cy="76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de-DE" sz="1400" dirty="0"/>
                <a:t>Storage Location specific information</a:t>
              </a:r>
              <a:r>
                <a:rPr lang="en-US" altLang="de-DE" sz="1400" b="0" dirty="0"/>
                <a:t>:</a:t>
              </a:r>
              <a:br>
                <a:rPr lang="en-US" altLang="de-DE" sz="1400" b="0" dirty="0"/>
              </a:br>
              <a:r>
                <a:rPr lang="en-US" altLang="de-DE" sz="1400" b="0" dirty="0"/>
                <a:t>		                	     </a:t>
              </a:r>
            </a:p>
            <a:p>
              <a:pPr eaLnBrk="1" hangingPunct="1">
                <a:spcBef>
                  <a:spcPct val="10000"/>
                </a:spcBef>
                <a:buFontTx/>
                <a:buNone/>
              </a:pPr>
              <a:r>
                <a:rPr lang="en-US" altLang="de-DE" sz="1400" b="0" dirty="0"/>
                <a:t>	</a:t>
              </a:r>
              <a:r>
                <a:rPr lang="en-US" altLang="de-DE" sz="1400" dirty="0"/>
                <a:t>		</a:t>
              </a:r>
              <a:r>
                <a:rPr lang="en-US" altLang="de-DE" sz="1400" b="0" dirty="0"/>
                <a:t>Stock </a:t>
              </a:r>
              <a:r>
                <a:rPr lang="en-US" altLang="de-DE" sz="1400" b="0" dirty="0" err="1"/>
                <a:t>Qty</a:t>
              </a:r>
              <a:endParaRPr lang="en-US" altLang="de-DE" sz="1400" b="0" dirty="0"/>
            </a:p>
          </p:txBody>
        </p:sp>
        <p:sp>
          <p:nvSpPr>
            <p:cNvPr id="11" name="AutoShape 8"/>
            <p:cNvSpPr>
              <a:spLocks noChangeArrowheads="1"/>
            </p:cNvSpPr>
            <p:nvPr/>
          </p:nvSpPr>
          <p:spPr bwMode="auto">
            <a:xfrm>
              <a:off x="6250172" y="3816025"/>
              <a:ext cx="2667000" cy="1295400"/>
            </a:xfrm>
            <a:prstGeom prst="can">
              <a:avLst>
                <a:gd name="adj" fmla="val 25000"/>
              </a:avLst>
            </a:prstGeom>
            <a:solidFill>
              <a:srgbClr val="004880"/>
            </a:solidFill>
            <a:ln w="25400">
              <a:solidFill>
                <a:srgbClr val="000000"/>
              </a:solidFill>
              <a:round/>
              <a:headEnd/>
              <a:tailEnd/>
            </a:ln>
          </p:spPr>
          <p:txBody>
            <a:bodyPr wrap="none" anchor="ct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algn="ctr" eaLnBrk="1" hangingPunct="1"/>
              <a:r>
                <a:rPr lang="en-US" altLang="de-DE" sz="1800" b="0">
                  <a:solidFill>
                    <a:schemeClr val="bg1"/>
                  </a:solidFill>
                </a:rPr>
                <a:t>Sales Org. UW00</a:t>
              </a:r>
            </a:p>
          </p:txBody>
        </p:sp>
        <p:sp>
          <p:nvSpPr>
            <p:cNvPr id="12" name="AutoShape 9"/>
            <p:cNvSpPr>
              <a:spLocks noChangeArrowheads="1"/>
            </p:cNvSpPr>
            <p:nvPr/>
          </p:nvSpPr>
          <p:spPr bwMode="auto">
            <a:xfrm>
              <a:off x="6805797" y="4691933"/>
              <a:ext cx="2667000" cy="1295400"/>
            </a:xfrm>
            <a:prstGeom prst="can">
              <a:avLst>
                <a:gd name="adj" fmla="val 25000"/>
              </a:avLst>
            </a:prstGeom>
            <a:solidFill>
              <a:srgbClr val="004880"/>
            </a:solidFill>
            <a:ln w="25400">
              <a:solidFill>
                <a:srgbClr val="000000"/>
              </a:solidFill>
              <a:round/>
              <a:headEnd/>
              <a:tailEnd/>
            </a:ln>
          </p:spPr>
          <p:txBody>
            <a:bodyPr wrap="none" anchor="ct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algn="ctr" eaLnBrk="1" hangingPunct="1"/>
              <a:r>
                <a:rPr lang="en-US" altLang="de-DE" sz="1800" b="0">
                  <a:solidFill>
                    <a:schemeClr val="bg1"/>
                  </a:solidFill>
                </a:rPr>
                <a:t>Sales Org. DS00</a:t>
              </a:r>
            </a:p>
          </p:txBody>
        </p:sp>
      </p:grpSp>
    </p:spTree>
    <p:extLst>
      <p:ext uri="{BB962C8B-B14F-4D97-AF65-F5344CB8AC3E}">
        <p14:creationId xmlns:p14="http://schemas.microsoft.com/office/powerpoint/2010/main" val="39367482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tabLst>
                <a:tab pos="1971675" algn="l"/>
              </a:tabLst>
            </a:pPr>
            <a:r>
              <a:rPr lang="en-US" altLang="de-DE" dirty="0"/>
              <a:t>Condition master data includes:</a:t>
            </a:r>
          </a:p>
          <a:p>
            <a:pPr lvl="1">
              <a:tabLst>
                <a:tab pos="1971675" algn="l"/>
              </a:tabLst>
            </a:pPr>
            <a:r>
              <a:rPr lang="en-US" altLang="de-DE" dirty="0"/>
              <a:t>Prices</a:t>
            </a:r>
          </a:p>
          <a:p>
            <a:pPr lvl="1">
              <a:tabLst>
                <a:tab pos="1971675" algn="l"/>
              </a:tabLst>
            </a:pPr>
            <a:r>
              <a:rPr lang="en-US" altLang="de-DE" dirty="0"/>
              <a:t>Surcharges</a:t>
            </a:r>
          </a:p>
          <a:p>
            <a:pPr lvl="1">
              <a:tabLst>
                <a:tab pos="1971675" algn="l"/>
              </a:tabLst>
            </a:pPr>
            <a:r>
              <a:rPr lang="en-US" altLang="de-DE" dirty="0"/>
              <a:t>Discounts</a:t>
            </a:r>
          </a:p>
          <a:p>
            <a:pPr lvl="1">
              <a:tabLst>
                <a:tab pos="1971675" algn="l"/>
              </a:tabLst>
            </a:pPr>
            <a:r>
              <a:rPr lang="en-US" altLang="de-DE" dirty="0"/>
              <a:t>Freights</a:t>
            </a:r>
          </a:p>
          <a:p>
            <a:pPr lvl="1">
              <a:tabLst>
                <a:tab pos="1971675" algn="l"/>
              </a:tabLst>
            </a:pPr>
            <a:r>
              <a:rPr lang="en-US" altLang="de-DE" dirty="0"/>
              <a:t>Taxes</a:t>
            </a:r>
          </a:p>
          <a:p>
            <a:pPr lvl="1">
              <a:tabLst>
                <a:tab pos="1971675" algn="l"/>
              </a:tabLst>
            </a:pPr>
            <a:endParaRPr lang="en-US" altLang="de-DE" dirty="0"/>
          </a:p>
          <a:p>
            <a:pPr>
              <a:tabLst>
                <a:tab pos="1971675" algn="l"/>
              </a:tabLst>
            </a:pPr>
            <a:r>
              <a:rPr lang="en-US" altLang="de-DE" dirty="0"/>
              <a:t>You can define the condition master to be dependent </a:t>
            </a:r>
            <a:r>
              <a:rPr lang="en-US" altLang="de-DE" dirty="0" smtClean="0"/>
              <a:t>on</a:t>
            </a:r>
          </a:p>
          <a:p>
            <a:pPr marL="0" indent="0">
              <a:buNone/>
              <a:tabLst>
                <a:tab pos="1971675" algn="l"/>
              </a:tabLst>
            </a:pPr>
            <a:r>
              <a:rPr lang="en-US" altLang="de-DE" dirty="0"/>
              <a:t> </a:t>
            </a:r>
            <a:r>
              <a:rPr lang="en-US" altLang="de-DE" dirty="0" smtClean="0"/>
              <a:t>  </a:t>
            </a:r>
            <a:r>
              <a:rPr lang="en-US" altLang="de-DE" dirty="0" smtClean="0"/>
              <a:t>various </a:t>
            </a:r>
            <a:r>
              <a:rPr lang="en-US" altLang="de-DE" dirty="0"/>
              <a:t>data:</a:t>
            </a:r>
          </a:p>
          <a:p>
            <a:pPr lvl="1">
              <a:tabLst>
                <a:tab pos="1971675" algn="l"/>
              </a:tabLst>
            </a:pPr>
            <a:r>
              <a:rPr lang="en-US" altLang="de-DE" dirty="0"/>
              <a:t>Material specific</a:t>
            </a:r>
          </a:p>
          <a:p>
            <a:pPr lvl="1">
              <a:tabLst>
                <a:tab pos="1971675" algn="l"/>
              </a:tabLst>
            </a:pPr>
            <a:r>
              <a:rPr lang="en-US" altLang="de-DE" dirty="0"/>
              <a:t>Customer specific</a:t>
            </a:r>
          </a:p>
          <a:p>
            <a:pPr lvl="1">
              <a:tabLst>
                <a:tab pos="1971675" algn="l"/>
              </a:tabLst>
            </a:pPr>
            <a:endParaRPr lang="en-US" altLang="de-DE" dirty="0"/>
          </a:p>
          <a:p>
            <a:pPr>
              <a:tabLst>
                <a:tab pos="1971675" algn="l"/>
              </a:tabLst>
            </a:pPr>
            <a:r>
              <a:rPr lang="en-US" altLang="de-DE" dirty="0"/>
              <a:t>Conditions can be dependent on any document field</a:t>
            </a:r>
          </a:p>
        </p:txBody>
      </p:sp>
      <p:sp>
        <p:nvSpPr>
          <p:cNvPr id="3" name="Titel 2"/>
          <p:cNvSpPr>
            <a:spLocks noGrp="1"/>
          </p:cNvSpPr>
          <p:nvPr>
            <p:ph type="title"/>
          </p:nvPr>
        </p:nvSpPr>
        <p:spPr/>
        <p:txBody>
          <a:bodyPr/>
          <a:lstStyle/>
          <a:p>
            <a:r>
              <a:rPr lang="en-US" altLang="de-DE" dirty="0"/>
              <a:t>Condition Master Data (Pricing)</a:t>
            </a:r>
            <a:endParaRPr lang="de-DE" dirty="0"/>
          </a:p>
        </p:txBody>
      </p:sp>
      <p:pic>
        <p:nvPicPr>
          <p:cNvPr id="8" name="Grafik 7"/>
          <p:cNvPicPr>
            <a:picLocks noChangeAspect="1"/>
          </p:cNvPicPr>
          <p:nvPr/>
        </p:nvPicPr>
        <p:blipFill>
          <a:blip r:embed="rId2"/>
          <a:stretch>
            <a:fillRect/>
          </a:stretch>
        </p:blipFill>
        <p:spPr>
          <a:xfrm>
            <a:off x="6825542" y="2197847"/>
            <a:ext cx="5043657" cy="3456419"/>
          </a:xfrm>
          <a:prstGeom prst="rect">
            <a:avLst/>
          </a:prstGeom>
        </p:spPr>
      </p:pic>
    </p:spTree>
    <p:extLst>
      <p:ext uri="{BB962C8B-B14F-4D97-AF65-F5344CB8AC3E}">
        <p14:creationId xmlns:p14="http://schemas.microsoft.com/office/powerpoint/2010/main" val="10987384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24000" y="1691079"/>
            <a:ext cx="11545200" cy="4392042"/>
          </a:xfrm>
        </p:spPr>
        <p:txBody>
          <a:bodyPr/>
          <a:lstStyle/>
          <a:p>
            <a:pPr>
              <a:tabLst>
                <a:tab pos="1971675" algn="l"/>
              </a:tabLst>
            </a:pPr>
            <a:r>
              <a:rPr lang="en-US" altLang="de-DE" dirty="0"/>
              <a:t>Output is information that is sent </a:t>
            </a:r>
            <a:r>
              <a:rPr lang="en-US" altLang="de-DE" dirty="0" smtClean="0"/>
              <a:t>to </a:t>
            </a:r>
            <a:r>
              <a:rPr lang="en-US" altLang="de-DE" dirty="0"/>
              <a:t>the customer using various media, such as:</a:t>
            </a:r>
          </a:p>
          <a:p>
            <a:pPr lvl="1">
              <a:tabLst>
                <a:tab pos="1971675" algn="l"/>
              </a:tabLst>
            </a:pPr>
            <a:r>
              <a:rPr lang="de-DE" dirty="0"/>
              <a:t>Electronic Data </a:t>
            </a:r>
            <a:r>
              <a:rPr lang="de-DE" dirty="0" smtClean="0"/>
              <a:t>Interchange (EDI)</a:t>
            </a:r>
            <a:endParaRPr lang="en-US" altLang="de-DE" dirty="0" smtClean="0"/>
          </a:p>
          <a:p>
            <a:pPr lvl="1">
              <a:tabLst>
                <a:tab pos="1971675" algn="l"/>
              </a:tabLst>
            </a:pPr>
            <a:r>
              <a:rPr lang="en-US" altLang="de-DE" dirty="0" smtClean="0"/>
              <a:t>Email</a:t>
            </a:r>
            <a:endParaRPr lang="en-US" altLang="de-DE" dirty="0"/>
          </a:p>
          <a:p>
            <a:pPr lvl="1">
              <a:tabLst>
                <a:tab pos="1971675" algn="l"/>
              </a:tabLst>
            </a:pPr>
            <a:r>
              <a:rPr lang="en-US" altLang="de-DE" dirty="0" smtClean="0"/>
              <a:t>Mail</a:t>
            </a:r>
          </a:p>
          <a:p>
            <a:pPr lvl="1">
              <a:tabLst>
                <a:tab pos="1971675" algn="l"/>
              </a:tabLst>
            </a:pPr>
            <a:r>
              <a:rPr lang="en-US" altLang="de-DE" dirty="0" smtClean="0"/>
              <a:t>Fax</a:t>
            </a:r>
            <a:endParaRPr lang="en-US" altLang="de-DE" dirty="0"/>
          </a:p>
          <a:p>
            <a:pPr lvl="1">
              <a:tabLst>
                <a:tab pos="1971675" algn="l"/>
              </a:tabLst>
            </a:pPr>
            <a:r>
              <a:rPr lang="en-US" altLang="de-DE" dirty="0" smtClean="0"/>
              <a:t>XML</a:t>
            </a:r>
            <a:endParaRPr lang="en-US" altLang="de-DE" dirty="0"/>
          </a:p>
          <a:p>
            <a:pPr lvl="1">
              <a:tabLst>
                <a:tab pos="1971675" algn="l"/>
              </a:tabLst>
            </a:pPr>
            <a:endParaRPr lang="en-US" altLang="de-DE" dirty="0" smtClean="0"/>
          </a:p>
          <a:p>
            <a:pPr>
              <a:tabLst>
                <a:tab pos="1971675" algn="l"/>
              </a:tabLst>
            </a:pPr>
            <a:r>
              <a:rPr lang="en-US" altLang="de-DE" dirty="0" smtClean="0"/>
              <a:t>Functions </a:t>
            </a:r>
            <a:r>
              <a:rPr lang="en-US" altLang="de-DE" dirty="0"/>
              <a:t>for sales, shipping, transportation, and </a:t>
            </a:r>
            <a:r>
              <a:rPr lang="en-US" altLang="de-DE" dirty="0" smtClean="0"/>
              <a:t>billing</a:t>
            </a:r>
          </a:p>
          <a:p>
            <a:pPr>
              <a:tabLst>
                <a:tab pos="1971675" algn="l"/>
              </a:tabLst>
            </a:pPr>
            <a:endParaRPr lang="en-US" altLang="de-DE" dirty="0" smtClean="0"/>
          </a:p>
          <a:p>
            <a:pPr>
              <a:tabLst>
                <a:tab pos="1971675" algn="l"/>
              </a:tabLst>
            </a:pPr>
            <a:r>
              <a:rPr lang="en-US" altLang="de-DE" dirty="0"/>
              <a:t>Examples of output types in </a:t>
            </a:r>
            <a:r>
              <a:rPr lang="en-US" altLang="de-DE" dirty="0" smtClean="0"/>
              <a:t>SD processing </a:t>
            </a:r>
            <a:r>
              <a:rPr lang="en-US" altLang="de-DE" dirty="0"/>
              <a:t>are order confirmations, freight lists, and </a:t>
            </a:r>
            <a:r>
              <a:rPr lang="en-US" altLang="de-DE" dirty="0" smtClean="0"/>
              <a:t>invoices</a:t>
            </a:r>
          </a:p>
          <a:p>
            <a:pPr lvl="1">
              <a:tabLst>
                <a:tab pos="1971675" algn="l"/>
              </a:tabLst>
            </a:pPr>
            <a:r>
              <a:rPr lang="en-US" altLang="de-DE" dirty="0" smtClean="0"/>
              <a:t>The </a:t>
            </a:r>
            <a:r>
              <a:rPr lang="en-US" altLang="de-DE" dirty="0"/>
              <a:t>output type </a:t>
            </a:r>
            <a:r>
              <a:rPr lang="en-US" altLang="de-DE" dirty="0" smtClean="0"/>
              <a:t>defines how </a:t>
            </a:r>
            <a:r>
              <a:rPr lang="en-US" altLang="de-DE" dirty="0"/>
              <a:t>the output should be </a:t>
            </a:r>
            <a:r>
              <a:rPr lang="en-US" altLang="de-DE" dirty="0" smtClean="0"/>
              <a:t>transmitted (sent </a:t>
            </a:r>
            <a:r>
              <a:rPr lang="en-US" altLang="de-DE" dirty="0"/>
              <a:t>via EDI, or </a:t>
            </a:r>
            <a:r>
              <a:rPr lang="en-US" altLang="de-DE" dirty="0" smtClean="0"/>
              <a:t>as a print-out)</a:t>
            </a:r>
          </a:p>
          <a:p>
            <a:pPr>
              <a:tabLst>
                <a:tab pos="1971675" algn="l"/>
              </a:tabLst>
            </a:pPr>
            <a:endParaRPr lang="en-US" altLang="de-DE" dirty="0" smtClean="0"/>
          </a:p>
          <a:p>
            <a:pPr>
              <a:tabLst>
                <a:tab pos="1971675" algn="l"/>
              </a:tabLst>
            </a:pPr>
            <a:r>
              <a:rPr lang="en-US" altLang="de-DE" dirty="0" smtClean="0"/>
              <a:t>Generation of</a:t>
            </a:r>
          </a:p>
          <a:p>
            <a:pPr lvl="1">
              <a:tabLst>
                <a:tab pos="1971675" algn="l"/>
              </a:tabLst>
            </a:pPr>
            <a:r>
              <a:rPr lang="en-US" altLang="de-DE" dirty="0" smtClean="0"/>
              <a:t>Sales </a:t>
            </a:r>
            <a:r>
              <a:rPr lang="en-US" altLang="de-DE" dirty="0"/>
              <a:t>activity output </a:t>
            </a:r>
            <a:r>
              <a:rPr lang="en-US" altLang="de-DE" dirty="0" smtClean="0"/>
              <a:t>(e.g. </a:t>
            </a:r>
            <a:r>
              <a:rPr lang="en-US" altLang="de-DE" dirty="0"/>
              <a:t>customer telephone calls, mailing </a:t>
            </a:r>
            <a:r>
              <a:rPr lang="en-US" altLang="de-DE" dirty="0" smtClean="0"/>
              <a:t>campaigns)</a:t>
            </a:r>
          </a:p>
          <a:p>
            <a:pPr lvl="1">
              <a:tabLst>
                <a:tab pos="1971675" algn="l"/>
              </a:tabLst>
            </a:pPr>
            <a:r>
              <a:rPr lang="en-US" altLang="de-DE" dirty="0" smtClean="0"/>
              <a:t>Group </a:t>
            </a:r>
            <a:r>
              <a:rPr lang="en-US" altLang="de-DE" dirty="0"/>
              <a:t>output </a:t>
            </a:r>
            <a:r>
              <a:rPr lang="en-US" altLang="de-DE" dirty="0" smtClean="0"/>
              <a:t>(e.g. </a:t>
            </a:r>
            <a:r>
              <a:rPr lang="en-US" altLang="de-DE" dirty="0"/>
              <a:t>freight lists</a:t>
            </a:r>
            <a:r>
              <a:rPr lang="en-US" altLang="de-DE" dirty="0" smtClean="0"/>
              <a:t>)</a:t>
            </a:r>
            <a:endParaRPr lang="en-US" altLang="de-DE" dirty="0"/>
          </a:p>
        </p:txBody>
      </p:sp>
      <p:sp>
        <p:nvSpPr>
          <p:cNvPr id="3" name="Titel 2"/>
          <p:cNvSpPr>
            <a:spLocks noGrp="1"/>
          </p:cNvSpPr>
          <p:nvPr>
            <p:ph type="title"/>
          </p:nvPr>
        </p:nvSpPr>
        <p:spPr/>
        <p:txBody>
          <a:bodyPr/>
          <a:lstStyle/>
          <a:p>
            <a:r>
              <a:rPr lang="en-US" altLang="de-DE" dirty="0"/>
              <a:t>Output</a:t>
            </a:r>
            <a:endParaRPr lang="de-DE" dirty="0"/>
          </a:p>
        </p:txBody>
      </p:sp>
    </p:spTree>
    <p:extLst>
      <p:ext uri="{BB962C8B-B14F-4D97-AF65-F5344CB8AC3E}">
        <p14:creationId xmlns:p14="http://schemas.microsoft.com/office/powerpoint/2010/main" val="18599825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2"/>
          </p:nvPr>
        </p:nvSpPr>
        <p:spPr>
          <a:xfrm>
            <a:off x="2327108" y="3568361"/>
            <a:ext cx="9542092" cy="530990"/>
          </a:xfrm>
        </p:spPr>
        <p:txBody>
          <a:bodyPr/>
          <a:lstStyle/>
          <a:p>
            <a:r>
              <a:rPr lang="de-DE" dirty="0"/>
              <a:t>S/4HANA </a:t>
            </a:r>
            <a:r>
              <a:rPr lang="de-DE" dirty="0" smtClean="0"/>
              <a:t>2020</a:t>
            </a:r>
            <a:endParaRPr lang="de-DE" dirty="0"/>
          </a:p>
          <a:p>
            <a:r>
              <a:rPr lang="de-DE" dirty="0" err="1"/>
              <a:t>Fiori</a:t>
            </a:r>
            <a:r>
              <a:rPr lang="de-DE" dirty="0"/>
              <a:t> </a:t>
            </a:r>
            <a:r>
              <a:rPr lang="de-DE" dirty="0" smtClean="0"/>
              <a:t>3.0</a:t>
            </a:r>
            <a:endParaRPr lang="de-DE" dirty="0"/>
          </a:p>
        </p:txBody>
      </p:sp>
      <p:sp>
        <p:nvSpPr>
          <p:cNvPr id="4" name="Textplatzhalter 3"/>
          <p:cNvSpPr>
            <a:spLocks noGrp="1"/>
          </p:cNvSpPr>
          <p:nvPr>
            <p:ph type="body" sz="quarter" idx="13"/>
          </p:nvPr>
        </p:nvSpPr>
        <p:spPr/>
        <p:txBody>
          <a:bodyPr/>
          <a:lstStyle/>
          <a:p>
            <a:r>
              <a:rPr lang="en-US" dirty="0"/>
              <a:t>No Prerequisites needed</a:t>
            </a:r>
          </a:p>
          <a:p>
            <a:endParaRPr lang="en-US" dirty="0"/>
          </a:p>
        </p:txBody>
      </p:sp>
      <p:sp>
        <p:nvSpPr>
          <p:cNvPr id="5" name="Textplatzhalter 21"/>
          <p:cNvSpPr>
            <a:spLocks noGrp="1"/>
          </p:cNvSpPr>
          <p:nvPr>
            <p:ph type="body" sz="quarter" idx="16" hasCustomPrompt="1"/>
          </p:nvPr>
        </p:nvSpPr>
        <p:spPr>
          <a:xfrm>
            <a:off x="2327108" y="4520696"/>
            <a:ext cx="9542092" cy="530990"/>
          </a:xfrm>
          <a:prstGeom prst="rect">
            <a:avLst/>
          </a:prstGeom>
        </p:spPr>
        <p:txBody>
          <a:bodyPr/>
          <a:lstStyle>
            <a:lvl1pPr marL="214298" indent="-214298">
              <a:lnSpc>
                <a:spcPct val="100000"/>
              </a:lnSpc>
              <a:spcBef>
                <a:spcPts val="0"/>
              </a:spcBef>
              <a:spcAft>
                <a:spcPts val="0"/>
              </a:spcAft>
              <a:buClr>
                <a:schemeClr val="bg1">
                  <a:lumMod val="65000"/>
                </a:schemeClr>
              </a:buClr>
              <a:buSzPct val="100000"/>
              <a:buFont typeface="Arial" panose="020B0604020202020204" pitchFamily="34" charset="0"/>
              <a:buChar char="•"/>
              <a:defRPr sz="1600" b="0" baseline="0">
                <a:solidFill>
                  <a:schemeClr val="tx1"/>
                </a:solidFill>
              </a:defRPr>
            </a:lvl1pPr>
            <a:lvl2pPr marL="405974" indent="-214298">
              <a:lnSpc>
                <a:spcPct val="100000"/>
              </a:lnSpc>
              <a:spcBef>
                <a:spcPts val="0"/>
              </a:spcBef>
              <a:spcAft>
                <a:spcPts val="0"/>
              </a:spcAft>
              <a:buClr>
                <a:schemeClr val="tx2"/>
              </a:buClr>
              <a:buSzPct val="100000"/>
              <a:buFont typeface="Arial" panose="020B0604020202020204" pitchFamily="34" charset="0"/>
              <a:buChar char="•"/>
              <a:defRPr/>
            </a:lvl2pPr>
          </a:lstStyle>
          <a:p>
            <a:pPr lvl="0"/>
            <a:r>
              <a:rPr lang="de-DE" dirty="0"/>
              <a:t>Global Bike</a:t>
            </a:r>
          </a:p>
        </p:txBody>
      </p:sp>
      <p:sp>
        <p:nvSpPr>
          <p:cNvPr id="6" name="Textplatzhalter 5"/>
          <p:cNvSpPr>
            <a:spLocks noGrp="1"/>
          </p:cNvSpPr>
          <p:nvPr>
            <p:ph type="body" sz="quarter" idx="15"/>
          </p:nvPr>
        </p:nvSpPr>
        <p:spPr/>
        <p:txBody>
          <a:bodyPr/>
          <a:lstStyle/>
          <a:p>
            <a:r>
              <a:rPr lang="en-US" dirty="0" smtClean="0"/>
              <a:t>4.1  (June 2022)</a:t>
            </a:r>
            <a:endParaRPr lang="en-US" dirty="0"/>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0000" y="3240000"/>
            <a:ext cx="4858331" cy="1800000"/>
          </a:xfrm>
          <a:prstGeom prst="rect">
            <a:avLst/>
          </a:prstGeom>
        </p:spPr>
      </p:pic>
    </p:spTree>
    <p:extLst>
      <p:ext uri="{BB962C8B-B14F-4D97-AF65-F5344CB8AC3E}">
        <p14:creationId xmlns:p14="http://schemas.microsoft.com/office/powerpoint/2010/main" val="22050646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de-DE" dirty="0"/>
              <a:t>Unit Overview</a:t>
            </a:r>
            <a:endParaRPr lang="de-DE" dirty="0"/>
          </a:p>
        </p:txBody>
      </p:sp>
      <p:sp>
        <p:nvSpPr>
          <p:cNvPr id="3" name="Inhaltsplatzhalter 2"/>
          <p:cNvSpPr>
            <a:spLocks noGrp="1"/>
          </p:cNvSpPr>
          <p:nvPr>
            <p:ph idx="1"/>
          </p:nvPr>
        </p:nvSpPr>
        <p:spPr/>
        <p:txBody>
          <a:bodyPr/>
          <a:lstStyle/>
          <a:p>
            <a:pPr>
              <a:tabLst>
                <a:tab pos="1971675" algn="l"/>
              </a:tabLst>
            </a:pPr>
            <a:r>
              <a:rPr lang="en-US" altLang="de-DE" dirty="0">
                <a:solidFill>
                  <a:schemeClr val="bg2"/>
                </a:solidFill>
              </a:rPr>
              <a:t>SD Organizational Structure</a:t>
            </a:r>
          </a:p>
          <a:p>
            <a:pPr>
              <a:tabLst>
                <a:tab pos="1971675" algn="l"/>
              </a:tabLst>
            </a:pPr>
            <a:endParaRPr lang="en-US" altLang="de-DE" dirty="0">
              <a:solidFill>
                <a:schemeClr val="bg2"/>
              </a:solidFill>
            </a:endParaRPr>
          </a:p>
          <a:p>
            <a:pPr>
              <a:tabLst>
                <a:tab pos="1971675" algn="l"/>
              </a:tabLst>
            </a:pPr>
            <a:r>
              <a:rPr lang="en-US" altLang="de-DE" dirty="0">
                <a:solidFill>
                  <a:schemeClr val="bg2"/>
                </a:solidFill>
              </a:rPr>
              <a:t>SD Master Data</a:t>
            </a:r>
          </a:p>
          <a:p>
            <a:pPr>
              <a:tabLst>
                <a:tab pos="1971675" algn="l"/>
              </a:tabLst>
            </a:pPr>
            <a:endParaRPr lang="en-US" altLang="de-DE" dirty="0"/>
          </a:p>
          <a:p>
            <a:pPr>
              <a:tabLst>
                <a:tab pos="1971675" algn="l"/>
              </a:tabLst>
            </a:pPr>
            <a:r>
              <a:rPr lang="en-US" altLang="de-DE" dirty="0"/>
              <a:t>SD Processes</a:t>
            </a:r>
          </a:p>
          <a:p>
            <a:pPr lvl="1">
              <a:tabLst>
                <a:tab pos="1971675" algn="l"/>
              </a:tabLst>
            </a:pPr>
            <a:r>
              <a:rPr lang="en-US" altLang="de-DE" dirty="0"/>
              <a:t>Order-to-Cash </a:t>
            </a:r>
            <a:r>
              <a:rPr lang="en-US" altLang="de-DE" dirty="0" smtClean="0"/>
              <a:t>Process</a:t>
            </a:r>
            <a:endParaRPr lang="en-US" altLang="de-DE" dirty="0"/>
          </a:p>
        </p:txBody>
      </p:sp>
    </p:spTree>
    <p:extLst>
      <p:ext uri="{BB962C8B-B14F-4D97-AF65-F5344CB8AC3E}">
        <p14:creationId xmlns:p14="http://schemas.microsoft.com/office/powerpoint/2010/main" val="6664766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ltLang="de-DE" dirty="0"/>
              <a:t>Sales Order Process</a:t>
            </a:r>
            <a:endParaRPr lang="de-DE" dirty="0"/>
          </a:p>
        </p:txBody>
      </p:sp>
      <p:graphicFrame>
        <p:nvGraphicFramePr>
          <p:cNvPr id="15" name="Diagramm 14"/>
          <p:cNvGraphicFramePr/>
          <p:nvPr>
            <p:extLst>
              <p:ext uri="{D42A27DB-BD31-4B8C-83A1-F6EECF244321}">
                <p14:modId xmlns:p14="http://schemas.microsoft.com/office/powerpoint/2010/main" val="4226910548"/>
              </p:ext>
            </p:extLst>
          </p:nvPr>
        </p:nvGraphicFramePr>
        <p:xfrm>
          <a:off x="2053843" y="1346202"/>
          <a:ext cx="8013023" cy="4969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6" name="Picture 12" descr="qy1xvbf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60756" y="3330870"/>
            <a:ext cx="2071688"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5286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tabLst>
                <a:tab pos="1971675" algn="l"/>
              </a:tabLst>
            </a:pPr>
            <a:r>
              <a:rPr lang="en-US" altLang="de-DE" b="1" dirty="0"/>
              <a:t>Sales Support </a:t>
            </a:r>
            <a:r>
              <a:rPr lang="en-US" altLang="de-DE" dirty="0"/>
              <a:t>is a component of SD that assists </a:t>
            </a:r>
            <a:r>
              <a:rPr lang="en-US" altLang="de-DE" dirty="0" smtClean="0"/>
              <a:t>the processes of sales</a:t>
            </a:r>
            <a:r>
              <a:rPr lang="en-US" altLang="de-DE" dirty="0"/>
              <a:t>, distribution, and marketing </a:t>
            </a:r>
            <a:r>
              <a:rPr lang="en-US" altLang="de-DE" dirty="0" smtClean="0"/>
              <a:t>of companies as well as their product </a:t>
            </a:r>
            <a:r>
              <a:rPr lang="en-US" altLang="de-DE" dirty="0"/>
              <a:t>and services to its </a:t>
            </a:r>
            <a:r>
              <a:rPr lang="en-US" altLang="de-DE" dirty="0" smtClean="0"/>
              <a:t>customers </a:t>
            </a:r>
          </a:p>
          <a:p>
            <a:pPr>
              <a:tabLst>
                <a:tab pos="1971675" algn="l"/>
              </a:tabLst>
            </a:pPr>
            <a:endParaRPr lang="en-US" altLang="de-DE" dirty="0"/>
          </a:p>
          <a:p>
            <a:pPr>
              <a:tabLst>
                <a:tab pos="1971675" algn="l"/>
              </a:tabLst>
            </a:pPr>
            <a:r>
              <a:rPr lang="en-US" altLang="de-DE" dirty="0" smtClean="0"/>
              <a:t>It </a:t>
            </a:r>
            <a:r>
              <a:rPr lang="en-US" altLang="de-DE" dirty="0"/>
              <a:t>contains the following </a:t>
            </a:r>
            <a:r>
              <a:rPr lang="en-US" altLang="de-DE" dirty="0" smtClean="0"/>
              <a:t>functionality</a:t>
            </a:r>
            <a:endParaRPr lang="en-US" altLang="de-DE" dirty="0"/>
          </a:p>
          <a:p>
            <a:pPr lvl="1">
              <a:tabLst>
                <a:tab pos="1971675" algn="l"/>
              </a:tabLst>
            </a:pPr>
            <a:r>
              <a:rPr lang="en-US" altLang="de-DE" dirty="0"/>
              <a:t>Creating and tracking customer contacts and communications (sales activity)</a:t>
            </a:r>
          </a:p>
          <a:p>
            <a:pPr lvl="1">
              <a:tabLst>
                <a:tab pos="1971675" algn="l"/>
              </a:tabLst>
            </a:pPr>
            <a:r>
              <a:rPr lang="en-US" altLang="de-DE" dirty="0" smtClean="0"/>
              <a:t>Implementing </a:t>
            </a:r>
            <a:r>
              <a:rPr lang="en-US" altLang="de-DE" dirty="0"/>
              <a:t>and tracking direct mailing, internet, and trade fair campaigns based on customer attributes</a:t>
            </a:r>
          </a:p>
          <a:p>
            <a:pPr lvl="1">
              <a:tabLst>
                <a:tab pos="1971675" algn="l"/>
              </a:tabLst>
            </a:pPr>
            <a:endParaRPr lang="en-US" altLang="de-DE" dirty="0"/>
          </a:p>
          <a:p>
            <a:pPr>
              <a:tabLst>
                <a:tab pos="1971675" algn="l"/>
              </a:tabLst>
            </a:pPr>
            <a:r>
              <a:rPr lang="en-US" altLang="de-DE" dirty="0"/>
              <a:t>Pre-sales </a:t>
            </a:r>
            <a:r>
              <a:rPr lang="en-US" altLang="de-DE" dirty="0" smtClean="0"/>
              <a:t>documents: Inquiries </a:t>
            </a:r>
            <a:r>
              <a:rPr lang="en-US" altLang="de-DE" dirty="0"/>
              <a:t>and </a:t>
            </a:r>
            <a:r>
              <a:rPr lang="en-US" altLang="de-DE" dirty="0" smtClean="0"/>
              <a:t>Quotations</a:t>
            </a:r>
          </a:p>
          <a:p>
            <a:pPr>
              <a:tabLst>
                <a:tab pos="1971675" algn="l"/>
              </a:tabLst>
            </a:pPr>
            <a:endParaRPr lang="en-US" dirty="0"/>
          </a:p>
          <a:p>
            <a:pPr>
              <a:tabLst>
                <a:tab pos="1971675" algn="l"/>
              </a:tabLst>
            </a:pPr>
            <a:r>
              <a:rPr lang="en-US" altLang="de-DE" dirty="0"/>
              <a:t>The ultimate goal of all </a:t>
            </a:r>
            <a:r>
              <a:rPr lang="en-US" altLang="de-DE" dirty="0" smtClean="0"/>
              <a:t>presales </a:t>
            </a:r>
            <a:r>
              <a:rPr lang="en-US" altLang="de-DE" dirty="0"/>
              <a:t>activities is to equip the sales technician with all the </a:t>
            </a:r>
            <a:r>
              <a:rPr lang="en-US" altLang="de-DE" b="1" dirty="0"/>
              <a:t>information</a:t>
            </a:r>
            <a:r>
              <a:rPr lang="en-US" altLang="de-DE" dirty="0"/>
              <a:t> necessary to negotiate and complete the potential </a:t>
            </a:r>
            <a:r>
              <a:rPr lang="en-US" altLang="de-DE" dirty="0" smtClean="0"/>
              <a:t>sale</a:t>
            </a:r>
          </a:p>
          <a:p>
            <a:pPr lvl="1">
              <a:tabLst>
                <a:tab pos="1971675" algn="l"/>
              </a:tabLst>
            </a:pPr>
            <a:r>
              <a:rPr lang="en-US" altLang="de-DE" dirty="0"/>
              <a:t>Past sales activity</a:t>
            </a:r>
          </a:p>
          <a:p>
            <a:pPr lvl="1">
              <a:tabLst>
                <a:tab pos="1971675" algn="l"/>
              </a:tabLst>
            </a:pPr>
            <a:r>
              <a:rPr lang="en-US" altLang="de-DE" dirty="0"/>
              <a:t>Past communication</a:t>
            </a:r>
          </a:p>
          <a:p>
            <a:pPr lvl="1">
              <a:tabLst>
                <a:tab pos="1971675" algn="l"/>
              </a:tabLst>
            </a:pPr>
            <a:r>
              <a:rPr lang="en-US" altLang="de-DE" dirty="0"/>
              <a:t>Contact information</a:t>
            </a:r>
          </a:p>
          <a:p>
            <a:pPr lvl="1">
              <a:tabLst>
                <a:tab pos="1971675" algn="l"/>
              </a:tabLst>
            </a:pPr>
            <a:r>
              <a:rPr lang="en-US" altLang="de-DE" dirty="0"/>
              <a:t>General </a:t>
            </a:r>
            <a:r>
              <a:rPr lang="en-US" altLang="de-DE" dirty="0" smtClean="0"/>
              <a:t>company </a:t>
            </a:r>
            <a:r>
              <a:rPr lang="en-US" altLang="de-DE" dirty="0"/>
              <a:t>info</a:t>
            </a:r>
          </a:p>
          <a:p>
            <a:pPr lvl="1">
              <a:tabLst>
                <a:tab pos="1971675" algn="l"/>
              </a:tabLst>
            </a:pPr>
            <a:r>
              <a:rPr lang="en-US" altLang="de-DE" dirty="0"/>
              <a:t>Credit limits and usage</a:t>
            </a:r>
          </a:p>
          <a:p>
            <a:pPr lvl="1">
              <a:tabLst>
                <a:tab pos="1971675" algn="l"/>
              </a:tabLst>
            </a:pPr>
            <a:r>
              <a:rPr lang="en-US" altLang="de-DE" dirty="0"/>
              <a:t>Current </a:t>
            </a:r>
            <a:r>
              <a:rPr lang="en-US" altLang="de-DE" dirty="0" smtClean="0"/>
              <a:t>backorders</a:t>
            </a:r>
            <a:endParaRPr lang="en-US" altLang="de-DE" dirty="0"/>
          </a:p>
          <a:p>
            <a:pPr>
              <a:tabLst>
                <a:tab pos="1971675" algn="l"/>
              </a:tabLst>
            </a:pPr>
            <a:endParaRPr lang="de-DE" dirty="0"/>
          </a:p>
        </p:txBody>
      </p:sp>
      <p:sp>
        <p:nvSpPr>
          <p:cNvPr id="3" name="Titel 2"/>
          <p:cNvSpPr>
            <a:spLocks noGrp="1"/>
          </p:cNvSpPr>
          <p:nvPr>
            <p:ph type="title"/>
          </p:nvPr>
        </p:nvSpPr>
        <p:spPr/>
        <p:txBody>
          <a:bodyPr/>
          <a:lstStyle/>
          <a:p>
            <a:r>
              <a:rPr lang="en-US" altLang="de-DE" dirty="0"/>
              <a:t>Pre-Sales Activities (CRM Light)</a:t>
            </a:r>
            <a:endParaRPr lang="de-DE" dirty="0"/>
          </a:p>
        </p:txBody>
      </p:sp>
    </p:spTree>
    <p:extLst>
      <p:ext uri="{BB962C8B-B14F-4D97-AF65-F5344CB8AC3E}">
        <p14:creationId xmlns:p14="http://schemas.microsoft.com/office/powerpoint/2010/main" val="23128766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lnSpc>
                <a:spcPct val="90000"/>
              </a:lnSpc>
              <a:tabLst>
                <a:tab pos="1971675" algn="l"/>
              </a:tabLst>
            </a:pPr>
            <a:r>
              <a:rPr lang="en-US" altLang="de-DE" dirty="0"/>
              <a:t>An inquiry is a customer’s request to a company for information </a:t>
            </a:r>
            <a:r>
              <a:rPr lang="en-US" altLang="de-DE" dirty="0" smtClean="0"/>
              <a:t>or</a:t>
            </a:r>
          </a:p>
          <a:p>
            <a:pPr marL="0" indent="0">
              <a:lnSpc>
                <a:spcPct val="90000"/>
              </a:lnSpc>
              <a:buNone/>
              <a:tabLst>
                <a:tab pos="1971675" algn="l"/>
              </a:tabLst>
            </a:pPr>
            <a:r>
              <a:rPr lang="en-US" altLang="de-DE" dirty="0"/>
              <a:t> </a:t>
            </a:r>
            <a:r>
              <a:rPr lang="en-US" altLang="de-DE" dirty="0" smtClean="0"/>
              <a:t>  </a:t>
            </a:r>
            <a:r>
              <a:rPr lang="en-US" altLang="de-DE" dirty="0" smtClean="0"/>
              <a:t>quotation </a:t>
            </a:r>
            <a:r>
              <a:rPr lang="en-US" altLang="de-DE" dirty="0"/>
              <a:t>in respect to their products or services without </a:t>
            </a:r>
            <a:r>
              <a:rPr lang="en-US" altLang="de-DE" dirty="0" smtClean="0"/>
              <a:t>any</a:t>
            </a:r>
          </a:p>
          <a:p>
            <a:pPr marL="0" indent="0">
              <a:lnSpc>
                <a:spcPct val="90000"/>
              </a:lnSpc>
              <a:buNone/>
              <a:tabLst>
                <a:tab pos="1971675" algn="l"/>
              </a:tabLst>
            </a:pPr>
            <a:r>
              <a:rPr lang="en-US" altLang="de-DE" dirty="0"/>
              <a:t> </a:t>
            </a:r>
            <a:r>
              <a:rPr lang="en-US" altLang="de-DE" dirty="0" smtClean="0"/>
              <a:t>  </a:t>
            </a:r>
            <a:r>
              <a:rPr lang="en-US" altLang="de-DE" dirty="0" smtClean="0"/>
              <a:t>obligation to </a:t>
            </a:r>
            <a:r>
              <a:rPr lang="en-US" altLang="de-DE" dirty="0" smtClean="0"/>
              <a:t>purchase</a:t>
            </a:r>
            <a:endParaRPr lang="en-US" altLang="de-DE" dirty="0"/>
          </a:p>
          <a:p>
            <a:pPr lvl="1">
              <a:lnSpc>
                <a:spcPct val="90000"/>
              </a:lnSpc>
              <a:tabLst>
                <a:tab pos="1971675" algn="l"/>
              </a:tabLst>
            </a:pPr>
            <a:r>
              <a:rPr lang="en-US" altLang="de-DE" dirty="0"/>
              <a:t>How much will it cost</a:t>
            </a:r>
          </a:p>
          <a:p>
            <a:pPr lvl="1">
              <a:lnSpc>
                <a:spcPct val="90000"/>
              </a:lnSpc>
              <a:tabLst>
                <a:tab pos="1971675" algn="l"/>
              </a:tabLst>
            </a:pPr>
            <a:r>
              <a:rPr lang="en-US" altLang="de-DE" dirty="0"/>
              <a:t>Material/Service availability</a:t>
            </a:r>
          </a:p>
          <a:p>
            <a:pPr lvl="1">
              <a:lnSpc>
                <a:spcPct val="90000"/>
              </a:lnSpc>
              <a:tabLst>
                <a:tab pos="1971675" algn="l"/>
              </a:tabLst>
            </a:pPr>
            <a:r>
              <a:rPr lang="en-US" altLang="de-DE" dirty="0"/>
              <a:t>May contain specific quantities and dates</a:t>
            </a:r>
          </a:p>
          <a:p>
            <a:pPr lvl="1">
              <a:lnSpc>
                <a:spcPct val="90000"/>
              </a:lnSpc>
              <a:tabLst>
                <a:tab pos="1971675" algn="l"/>
              </a:tabLst>
            </a:pPr>
            <a:endParaRPr lang="en-US" altLang="de-DE" dirty="0"/>
          </a:p>
          <a:p>
            <a:pPr>
              <a:lnSpc>
                <a:spcPct val="90000"/>
              </a:lnSpc>
              <a:tabLst>
                <a:tab pos="1971675" algn="l"/>
              </a:tabLst>
            </a:pPr>
            <a:r>
              <a:rPr lang="en-US" altLang="de-DE" dirty="0"/>
              <a:t>The inquiry is maintained in the system and a quotation is </a:t>
            </a:r>
            <a:r>
              <a:rPr lang="en-US" altLang="de-DE" dirty="0" smtClean="0"/>
              <a:t>created</a:t>
            </a:r>
          </a:p>
          <a:p>
            <a:pPr marL="0" indent="0">
              <a:lnSpc>
                <a:spcPct val="90000"/>
              </a:lnSpc>
              <a:buNone/>
              <a:tabLst>
                <a:tab pos="1971675" algn="l"/>
              </a:tabLst>
            </a:pPr>
            <a:r>
              <a:rPr lang="en-US" altLang="de-DE" dirty="0"/>
              <a:t> </a:t>
            </a:r>
            <a:r>
              <a:rPr lang="en-US" altLang="de-DE" dirty="0" smtClean="0"/>
              <a:t>  </a:t>
            </a:r>
            <a:r>
              <a:rPr lang="en-US" altLang="de-DE" dirty="0" smtClean="0"/>
              <a:t>to address </a:t>
            </a:r>
            <a:r>
              <a:rPr lang="en-US" altLang="de-DE" dirty="0"/>
              <a:t>questions for the potential customer.</a:t>
            </a:r>
          </a:p>
        </p:txBody>
      </p:sp>
      <p:sp>
        <p:nvSpPr>
          <p:cNvPr id="3" name="Titel 2"/>
          <p:cNvSpPr>
            <a:spLocks noGrp="1"/>
          </p:cNvSpPr>
          <p:nvPr>
            <p:ph type="title"/>
          </p:nvPr>
        </p:nvSpPr>
        <p:spPr/>
        <p:txBody>
          <a:bodyPr/>
          <a:lstStyle/>
          <a:p>
            <a:r>
              <a:rPr lang="en-US" altLang="de-DE" dirty="0"/>
              <a:t>Inquiry</a:t>
            </a:r>
            <a:endParaRPr lang="de-DE" dirty="0"/>
          </a:p>
        </p:txBody>
      </p:sp>
      <p:pic>
        <p:nvPicPr>
          <p:cNvPr id="4" name="Picture 7" descr="VA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3962" y="1618562"/>
            <a:ext cx="3805238" cy="4537075"/>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23300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altLang="de-DE" dirty="0"/>
              <a:t>The quotation presents the customer with a legally binding offer </a:t>
            </a:r>
            <a:endParaRPr lang="en-US" altLang="de-DE" dirty="0" smtClean="0"/>
          </a:p>
          <a:p>
            <a:pPr lvl="1"/>
            <a:r>
              <a:rPr lang="en-US" altLang="de-DE" dirty="0" smtClean="0"/>
              <a:t>to </a:t>
            </a:r>
            <a:r>
              <a:rPr lang="en-US" altLang="de-DE" dirty="0"/>
              <a:t>deliver specific products or a selection of a certain amount of products </a:t>
            </a:r>
            <a:endParaRPr lang="en-US" altLang="de-DE" dirty="0" smtClean="0"/>
          </a:p>
          <a:p>
            <a:pPr lvl="1"/>
            <a:r>
              <a:rPr lang="en-US" altLang="de-DE" dirty="0" smtClean="0"/>
              <a:t>in </a:t>
            </a:r>
            <a:r>
              <a:rPr lang="en-US" altLang="de-DE" dirty="0"/>
              <a:t>a specified timeframe </a:t>
            </a:r>
            <a:endParaRPr lang="en-US" altLang="de-DE" dirty="0" smtClean="0"/>
          </a:p>
          <a:p>
            <a:pPr lvl="1"/>
            <a:r>
              <a:rPr lang="en-US" altLang="de-DE" dirty="0" smtClean="0"/>
              <a:t>at </a:t>
            </a:r>
            <a:r>
              <a:rPr lang="en-US" altLang="de-DE" dirty="0"/>
              <a:t>a </a:t>
            </a:r>
            <a:r>
              <a:rPr lang="en-US" altLang="de-DE" dirty="0" smtClean="0"/>
              <a:t>predefined </a:t>
            </a:r>
            <a:r>
              <a:rPr lang="en-US" altLang="de-DE" dirty="0"/>
              <a:t>price</a:t>
            </a:r>
            <a:r>
              <a:rPr lang="en-US" altLang="de-DE" dirty="0" smtClean="0"/>
              <a:t>.</a:t>
            </a:r>
          </a:p>
          <a:p>
            <a:endParaRPr lang="en-US" altLang="de-DE" dirty="0"/>
          </a:p>
          <a:p>
            <a:r>
              <a:rPr lang="en-US" dirty="0" smtClean="0"/>
              <a:t>Legally </a:t>
            </a:r>
            <a:r>
              <a:rPr lang="en-US" dirty="0"/>
              <a:t>binding on the vendor</a:t>
            </a:r>
            <a:endParaRPr lang="en-US" altLang="de-DE" dirty="0" smtClean="0"/>
          </a:p>
          <a:p>
            <a:pPr lvl="1"/>
            <a:endParaRPr lang="en-US" altLang="de-DE" dirty="0"/>
          </a:p>
          <a:p>
            <a:r>
              <a:rPr lang="en-US" altLang="de-DE" dirty="0"/>
              <a:t>Conditions can apply at various levels:</a:t>
            </a:r>
          </a:p>
          <a:p>
            <a:pPr lvl="1"/>
            <a:r>
              <a:rPr lang="en-US" altLang="de-DE" dirty="0" smtClean="0"/>
              <a:t>to </a:t>
            </a:r>
            <a:r>
              <a:rPr lang="en-US" altLang="de-DE" dirty="0"/>
              <a:t>the entire quotation</a:t>
            </a:r>
          </a:p>
          <a:p>
            <a:pPr lvl="1"/>
            <a:r>
              <a:rPr lang="en-US" altLang="de-DE" dirty="0" smtClean="0"/>
              <a:t>at </a:t>
            </a:r>
            <a:r>
              <a:rPr lang="en-US" altLang="de-DE" dirty="0"/>
              <a:t>item level, to the material to be supplied or to the planned </a:t>
            </a:r>
            <a:r>
              <a:rPr lang="en-US" altLang="de-DE" dirty="0" smtClean="0"/>
              <a:t>procurement</a:t>
            </a:r>
          </a:p>
          <a:p>
            <a:pPr marL="201600" lvl="1" indent="0">
              <a:buNone/>
            </a:pPr>
            <a:r>
              <a:rPr lang="en-US" altLang="de-DE" dirty="0"/>
              <a:t> </a:t>
            </a:r>
            <a:r>
              <a:rPr lang="en-US" altLang="de-DE" dirty="0" smtClean="0"/>
              <a:t>   </a:t>
            </a:r>
            <a:r>
              <a:rPr lang="en-US" altLang="de-DE" dirty="0" smtClean="0"/>
              <a:t>in </a:t>
            </a:r>
            <a:r>
              <a:rPr lang="en-US" altLang="de-DE" dirty="0"/>
              <a:t>the case of services</a:t>
            </a:r>
          </a:p>
          <a:p>
            <a:pPr lvl="1"/>
            <a:r>
              <a:rPr lang="en-US" altLang="de-DE" dirty="0" smtClean="0"/>
              <a:t>at service-line </a:t>
            </a:r>
            <a:r>
              <a:rPr lang="en-US" altLang="de-DE" dirty="0"/>
              <a:t>level for individual services (tasks or activities)</a:t>
            </a:r>
          </a:p>
          <a:p>
            <a:endParaRPr lang="de-DE" dirty="0"/>
          </a:p>
        </p:txBody>
      </p:sp>
      <p:sp>
        <p:nvSpPr>
          <p:cNvPr id="3" name="Titel 2"/>
          <p:cNvSpPr>
            <a:spLocks noGrp="1"/>
          </p:cNvSpPr>
          <p:nvPr>
            <p:ph type="title"/>
          </p:nvPr>
        </p:nvSpPr>
        <p:spPr/>
        <p:txBody>
          <a:bodyPr/>
          <a:lstStyle/>
          <a:p>
            <a:r>
              <a:rPr lang="en-US" altLang="de-DE" dirty="0"/>
              <a:t>Quotation</a:t>
            </a:r>
            <a:endParaRPr lang="de-DE" dirty="0"/>
          </a:p>
        </p:txBody>
      </p:sp>
      <p:pic>
        <p:nvPicPr>
          <p:cNvPr id="4" name="Picture 8" descr="VA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063" y="1582843"/>
            <a:ext cx="3513137" cy="4608513"/>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07010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tabLst>
                <a:tab pos="1971675" algn="l"/>
              </a:tabLst>
            </a:pPr>
            <a:r>
              <a:rPr lang="en-US" altLang="de-DE" dirty="0"/>
              <a:t>Sales order processing can originate from a variety of documents and activities</a:t>
            </a:r>
          </a:p>
          <a:p>
            <a:pPr lvl="1">
              <a:tabLst>
                <a:tab pos="1971675" algn="l"/>
              </a:tabLst>
            </a:pPr>
            <a:r>
              <a:rPr lang="en-US" altLang="de-DE" dirty="0"/>
              <a:t>Customer contacts us for </a:t>
            </a:r>
            <a:r>
              <a:rPr lang="en-US" altLang="de-DE" dirty="0" smtClean="0"/>
              <a:t>an order</a:t>
            </a:r>
            <a:r>
              <a:rPr lang="en-US" altLang="de-DE" dirty="0"/>
              <a:t>: phone, internet, </a:t>
            </a:r>
            <a:r>
              <a:rPr lang="en-US" altLang="de-DE" dirty="0" smtClean="0"/>
              <a:t>e-mail</a:t>
            </a:r>
            <a:endParaRPr lang="en-US" altLang="de-DE" dirty="0"/>
          </a:p>
          <a:p>
            <a:pPr lvl="1">
              <a:tabLst>
                <a:tab pos="1971675" algn="l"/>
              </a:tabLst>
            </a:pPr>
            <a:r>
              <a:rPr lang="en-US" altLang="de-DE" dirty="0"/>
              <a:t>Existing </a:t>
            </a:r>
            <a:r>
              <a:rPr lang="en-US" altLang="de-DE" dirty="0" smtClean="0"/>
              <a:t>contract</a:t>
            </a:r>
            <a:endParaRPr lang="en-US" altLang="de-DE" dirty="0"/>
          </a:p>
          <a:p>
            <a:pPr lvl="1">
              <a:tabLst>
                <a:tab pos="1971675" algn="l"/>
              </a:tabLst>
            </a:pPr>
            <a:r>
              <a:rPr lang="en-US" altLang="de-DE" dirty="0"/>
              <a:t>Quotations</a:t>
            </a:r>
          </a:p>
          <a:p>
            <a:pPr lvl="1">
              <a:tabLst>
                <a:tab pos="1971675" algn="l"/>
              </a:tabLst>
            </a:pPr>
            <a:endParaRPr lang="en-US" altLang="de-DE" dirty="0"/>
          </a:p>
          <a:p>
            <a:pPr>
              <a:tabLst>
                <a:tab pos="1971675" algn="l"/>
              </a:tabLst>
            </a:pPr>
            <a:r>
              <a:rPr lang="en-US" altLang="de-DE" dirty="0"/>
              <a:t>The electronic document that is created should contain the following basic information:</a:t>
            </a:r>
          </a:p>
          <a:p>
            <a:pPr lvl="1">
              <a:tabLst>
                <a:tab pos="1971675" algn="l"/>
              </a:tabLst>
            </a:pPr>
            <a:r>
              <a:rPr lang="en-US" altLang="de-DE" dirty="0"/>
              <a:t>Customer </a:t>
            </a:r>
            <a:r>
              <a:rPr lang="en-US" altLang="de-DE" dirty="0" smtClean="0"/>
              <a:t>information</a:t>
            </a:r>
            <a:endParaRPr lang="en-US" altLang="de-DE" dirty="0"/>
          </a:p>
          <a:p>
            <a:pPr lvl="1">
              <a:tabLst>
                <a:tab pos="1971675" algn="l"/>
              </a:tabLst>
            </a:pPr>
            <a:r>
              <a:rPr lang="en-US" altLang="de-DE" dirty="0" smtClean="0"/>
              <a:t>Material/Service </a:t>
            </a:r>
            <a:r>
              <a:rPr lang="en-US" altLang="de-DE" dirty="0"/>
              <a:t>and quantity</a:t>
            </a:r>
          </a:p>
          <a:p>
            <a:pPr lvl="1">
              <a:tabLst>
                <a:tab pos="1971675" algn="l"/>
              </a:tabLst>
            </a:pPr>
            <a:r>
              <a:rPr lang="en-US" altLang="de-DE" dirty="0"/>
              <a:t>Pricing (conditions)</a:t>
            </a:r>
          </a:p>
          <a:p>
            <a:pPr lvl="1">
              <a:tabLst>
                <a:tab pos="1971675" algn="l"/>
              </a:tabLst>
            </a:pPr>
            <a:r>
              <a:rPr lang="en-US" altLang="de-DE" dirty="0"/>
              <a:t>Specific delivery dates and quantities</a:t>
            </a:r>
          </a:p>
          <a:p>
            <a:pPr lvl="1">
              <a:tabLst>
                <a:tab pos="1971675" algn="l"/>
              </a:tabLst>
            </a:pPr>
            <a:r>
              <a:rPr lang="en-US" altLang="de-DE" dirty="0"/>
              <a:t>Shipping information</a:t>
            </a:r>
          </a:p>
          <a:p>
            <a:pPr lvl="1">
              <a:tabLst>
                <a:tab pos="1971675" algn="l"/>
              </a:tabLst>
            </a:pPr>
            <a:r>
              <a:rPr lang="en-US" altLang="de-DE" dirty="0"/>
              <a:t>Billing </a:t>
            </a:r>
            <a:r>
              <a:rPr lang="en-US" altLang="de-DE" dirty="0" smtClean="0"/>
              <a:t>information</a:t>
            </a:r>
            <a:endParaRPr lang="en-US" altLang="de-DE" dirty="0"/>
          </a:p>
        </p:txBody>
      </p:sp>
      <p:sp>
        <p:nvSpPr>
          <p:cNvPr id="3" name="Titel 2"/>
          <p:cNvSpPr>
            <a:spLocks noGrp="1"/>
          </p:cNvSpPr>
          <p:nvPr>
            <p:ph type="title"/>
          </p:nvPr>
        </p:nvSpPr>
        <p:spPr/>
        <p:txBody>
          <a:bodyPr/>
          <a:lstStyle/>
          <a:p>
            <a:r>
              <a:rPr lang="en-US" altLang="de-DE" dirty="0"/>
              <a:t>Sales Order</a:t>
            </a:r>
            <a:endParaRPr lang="de-DE" dirty="0"/>
          </a:p>
        </p:txBody>
      </p:sp>
    </p:spTree>
    <p:extLst>
      <p:ext uri="{BB962C8B-B14F-4D97-AF65-F5344CB8AC3E}">
        <p14:creationId xmlns:p14="http://schemas.microsoft.com/office/powerpoint/2010/main" val="30533089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a:blip r:embed="rId2"/>
          <a:stretch>
            <a:fillRect/>
          </a:stretch>
        </p:blipFill>
        <p:spPr>
          <a:xfrm>
            <a:off x="6877851" y="1443761"/>
            <a:ext cx="4991349" cy="3234284"/>
          </a:xfrm>
          <a:prstGeom prst="rect">
            <a:avLst/>
          </a:prstGeom>
        </p:spPr>
      </p:pic>
      <p:sp>
        <p:nvSpPr>
          <p:cNvPr id="2" name="Inhaltsplatzhalter 1"/>
          <p:cNvSpPr>
            <a:spLocks noGrp="1"/>
          </p:cNvSpPr>
          <p:nvPr>
            <p:ph idx="1"/>
          </p:nvPr>
        </p:nvSpPr>
        <p:spPr>
          <a:xfrm>
            <a:off x="324000" y="1691079"/>
            <a:ext cx="5932421" cy="4392042"/>
          </a:xfrm>
        </p:spPr>
        <p:txBody>
          <a:bodyPr/>
          <a:lstStyle/>
          <a:p>
            <a:pPr>
              <a:lnSpc>
                <a:spcPct val="90000"/>
              </a:lnSpc>
              <a:tabLst>
                <a:tab pos="1971675" algn="l"/>
              </a:tabLst>
            </a:pPr>
            <a:r>
              <a:rPr lang="en-US" altLang="de-DE" dirty="0"/>
              <a:t>The sales document is made up of three primary areas:</a:t>
            </a:r>
          </a:p>
          <a:p>
            <a:pPr>
              <a:lnSpc>
                <a:spcPct val="90000"/>
              </a:lnSpc>
              <a:tabLst>
                <a:tab pos="1971675" algn="l"/>
              </a:tabLst>
            </a:pPr>
            <a:endParaRPr lang="en-US" altLang="de-DE" dirty="0"/>
          </a:p>
          <a:p>
            <a:pPr lvl="1">
              <a:lnSpc>
                <a:spcPct val="90000"/>
              </a:lnSpc>
              <a:tabLst>
                <a:tab pos="1971675" algn="l"/>
              </a:tabLst>
            </a:pPr>
            <a:endParaRPr lang="en-US" altLang="de-DE" dirty="0" smtClean="0"/>
          </a:p>
          <a:p>
            <a:pPr lvl="1">
              <a:lnSpc>
                <a:spcPct val="90000"/>
              </a:lnSpc>
              <a:tabLst>
                <a:tab pos="1971675" algn="l"/>
              </a:tabLst>
            </a:pPr>
            <a:r>
              <a:rPr lang="en-US" altLang="de-DE" dirty="0" smtClean="0"/>
              <a:t>Header</a:t>
            </a:r>
            <a:endParaRPr lang="en-US" altLang="de-DE" dirty="0"/>
          </a:p>
          <a:p>
            <a:pPr lvl="2">
              <a:lnSpc>
                <a:spcPct val="90000"/>
              </a:lnSpc>
              <a:tabLst>
                <a:tab pos="1971675" algn="l"/>
              </a:tabLst>
            </a:pPr>
            <a:r>
              <a:rPr lang="en-US" altLang="de-DE" sz="1400" dirty="0"/>
              <a:t>Data relevant for the entire sales order: </a:t>
            </a:r>
            <a:r>
              <a:rPr lang="en-US" altLang="de-DE" sz="1400" dirty="0" smtClean="0"/>
              <a:t>e.g.: </a:t>
            </a:r>
            <a:r>
              <a:rPr lang="en-US" altLang="de-DE" sz="1400" dirty="0"/>
              <a:t>customer data, total </a:t>
            </a:r>
            <a:r>
              <a:rPr lang="en-US" altLang="de-DE" sz="1400" dirty="0" smtClean="0"/>
              <a:t>cost of </a:t>
            </a:r>
            <a:r>
              <a:rPr lang="en-US" altLang="de-DE" sz="1400" dirty="0"/>
              <a:t>the order</a:t>
            </a:r>
          </a:p>
          <a:p>
            <a:pPr marL="201600" lvl="1" indent="0">
              <a:lnSpc>
                <a:spcPct val="90000"/>
              </a:lnSpc>
              <a:buNone/>
              <a:tabLst>
                <a:tab pos="1971675" algn="l"/>
              </a:tabLst>
            </a:pPr>
            <a:endParaRPr lang="en-US" altLang="de-DE" dirty="0"/>
          </a:p>
          <a:p>
            <a:pPr marL="201600" lvl="1" indent="0">
              <a:lnSpc>
                <a:spcPct val="90000"/>
              </a:lnSpc>
              <a:buNone/>
              <a:tabLst>
                <a:tab pos="1971675" algn="l"/>
              </a:tabLst>
            </a:pPr>
            <a:endParaRPr lang="en-US" altLang="de-DE" dirty="0" smtClean="0"/>
          </a:p>
          <a:p>
            <a:pPr marL="201600" lvl="1" indent="0">
              <a:lnSpc>
                <a:spcPct val="90000"/>
              </a:lnSpc>
              <a:buNone/>
              <a:tabLst>
                <a:tab pos="1971675" algn="l"/>
              </a:tabLst>
            </a:pPr>
            <a:endParaRPr lang="en-US" altLang="de-DE" dirty="0"/>
          </a:p>
          <a:p>
            <a:pPr lvl="1">
              <a:lnSpc>
                <a:spcPct val="90000"/>
              </a:lnSpc>
              <a:tabLst>
                <a:tab pos="1971675" algn="l"/>
              </a:tabLst>
            </a:pPr>
            <a:r>
              <a:rPr lang="en-US" altLang="de-DE" dirty="0"/>
              <a:t>Line Item(s)</a:t>
            </a:r>
          </a:p>
          <a:p>
            <a:pPr lvl="2">
              <a:lnSpc>
                <a:spcPct val="90000"/>
              </a:lnSpc>
              <a:tabLst>
                <a:tab pos="1971675" algn="l"/>
              </a:tabLst>
            </a:pPr>
            <a:r>
              <a:rPr lang="en-US" altLang="de-DE" sz="1400" dirty="0"/>
              <a:t>Information about the specific product: </a:t>
            </a:r>
            <a:r>
              <a:rPr lang="en-US" altLang="de-DE" sz="1400" dirty="0" smtClean="0"/>
              <a:t>e.g.: </a:t>
            </a:r>
            <a:r>
              <a:rPr lang="en-US" altLang="de-DE" sz="1400" dirty="0"/>
              <a:t>material and quantity, cost of an individual line</a:t>
            </a:r>
          </a:p>
          <a:p>
            <a:pPr marL="201600" lvl="1" indent="0">
              <a:lnSpc>
                <a:spcPct val="90000"/>
              </a:lnSpc>
              <a:buNone/>
              <a:tabLst>
                <a:tab pos="1971675" algn="l"/>
              </a:tabLst>
            </a:pPr>
            <a:endParaRPr lang="en-US" altLang="de-DE" dirty="0" smtClean="0"/>
          </a:p>
          <a:p>
            <a:pPr marL="201600" lvl="1" indent="0">
              <a:lnSpc>
                <a:spcPct val="90000"/>
              </a:lnSpc>
              <a:buNone/>
              <a:tabLst>
                <a:tab pos="1971675" algn="l"/>
              </a:tabLst>
            </a:pPr>
            <a:endParaRPr lang="en-US" altLang="de-DE" dirty="0"/>
          </a:p>
          <a:p>
            <a:pPr marL="201600" lvl="1" indent="0">
              <a:lnSpc>
                <a:spcPct val="90000"/>
              </a:lnSpc>
              <a:buNone/>
              <a:tabLst>
                <a:tab pos="1971675" algn="l"/>
              </a:tabLst>
            </a:pPr>
            <a:endParaRPr lang="en-US" altLang="de-DE" dirty="0"/>
          </a:p>
          <a:p>
            <a:pPr lvl="1">
              <a:lnSpc>
                <a:spcPct val="90000"/>
              </a:lnSpc>
              <a:tabLst>
                <a:tab pos="1971675" algn="l"/>
              </a:tabLst>
            </a:pPr>
            <a:r>
              <a:rPr lang="en-US" altLang="de-DE" dirty="0"/>
              <a:t>Schedule Line(s)</a:t>
            </a:r>
          </a:p>
          <a:p>
            <a:pPr lvl="2">
              <a:lnSpc>
                <a:spcPct val="90000"/>
              </a:lnSpc>
              <a:tabLst>
                <a:tab pos="1971675" algn="l"/>
              </a:tabLst>
            </a:pPr>
            <a:r>
              <a:rPr lang="en-US" altLang="de-DE" sz="1400" dirty="0"/>
              <a:t>Uniquely belongs to a Line Item, contains delivery quantities and dates for partial deliveries</a:t>
            </a:r>
          </a:p>
        </p:txBody>
      </p:sp>
      <p:sp>
        <p:nvSpPr>
          <p:cNvPr id="3" name="Titel 2"/>
          <p:cNvSpPr>
            <a:spLocks noGrp="1"/>
          </p:cNvSpPr>
          <p:nvPr>
            <p:ph type="title"/>
          </p:nvPr>
        </p:nvSpPr>
        <p:spPr/>
        <p:txBody>
          <a:bodyPr/>
          <a:lstStyle/>
          <a:p>
            <a:r>
              <a:rPr lang="en-US" altLang="de-DE" dirty="0"/>
              <a:t>Sales Order</a:t>
            </a:r>
            <a:endParaRPr lang="de-DE" dirty="0"/>
          </a:p>
        </p:txBody>
      </p:sp>
      <p:pic>
        <p:nvPicPr>
          <p:cNvPr id="4" name="Grafik 3"/>
          <p:cNvPicPr>
            <a:picLocks noChangeAspect="1"/>
          </p:cNvPicPr>
          <p:nvPr/>
        </p:nvPicPr>
        <p:blipFill rotWithShape="1">
          <a:blip r:embed="rId3"/>
          <a:srcRect t="29890"/>
          <a:stretch/>
        </p:blipFill>
        <p:spPr>
          <a:xfrm>
            <a:off x="6877851" y="5041556"/>
            <a:ext cx="4988457" cy="1162849"/>
          </a:xfrm>
          <a:prstGeom prst="rect">
            <a:avLst/>
          </a:prstGeom>
        </p:spPr>
      </p:pic>
    </p:spTree>
    <p:extLst>
      <p:ext uri="{BB962C8B-B14F-4D97-AF65-F5344CB8AC3E}">
        <p14:creationId xmlns:p14="http://schemas.microsoft.com/office/powerpoint/2010/main" val="40347241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tabLst>
                <a:tab pos="1971675" algn="l"/>
              </a:tabLst>
            </a:pPr>
            <a:r>
              <a:rPr lang="en-US" altLang="de-DE" dirty="0"/>
              <a:t>The sales order contains all of the information needed to process your customers </a:t>
            </a:r>
            <a:r>
              <a:rPr lang="en-US" altLang="de-DE" dirty="0" smtClean="0"/>
              <a:t>request</a:t>
            </a:r>
          </a:p>
          <a:p>
            <a:pPr>
              <a:tabLst>
                <a:tab pos="1971675" algn="l"/>
              </a:tabLst>
            </a:pPr>
            <a:endParaRPr lang="en-US" altLang="de-DE" dirty="0"/>
          </a:p>
          <a:p>
            <a:pPr>
              <a:tabLst>
                <a:tab pos="1971675" algn="l"/>
              </a:tabLst>
            </a:pPr>
            <a:r>
              <a:rPr lang="en-US" altLang="de-DE" dirty="0" smtClean="0"/>
              <a:t>The </a:t>
            </a:r>
            <a:r>
              <a:rPr lang="en-US" altLang="de-DE" dirty="0"/>
              <a:t>following information is determined for each sales order:</a:t>
            </a:r>
          </a:p>
          <a:p>
            <a:pPr lvl="1">
              <a:tabLst>
                <a:tab pos="1971675" algn="l"/>
              </a:tabLst>
            </a:pPr>
            <a:r>
              <a:rPr lang="en-US" altLang="de-DE" dirty="0"/>
              <a:t>Delivering </a:t>
            </a:r>
            <a:r>
              <a:rPr lang="en-US" altLang="de-DE" dirty="0" smtClean="0"/>
              <a:t>schedule</a:t>
            </a:r>
            <a:endParaRPr lang="en-US" altLang="de-DE" dirty="0"/>
          </a:p>
          <a:p>
            <a:pPr lvl="1">
              <a:tabLst>
                <a:tab pos="1971675" algn="l"/>
              </a:tabLst>
            </a:pPr>
            <a:r>
              <a:rPr lang="en-US" altLang="de-DE" dirty="0"/>
              <a:t>Shipping point and route determination </a:t>
            </a:r>
          </a:p>
          <a:p>
            <a:pPr lvl="1">
              <a:tabLst>
                <a:tab pos="1971675" algn="l"/>
              </a:tabLst>
            </a:pPr>
            <a:r>
              <a:rPr lang="en-US" altLang="de-DE" dirty="0"/>
              <a:t>Availability </a:t>
            </a:r>
            <a:r>
              <a:rPr lang="en-US" altLang="de-DE" dirty="0" smtClean="0"/>
              <a:t>check</a:t>
            </a:r>
            <a:endParaRPr lang="en-US" altLang="de-DE" dirty="0"/>
          </a:p>
          <a:p>
            <a:pPr lvl="1">
              <a:tabLst>
                <a:tab pos="1971675" algn="l"/>
              </a:tabLst>
            </a:pPr>
            <a:r>
              <a:rPr lang="en-US" altLang="de-DE" dirty="0"/>
              <a:t>Transfer of requirements to MRP</a:t>
            </a:r>
          </a:p>
          <a:p>
            <a:pPr lvl="1">
              <a:tabLst>
                <a:tab pos="1971675" algn="l"/>
              </a:tabLst>
            </a:pPr>
            <a:r>
              <a:rPr lang="en-US" altLang="de-DE" dirty="0"/>
              <a:t>Pricing</a:t>
            </a:r>
          </a:p>
          <a:p>
            <a:pPr lvl="1">
              <a:tabLst>
                <a:tab pos="1971675" algn="l"/>
              </a:tabLst>
            </a:pPr>
            <a:r>
              <a:rPr lang="en-US" altLang="de-DE" dirty="0"/>
              <a:t>Credit limit check</a:t>
            </a:r>
          </a:p>
          <a:p>
            <a:endParaRPr lang="de-DE" dirty="0"/>
          </a:p>
        </p:txBody>
      </p:sp>
      <p:sp>
        <p:nvSpPr>
          <p:cNvPr id="3" name="Titel 2"/>
          <p:cNvSpPr>
            <a:spLocks noGrp="1"/>
          </p:cNvSpPr>
          <p:nvPr>
            <p:ph type="title"/>
          </p:nvPr>
        </p:nvSpPr>
        <p:spPr/>
        <p:txBody>
          <a:bodyPr/>
          <a:lstStyle/>
          <a:p>
            <a:r>
              <a:rPr lang="en-US" altLang="de-DE" dirty="0"/>
              <a:t>Sales Order</a:t>
            </a:r>
            <a:endParaRPr lang="de-DE" dirty="0"/>
          </a:p>
        </p:txBody>
      </p:sp>
    </p:spTree>
    <p:extLst>
      <p:ext uri="{BB962C8B-B14F-4D97-AF65-F5344CB8AC3E}">
        <p14:creationId xmlns:p14="http://schemas.microsoft.com/office/powerpoint/2010/main" val="1251097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tabLst>
                <a:tab pos="1971675" algn="l"/>
              </a:tabLst>
            </a:pPr>
            <a:r>
              <a:rPr lang="en-US" altLang="de-DE" dirty="0"/>
              <a:t>When an order is created you must enter a requested delivery date for the order or each line item.  </a:t>
            </a:r>
          </a:p>
          <a:p>
            <a:pPr>
              <a:tabLst>
                <a:tab pos="1971675" algn="l"/>
              </a:tabLst>
            </a:pPr>
            <a:endParaRPr lang="en-US" altLang="de-DE" dirty="0"/>
          </a:p>
          <a:p>
            <a:pPr>
              <a:tabLst>
                <a:tab pos="1971675" algn="l"/>
              </a:tabLst>
            </a:pPr>
            <a:r>
              <a:rPr lang="en-US" altLang="de-DE" dirty="0"/>
              <a:t>The system will then determine a delivery timeline, this will be used when determining our material availability, or ATP (Availability to Promise) date.</a:t>
            </a:r>
          </a:p>
          <a:p>
            <a:pPr>
              <a:tabLst>
                <a:tab pos="1971675" algn="l"/>
              </a:tabLst>
            </a:pPr>
            <a:endParaRPr lang="en-US" altLang="de-DE" dirty="0"/>
          </a:p>
          <a:p>
            <a:pPr>
              <a:tabLst>
                <a:tab pos="1971675" algn="l"/>
              </a:tabLst>
            </a:pPr>
            <a:r>
              <a:rPr lang="en-US" altLang="de-DE" dirty="0"/>
              <a:t>The system will determine this date using forward and backward scheduling rules you have defined.</a:t>
            </a:r>
          </a:p>
        </p:txBody>
      </p:sp>
      <p:sp>
        <p:nvSpPr>
          <p:cNvPr id="3" name="Titel 2"/>
          <p:cNvSpPr>
            <a:spLocks noGrp="1"/>
          </p:cNvSpPr>
          <p:nvPr>
            <p:ph type="title"/>
          </p:nvPr>
        </p:nvSpPr>
        <p:spPr/>
        <p:txBody>
          <a:bodyPr/>
          <a:lstStyle/>
          <a:p>
            <a:r>
              <a:rPr lang="en-US" altLang="de-DE" dirty="0"/>
              <a:t>Delivery Scheduling</a:t>
            </a:r>
            <a:endParaRPr lang="de-DE" dirty="0"/>
          </a:p>
        </p:txBody>
      </p:sp>
    </p:spTree>
    <p:extLst>
      <p:ext uri="{BB962C8B-B14F-4D97-AF65-F5344CB8AC3E}">
        <p14:creationId xmlns:p14="http://schemas.microsoft.com/office/powerpoint/2010/main" val="24502819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ltLang="de-DE" dirty="0"/>
              <a:t>Backward Scheduling</a:t>
            </a:r>
            <a:endParaRPr lang="de-DE" dirty="0"/>
          </a:p>
        </p:txBody>
      </p:sp>
      <p:sp>
        <p:nvSpPr>
          <p:cNvPr id="5" name="Rectangle 3"/>
          <p:cNvSpPr>
            <a:spLocks noChangeArrowheads="1"/>
          </p:cNvSpPr>
          <p:nvPr/>
        </p:nvSpPr>
        <p:spPr bwMode="auto">
          <a:xfrm>
            <a:off x="8763600" y="2172600"/>
            <a:ext cx="11477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800">
                <a:solidFill>
                  <a:srgbClr val="000000"/>
                </a:solidFill>
              </a:rPr>
              <a:t>Requested</a:t>
            </a:r>
          </a:p>
          <a:p>
            <a:pPr algn="ctr">
              <a:spcBef>
                <a:spcPct val="0"/>
              </a:spcBef>
              <a:buFontTx/>
              <a:buNone/>
            </a:pPr>
            <a:r>
              <a:rPr lang="en-US" altLang="de-DE" sz="1800">
                <a:solidFill>
                  <a:srgbClr val="000000"/>
                </a:solidFill>
              </a:rPr>
              <a:t>Delv. Date</a:t>
            </a:r>
          </a:p>
        </p:txBody>
      </p:sp>
      <p:sp>
        <p:nvSpPr>
          <p:cNvPr id="6" name="Rectangle 4"/>
          <p:cNvSpPr>
            <a:spLocks noChangeArrowheads="1"/>
          </p:cNvSpPr>
          <p:nvPr/>
        </p:nvSpPr>
        <p:spPr bwMode="auto">
          <a:xfrm>
            <a:off x="7468200" y="2096400"/>
            <a:ext cx="9953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lnSpc>
                <a:spcPct val="90000"/>
              </a:lnSpc>
              <a:spcBef>
                <a:spcPct val="0"/>
              </a:spcBef>
              <a:buFontTx/>
              <a:buNone/>
            </a:pPr>
            <a:r>
              <a:rPr lang="en-US" altLang="de-DE" sz="1800">
                <a:solidFill>
                  <a:srgbClr val="000000"/>
                </a:solidFill>
              </a:rPr>
              <a:t>Goods</a:t>
            </a:r>
          </a:p>
          <a:p>
            <a:pPr algn="ctr">
              <a:lnSpc>
                <a:spcPct val="90000"/>
              </a:lnSpc>
              <a:spcBef>
                <a:spcPct val="0"/>
              </a:spcBef>
              <a:buFontTx/>
              <a:buNone/>
            </a:pPr>
            <a:r>
              <a:rPr lang="en-US" altLang="de-DE" sz="1800">
                <a:solidFill>
                  <a:srgbClr val="000000"/>
                </a:solidFill>
              </a:rPr>
              <a:t>Issue</a:t>
            </a:r>
          </a:p>
        </p:txBody>
      </p:sp>
      <p:sp>
        <p:nvSpPr>
          <p:cNvPr id="7" name="Rectangle 5"/>
          <p:cNvSpPr>
            <a:spLocks noChangeArrowheads="1"/>
          </p:cNvSpPr>
          <p:nvPr/>
        </p:nvSpPr>
        <p:spPr bwMode="auto">
          <a:xfrm>
            <a:off x="6325200" y="2020200"/>
            <a:ext cx="995362"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lnSpc>
                <a:spcPct val="90000"/>
              </a:lnSpc>
              <a:spcBef>
                <a:spcPct val="0"/>
              </a:spcBef>
              <a:buFontTx/>
              <a:buNone/>
            </a:pPr>
            <a:endParaRPr lang="en-US" altLang="de-DE" sz="1800" dirty="0">
              <a:solidFill>
                <a:srgbClr val="000000"/>
              </a:solidFill>
            </a:endParaRPr>
          </a:p>
          <a:p>
            <a:pPr algn="ctr">
              <a:lnSpc>
                <a:spcPct val="90000"/>
              </a:lnSpc>
              <a:spcBef>
                <a:spcPct val="0"/>
              </a:spcBef>
              <a:buFontTx/>
              <a:buNone/>
            </a:pPr>
            <a:endParaRPr lang="en-US" altLang="de-DE" sz="1800" dirty="0">
              <a:solidFill>
                <a:srgbClr val="000000"/>
              </a:solidFill>
            </a:endParaRPr>
          </a:p>
          <a:p>
            <a:pPr algn="ctr">
              <a:lnSpc>
                <a:spcPct val="90000"/>
              </a:lnSpc>
              <a:spcBef>
                <a:spcPct val="0"/>
              </a:spcBef>
              <a:buFontTx/>
              <a:buNone/>
            </a:pPr>
            <a:r>
              <a:rPr lang="en-US" altLang="de-DE" sz="1800" dirty="0">
                <a:solidFill>
                  <a:srgbClr val="000000"/>
                </a:solidFill>
              </a:rPr>
              <a:t>Loading</a:t>
            </a:r>
          </a:p>
        </p:txBody>
      </p:sp>
      <p:sp>
        <p:nvSpPr>
          <p:cNvPr id="8" name="Rectangle 6"/>
          <p:cNvSpPr>
            <a:spLocks noChangeArrowheads="1"/>
          </p:cNvSpPr>
          <p:nvPr/>
        </p:nvSpPr>
        <p:spPr bwMode="auto">
          <a:xfrm>
            <a:off x="3729637" y="2020200"/>
            <a:ext cx="11477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lnSpc>
                <a:spcPct val="110000"/>
              </a:lnSpc>
              <a:spcBef>
                <a:spcPct val="0"/>
              </a:spcBef>
              <a:buFontTx/>
              <a:buNone/>
            </a:pPr>
            <a:r>
              <a:rPr lang="en-US" altLang="de-DE" sz="1800">
                <a:solidFill>
                  <a:srgbClr val="000000"/>
                </a:solidFill>
              </a:rPr>
              <a:t>Material</a:t>
            </a:r>
          </a:p>
          <a:p>
            <a:pPr algn="ctr">
              <a:lnSpc>
                <a:spcPct val="110000"/>
              </a:lnSpc>
              <a:spcBef>
                <a:spcPct val="0"/>
              </a:spcBef>
              <a:buFontTx/>
              <a:buNone/>
            </a:pPr>
            <a:r>
              <a:rPr lang="en-US" altLang="de-DE" sz="1800">
                <a:solidFill>
                  <a:srgbClr val="000000"/>
                </a:solidFill>
              </a:rPr>
              <a:t>Availability</a:t>
            </a:r>
          </a:p>
        </p:txBody>
      </p:sp>
      <p:sp>
        <p:nvSpPr>
          <p:cNvPr id="9" name="Rectangle 7"/>
          <p:cNvSpPr>
            <a:spLocks noChangeArrowheads="1"/>
          </p:cNvSpPr>
          <p:nvPr/>
        </p:nvSpPr>
        <p:spPr bwMode="auto">
          <a:xfrm>
            <a:off x="2281837" y="2096400"/>
            <a:ext cx="9953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lnSpc>
                <a:spcPct val="90000"/>
              </a:lnSpc>
              <a:spcBef>
                <a:spcPct val="0"/>
              </a:spcBef>
              <a:buFontTx/>
              <a:buNone/>
            </a:pPr>
            <a:r>
              <a:rPr lang="en-US" altLang="de-DE" sz="1800">
                <a:solidFill>
                  <a:srgbClr val="000000"/>
                </a:solidFill>
              </a:rPr>
              <a:t>Order</a:t>
            </a:r>
          </a:p>
          <a:p>
            <a:pPr algn="ctr">
              <a:lnSpc>
                <a:spcPct val="90000"/>
              </a:lnSpc>
              <a:spcBef>
                <a:spcPct val="0"/>
              </a:spcBef>
              <a:buFontTx/>
              <a:buNone/>
            </a:pPr>
            <a:r>
              <a:rPr lang="en-US" altLang="de-DE" sz="1800">
                <a:solidFill>
                  <a:srgbClr val="000000"/>
                </a:solidFill>
              </a:rPr>
              <a:t>Date</a:t>
            </a:r>
          </a:p>
        </p:txBody>
      </p:sp>
      <p:sp>
        <p:nvSpPr>
          <p:cNvPr id="10" name="Rectangle 8"/>
          <p:cNvSpPr>
            <a:spLocks noChangeArrowheads="1"/>
          </p:cNvSpPr>
          <p:nvPr/>
        </p:nvSpPr>
        <p:spPr bwMode="auto">
          <a:xfrm>
            <a:off x="5177437" y="2051950"/>
            <a:ext cx="995363"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lnSpc>
                <a:spcPct val="110000"/>
              </a:lnSpc>
              <a:spcBef>
                <a:spcPct val="0"/>
              </a:spcBef>
              <a:buFontTx/>
              <a:buNone/>
            </a:pPr>
            <a:r>
              <a:rPr lang="en-US" altLang="de-DE" sz="1800">
                <a:solidFill>
                  <a:srgbClr val="000000"/>
                </a:solidFill>
              </a:rPr>
              <a:t>Transp.</a:t>
            </a:r>
          </a:p>
          <a:p>
            <a:pPr algn="ctr">
              <a:lnSpc>
                <a:spcPct val="110000"/>
              </a:lnSpc>
              <a:spcBef>
                <a:spcPct val="0"/>
              </a:spcBef>
              <a:buFontTx/>
              <a:buNone/>
            </a:pPr>
            <a:r>
              <a:rPr lang="en-US" altLang="de-DE" sz="1800">
                <a:solidFill>
                  <a:srgbClr val="000000"/>
                </a:solidFill>
              </a:rPr>
              <a:t>Sched.</a:t>
            </a:r>
          </a:p>
        </p:txBody>
      </p:sp>
      <p:sp>
        <p:nvSpPr>
          <p:cNvPr id="11" name="Line 9"/>
          <p:cNvSpPr>
            <a:spLocks noChangeShapeType="1"/>
          </p:cNvSpPr>
          <p:nvPr/>
        </p:nvSpPr>
        <p:spPr bwMode="auto">
          <a:xfrm>
            <a:off x="5868000" y="3315600"/>
            <a:ext cx="0" cy="11430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de-DE"/>
          </a:p>
        </p:txBody>
      </p:sp>
      <p:sp>
        <p:nvSpPr>
          <p:cNvPr id="12" name="Line 10"/>
          <p:cNvSpPr>
            <a:spLocks noChangeShapeType="1"/>
          </p:cNvSpPr>
          <p:nvPr/>
        </p:nvSpPr>
        <p:spPr bwMode="auto">
          <a:xfrm flipH="1">
            <a:off x="8382600" y="3239400"/>
            <a:ext cx="1371600" cy="0"/>
          </a:xfrm>
          <a:prstGeom prst="line">
            <a:avLst/>
          </a:prstGeom>
          <a:noFill/>
          <a:ln w="12700">
            <a:solidFill>
              <a:srgbClr val="000000"/>
            </a:solidFill>
            <a:round/>
            <a:headEnd type="oval" w="med" len="med"/>
            <a:tailEnd type="stealth" w="med" len="lg"/>
          </a:ln>
          <a:extLst>
            <a:ext uri="{909E8E84-426E-40DD-AFC4-6F175D3DCCD1}">
              <a14:hiddenFill xmlns:a14="http://schemas.microsoft.com/office/drawing/2010/main">
                <a:noFill/>
              </a14:hiddenFill>
            </a:ext>
          </a:extLst>
        </p:spPr>
        <p:txBody>
          <a:bodyPr wrap="none" anchor="ctr"/>
          <a:lstStyle/>
          <a:p>
            <a:endParaRPr lang="de-DE"/>
          </a:p>
        </p:txBody>
      </p:sp>
      <p:sp>
        <p:nvSpPr>
          <p:cNvPr id="13" name="Line 11"/>
          <p:cNvSpPr>
            <a:spLocks noChangeShapeType="1"/>
          </p:cNvSpPr>
          <p:nvPr/>
        </p:nvSpPr>
        <p:spPr bwMode="auto">
          <a:xfrm>
            <a:off x="6782400" y="3239400"/>
            <a:ext cx="1600200" cy="0"/>
          </a:xfrm>
          <a:prstGeom prst="line">
            <a:avLst/>
          </a:prstGeom>
          <a:noFill/>
          <a:ln w="12700">
            <a:solidFill>
              <a:srgbClr val="000000"/>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2"/>
          <p:cNvSpPr>
            <a:spLocks noChangeShapeType="1"/>
          </p:cNvSpPr>
          <p:nvPr/>
        </p:nvSpPr>
        <p:spPr bwMode="auto">
          <a:xfrm>
            <a:off x="5410800" y="3239400"/>
            <a:ext cx="1371600" cy="0"/>
          </a:xfrm>
          <a:prstGeom prst="line">
            <a:avLst/>
          </a:prstGeom>
          <a:noFill/>
          <a:ln w="12700">
            <a:solidFill>
              <a:srgbClr val="000000"/>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de-DE"/>
          </a:p>
        </p:txBody>
      </p:sp>
      <p:sp>
        <p:nvSpPr>
          <p:cNvPr id="15" name="Line 13"/>
          <p:cNvSpPr>
            <a:spLocks noChangeShapeType="1"/>
          </p:cNvSpPr>
          <p:nvPr/>
        </p:nvSpPr>
        <p:spPr bwMode="auto">
          <a:xfrm>
            <a:off x="3886800" y="3239400"/>
            <a:ext cx="1524000" cy="0"/>
          </a:xfrm>
          <a:prstGeom prst="line">
            <a:avLst/>
          </a:prstGeom>
          <a:noFill/>
          <a:ln w="12700">
            <a:solidFill>
              <a:srgbClr val="000000"/>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de-DE"/>
          </a:p>
        </p:txBody>
      </p:sp>
      <p:sp>
        <p:nvSpPr>
          <p:cNvPr id="16" name="Line 14"/>
          <p:cNvSpPr>
            <a:spLocks noChangeShapeType="1"/>
          </p:cNvSpPr>
          <p:nvPr/>
        </p:nvSpPr>
        <p:spPr bwMode="auto">
          <a:xfrm>
            <a:off x="2515200" y="3239400"/>
            <a:ext cx="1371600" cy="0"/>
          </a:xfrm>
          <a:prstGeom prst="line">
            <a:avLst/>
          </a:prstGeom>
          <a:noFill/>
          <a:ln w="12700">
            <a:solidFill>
              <a:srgbClr val="000000"/>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de-DE"/>
          </a:p>
        </p:txBody>
      </p:sp>
      <p:sp>
        <p:nvSpPr>
          <p:cNvPr id="17" name="Rectangle 15"/>
          <p:cNvSpPr>
            <a:spLocks noChangeArrowheads="1"/>
          </p:cNvSpPr>
          <p:nvPr/>
        </p:nvSpPr>
        <p:spPr bwMode="auto">
          <a:xfrm>
            <a:off x="8720736" y="3542612"/>
            <a:ext cx="1100138"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lnSpc>
                <a:spcPct val="90000"/>
              </a:lnSpc>
              <a:spcBef>
                <a:spcPct val="0"/>
              </a:spcBef>
              <a:buFontTx/>
              <a:buNone/>
            </a:pPr>
            <a:r>
              <a:rPr lang="en-US" altLang="de-DE" b="0" dirty="0">
                <a:solidFill>
                  <a:srgbClr val="000000"/>
                </a:solidFill>
              </a:rPr>
              <a:t>Transit</a:t>
            </a:r>
          </a:p>
          <a:p>
            <a:pPr algn="ctr">
              <a:lnSpc>
                <a:spcPct val="90000"/>
              </a:lnSpc>
              <a:spcBef>
                <a:spcPct val="0"/>
              </a:spcBef>
              <a:buFontTx/>
              <a:buNone/>
            </a:pPr>
            <a:r>
              <a:rPr lang="en-US" altLang="de-DE" b="0" dirty="0">
                <a:solidFill>
                  <a:srgbClr val="000000"/>
                </a:solidFill>
              </a:rPr>
              <a:t>Time</a:t>
            </a:r>
          </a:p>
          <a:p>
            <a:pPr algn="ctr">
              <a:lnSpc>
                <a:spcPct val="90000"/>
              </a:lnSpc>
              <a:spcBef>
                <a:spcPct val="0"/>
              </a:spcBef>
              <a:buFontTx/>
              <a:buNone/>
            </a:pPr>
            <a:r>
              <a:rPr lang="en-US" altLang="de-DE" b="0" dirty="0">
                <a:solidFill>
                  <a:srgbClr val="000000"/>
                </a:solidFill>
              </a:rPr>
              <a:t>(2 days)</a:t>
            </a:r>
          </a:p>
        </p:txBody>
      </p:sp>
      <p:sp>
        <p:nvSpPr>
          <p:cNvPr id="18" name="Rectangle 16"/>
          <p:cNvSpPr>
            <a:spLocks noChangeArrowheads="1"/>
          </p:cNvSpPr>
          <p:nvPr/>
        </p:nvSpPr>
        <p:spPr bwMode="auto">
          <a:xfrm>
            <a:off x="2697847" y="3544200"/>
            <a:ext cx="1554913" cy="923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lnSpc>
                <a:spcPct val="90000"/>
              </a:lnSpc>
              <a:spcBef>
                <a:spcPct val="0"/>
              </a:spcBef>
              <a:buFontTx/>
              <a:buNone/>
            </a:pPr>
            <a:r>
              <a:rPr lang="en-US" altLang="de-DE" b="0" dirty="0" smtClean="0">
                <a:solidFill>
                  <a:srgbClr val="000000"/>
                </a:solidFill>
              </a:rPr>
              <a:t>Pick &amp; Pack</a:t>
            </a:r>
            <a:endParaRPr lang="en-US" altLang="de-DE" b="0" dirty="0">
              <a:solidFill>
                <a:srgbClr val="000000"/>
              </a:solidFill>
            </a:endParaRPr>
          </a:p>
          <a:p>
            <a:pPr algn="ctr">
              <a:lnSpc>
                <a:spcPct val="90000"/>
              </a:lnSpc>
              <a:spcBef>
                <a:spcPct val="0"/>
              </a:spcBef>
              <a:buFontTx/>
              <a:buNone/>
            </a:pPr>
            <a:r>
              <a:rPr lang="en-US" altLang="de-DE" b="0" dirty="0">
                <a:solidFill>
                  <a:srgbClr val="000000"/>
                </a:solidFill>
              </a:rPr>
              <a:t>Time</a:t>
            </a:r>
          </a:p>
          <a:p>
            <a:pPr algn="ctr">
              <a:lnSpc>
                <a:spcPct val="90000"/>
              </a:lnSpc>
              <a:spcBef>
                <a:spcPct val="0"/>
              </a:spcBef>
              <a:buFontTx/>
              <a:buNone/>
            </a:pPr>
            <a:r>
              <a:rPr lang="en-US" altLang="de-DE" b="0" dirty="0" smtClean="0">
                <a:solidFill>
                  <a:srgbClr val="000000"/>
                </a:solidFill>
              </a:rPr>
              <a:t>(2 </a:t>
            </a:r>
            <a:r>
              <a:rPr lang="en-US" altLang="de-DE" b="0" dirty="0">
                <a:solidFill>
                  <a:srgbClr val="000000"/>
                </a:solidFill>
              </a:rPr>
              <a:t>day)</a:t>
            </a:r>
          </a:p>
        </p:txBody>
      </p:sp>
      <p:sp>
        <p:nvSpPr>
          <p:cNvPr id="20" name="Rectangle 18"/>
          <p:cNvSpPr>
            <a:spLocks noChangeArrowheads="1"/>
          </p:cNvSpPr>
          <p:nvPr/>
        </p:nvSpPr>
        <p:spPr bwMode="auto">
          <a:xfrm>
            <a:off x="4303518" y="3556900"/>
            <a:ext cx="1616075" cy="923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lnSpc>
                <a:spcPct val="90000"/>
              </a:lnSpc>
              <a:spcBef>
                <a:spcPct val="0"/>
              </a:spcBef>
              <a:buFontTx/>
              <a:buNone/>
            </a:pPr>
            <a:r>
              <a:rPr lang="en-US" altLang="de-DE" b="0" dirty="0">
                <a:solidFill>
                  <a:srgbClr val="000000"/>
                </a:solidFill>
              </a:rPr>
              <a:t>Transp.</a:t>
            </a:r>
          </a:p>
          <a:p>
            <a:pPr algn="ctr">
              <a:lnSpc>
                <a:spcPct val="90000"/>
              </a:lnSpc>
              <a:spcBef>
                <a:spcPct val="0"/>
              </a:spcBef>
              <a:buFontTx/>
              <a:buNone/>
            </a:pPr>
            <a:r>
              <a:rPr lang="en-US" altLang="de-DE" b="0" dirty="0" err="1" smtClean="0">
                <a:solidFill>
                  <a:srgbClr val="000000"/>
                </a:solidFill>
              </a:rPr>
              <a:t>Sched</a:t>
            </a:r>
            <a:r>
              <a:rPr lang="en-US" altLang="de-DE" b="0" dirty="0" smtClean="0">
                <a:solidFill>
                  <a:srgbClr val="000000"/>
                </a:solidFill>
              </a:rPr>
              <a:t>. Time</a:t>
            </a:r>
            <a:endParaRPr lang="en-US" altLang="de-DE" b="0" dirty="0">
              <a:solidFill>
                <a:srgbClr val="000000"/>
              </a:solidFill>
            </a:endParaRPr>
          </a:p>
          <a:p>
            <a:pPr algn="ctr">
              <a:lnSpc>
                <a:spcPct val="90000"/>
              </a:lnSpc>
              <a:spcBef>
                <a:spcPct val="0"/>
              </a:spcBef>
              <a:buFontTx/>
              <a:buNone/>
            </a:pPr>
            <a:r>
              <a:rPr lang="en-US" altLang="de-DE" b="0" dirty="0">
                <a:solidFill>
                  <a:srgbClr val="000000"/>
                </a:solidFill>
              </a:rPr>
              <a:t>(1 day)</a:t>
            </a:r>
          </a:p>
        </p:txBody>
      </p:sp>
      <p:sp>
        <p:nvSpPr>
          <p:cNvPr id="21" name="Line 19"/>
          <p:cNvSpPr>
            <a:spLocks noChangeShapeType="1"/>
          </p:cNvSpPr>
          <p:nvPr/>
        </p:nvSpPr>
        <p:spPr bwMode="auto">
          <a:xfrm>
            <a:off x="4344000" y="3239400"/>
            <a:ext cx="0" cy="2209800"/>
          </a:xfrm>
          <a:prstGeom prst="line">
            <a:avLst/>
          </a:prstGeom>
          <a:noFill/>
          <a:ln w="12700">
            <a:solidFill>
              <a:srgbClr val="000000"/>
            </a:solidFill>
            <a:prstDash val="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de-DE"/>
          </a:p>
        </p:txBody>
      </p:sp>
      <p:sp>
        <p:nvSpPr>
          <p:cNvPr id="22" name="Line 20"/>
          <p:cNvSpPr>
            <a:spLocks noChangeShapeType="1"/>
          </p:cNvSpPr>
          <p:nvPr/>
        </p:nvSpPr>
        <p:spPr bwMode="auto">
          <a:xfrm>
            <a:off x="7006237" y="3544200"/>
            <a:ext cx="0" cy="2209800"/>
          </a:xfrm>
          <a:prstGeom prst="line">
            <a:avLst/>
          </a:prstGeom>
          <a:noFill/>
          <a:ln w="12700">
            <a:solidFill>
              <a:srgbClr val="000000"/>
            </a:solidFill>
            <a:prstDash val="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de-DE"/>
          </a:p>
        </p:txBody>
      </p:sp>
      <p:sp>
        <p:nvSpPr>
          <p:cNvPr id="23" name="Line 21"/>
          <p:cNvSpPr>
            <a:spLocks noChangeShapeType="1"/>
          </p:cNvSpPr>
          <p:nvPr/>
        </p:nvSpPr>
        <p:spPr bwMode="auto">
          <a:xfrm>
            <a:off x="8682637" y="3315600"/>
            <a:ext cx="0" cy="11430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de-DE"/>
          </a:p>
        </p:txBody>
      </p:sp>
      <p:sp>
        <p:nvSpPr>
          <p:cNvPr id="24" name="Rectangle 22"/>
          <p:cNvSpPr>
            <a:spLocks noChangeArrowheads="1"/>
          </p:cNvSpPr>
          <p:nvPr/>
        </p:nvSpPr>
        <p:spPr bwMode="auto">
          <a:xfrm>
            <a:off x="3770912" y="2782200"/>
            <a:ext cx="608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solidFill>
                  <a:srgbClr val="000000"/>
                </a:solidFill>
              </a:rPr>
              <a:t>2nd</a:t>
            </a:r>
          </a:p>
        </p:txBody>
      </p:sp>
      <p:sp>
        <p:nvSpPr>
          <p:cNvPr id="25" name="Rectangle 23"/>
          <p:cNvSpPr>
            <a:spLocks noChangeArrowheads="1"/>
          </p:cNvSpPr>
          <p:nvPr/>
        </p:nvSpPr>
        <p:spPr bwMode="auto">
          <a:xfrm>
            <a:off x="5247287" y="2782200"/>
            <a:ext cx="550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solidFill>
                  <a:srgbClr val="000000"/>
                </a:solidFill>
              </a:rPr>
              <a:t>3rd</a:t>
            </a:r>
          </a:p>
        </p:txBody>
      </p:sp>
      <p:sp>
        <p:nvSpPr>
          <p:cNvPr id="26" name="Rectangle 24"/>
          <p:cNvSpPr>
            <a:spLocks noChangeArrowheads="1"/>
          </p:cNvSpPr>
          <p:nvPr/>
        </p:nvSpPr>
        <p:spPr bwMode="auto">
          <a:xfrm>
            <a:off x="6625237" y="2782200"/>
            <a:ext cx="53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solidFill>
                  <a:srgbClr val="000000"/>
                </a:solidFill>
              </a:rPr>
              <a:t>4th</a:t>
            </a:r>
          </a:p>
        </p:txBody>
      </p:sp>
      <p:sp>
        <p:nvSpPr>
          <p:cNvPr id="27" name="Rectangle 25"/>
          <p:cNvSpPr>
            <a:spLocks noChangeArrowheads="1"/>
          </p:cNvSpPr>
          <p:nvPr/>
        </p:nvSpPr>
        <p:spPr bwMode="auto">
          <a:xfrm>
            <a:off x="7773000" y="2706000"/>
            <a:ext cx="53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solidFill>
                  <a:srgbClr val="000000"/>
                </a:solidFill>
              </a:rPr>
              <a:t>5th</a:t>
            </a:r>
          </a:p>
        </p:txBody>
      </p:sp>
      <p:sp>
        <p:nvSpPr>
          <p:cNvPr id="28" name="Rectangle 26"/>
          <p:cNvSpPr>
            <a:spLocks noChangeArrowheads="1"/>
          </p:cNvSpPr>
          <p:nvPr/>
        </p:nvSpPr>
        <p:spPr bwMode="auto">
          <a:xfrm>
            <a:off x="9068400" y="2782200"/>
            <a:ext cx="53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solidFill>
                  <a:srgbClr val="000000"/>
                </a:solidFill>
              </a:rPr>
              <a:t>6th</a:t>
            </a:r>
          </a:p>
        </p:txBody>
      </p:sp>
      <p:sp>
        <p:nvSpPr>
          <p:cNvPr id="29" name="Rectangle 27"/>
          <p:cNvSpPr>
            <a:spLocks noChangeArrowheads="1"/>
          </p:cNvSpPr>
          <p:nvPr/>
        </p:nvSpPr>
        <p:spPr bwMode="auto">
          <a:xfrm>
            <a:off x="2439000" y="2782200"/>
            <a:ext cx="522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solidFill>
                  <a:srgbClr val="000000"/>
                </a:solidFill>
              </a:rPr>
              <a:t>1st</a:t>
            </a:r>
          </a:p>
        </p:txBody>
      </p:sp>
      <p:sp>
        <p:nvSpPr>
          <p:cNvPr id="30" name="Line 28"/>
          <p:cNvSpPr>
            <a:spLocks noChangeShapeType="1"/>
          </p:cNvSpPr>
          <p:nvPr/>
        </p:nvSpPr>
        <p:spPr bwMode="auto">
          <a:xfrm flipH="1">
            <a:off x="3043837" y="4811025"/>
            <a:ext cx="2667000" cy="0"/>
          </a:xfrm>
          <a:prstGeom prst="line">
            <a:avLst/>
          </a:prstGeom>
          <a:noFill/>
          <a:ln w="50800">
            <a:solidFill>
              <a:schemeClr val="accent1"/>
            </a:solidFill>
            <a:round/>
            <a:headEnd type="oval" w="med" len="med"/>
            <a:tailEnd type="stealth" w="med" len="lg"/>
          </a:ln>
          <a:extLst>
            <a:ext uri="{909E8E84-426E-40DD-AFC4-6F175D3DCCD1}">
              <a14:hiddenFill xmlns:a14="http://schemas.microsoft.com/office/drawing/2010/main">
                <a:noFill/>
              </a14:hiddenFill>
            </a:ext>
          </a:extLst>
        </p:spPr>
        <p:txBody>
          <a:bodyPr wrap="none" anchor="ctr"/>
          <a:lstStyle/>
          <a:p>
            <a:endParaRPr lang="de-DE"/>
          </a:p>
        </p:txBody>
      </p:sp>
      <p:sp>
        <p:nvSpPr>
          <p:cNvPr id="31" name="Line 29"/>
          <p:cNvSpPr>
            <a:spLocks noChangeShapeType="1"/>
          </p:cNvSpPr>
          <p:nvPr/>
        </p:nvSpPr>
        <p:spPr bwMode="auto">
          <a:xfrm flipH="1" flipV="1">
            <a:off x="5710837" y="5125546"/>
            <a:ext cx="1295400" cy="0"/>
          </a:xfrm>
          <a:prstGeom prst="line">
            <a:avLst/>
          </a:prstGeom>
          <a:noFill/>
          <a:ln w="50800">
            <a:solidFill>
              <a:schemeClr val="accent1"/>
            </a:solidFill>
            <a:round/>
            <a:headEnd type="oval" w="med" len="med"/>
            <a:tailEnd type="stealth" w="med" len="lg"/>
          </a:ln>
          <a:extLst>
            <a:ext uri="{909E8E84-426E-40DD-AFC4-6F175D3DCCD1}">
              <a14:hiddenFill xmlns:a14="http://schemas.microsoft.com/office/drawing/2010/main">
                <a:noFill/>
              </a14:hiddenFill>
            </a:ext>
          </a:extLst>
        </p:spPr>
        <p:txBody>
          <a:bodyPr wrap="none" anchor="ctr"/>
          <a:lstStyle/>
          <a:p>
            <a:endParaRPr lang="de-DE"/>
          </a:p>
        </p:txBody>
      </p:sp>
      <p:sp>
        <p:nvSpPr>
          <p:cNvPr id="32" name="Line 30"/>
          <p:cNvSpPr>
            <a:spLocks noChangeShapeType="1"/>
          </p:cNvSpPr>
          <p:nvPr/>
        </p:nvSpPr>
        <p:spPr bwMode="auto">
          <a:xfrm flipH="1" flipV="1">
            <a:off x="4339237" y="5449200"/>
            <a:ext cx="1371600" cy="0"/>
          </a:xfrm>
          <a:prstGeom prst="line">
            <a:avLst/>
          </a:prstGeom>
          <a:noFill/>
          <a:ln w="50800">
            <a:solidFill>
              <a:schemeClr val="accent1"/>
            </a:solidFill>
            <a:round/>
            <a:headEnd type="oval" w="med" len="med"/>
            <a:tailEnd type="stealth" w="med" len="lg"/>
          </a:ln>
          <a:extLst>
            <a:ext uri="{909E8E84-426E-40DD-AFC4-6F175D3DCCD1}">
              <a14:hiddenFill xmlns:a14="http://schemas.microsoft.com/office/drawing/2010/main">
                <a:noFill/>
              </a14:hiddenFill>
            </a:ext>
          </a:extLst>
        </p:spPr>
        <p:txBody>
          <a:bodyPr wrap="none" anchor="ctr"/>
          <a:lstStyle/>
          <a:p>
            <a:endParaRPr lang="de-DE"/>
          </a:p>
        </p:txBody>
      </p:sp>
      <p:sp>
        <p:nvSpPr>
          <p:cNvPr id="33" name="Line 31"/>
          <p:cNvSpPr>
            <a:spLocks noChangeShapeType="1"/>
          </p:cNvSpPr>
          <p:nvPr/>
        </p:nvSpPr>
        <p:spPr bwMode="auto">
          <a:xfrm flipH="1">
            <a:off x="7011000" y="5449200"/>
            <a:ext cx="2743200" cy="0"/>
          </a:xfrm>
          <a:prstGeom prst="line">
            <a:avLst/>
          </a:prstGeom>
          <a:noFill/>
          <a:ln w="50800">
            <a:solidFill>
              <a:schemeClr val="accent1"/>
            </a:solidFill>
            <a:round/>
            <a:headEnd type="oval" w="med" len="med"/>
            <a:tailEnd type="stealth" w="med" len="lg"/>
          </a:ln>
          <a:extLst>
            <a:ext uri="{909E8E84-426E-40DD-AFC4-6F175D3DCCD1}">
              <a14:hiddenFill xmlns:a14="http://schemas.microsoft.com/office/drawing/2010/main">
                <a:noFill/>
              </a14:hiddenFill>
            </a:ext>
          </a:extLst>
        </p:spPr>
        <p:txBody>
          <a:bodyPr wrap="none" anchor="ctr"/>
          <a:lstStyle/>
          <a:p>
            <a:endParaRPr lang="de-DE"/>
          </a:p>
        </p:txBody>
      </p:sp>
      <p:sp>
        <p:nvSpPr>
          <p:cNvPr id="35" name="Rectangle 16"/>
          <p:cNvSpPr>
            <a:spLocks noChangeArrowheads="1"/>
          </p:cNvSpPr>
          <p:nvPr/>
        </p:nvSpPr>
        <p:spPr bwMode="auto">
          <a:xfrm>
            <a:off x="5908480" y="3542612"/>
            <a:ext cx="10890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lnSpc>
                <a:spcPct val="90000"/>
              </a:lnSpc>
              <a:spcBef>
                <a:spcPct val="0"/>
              </a:spcBef>
              <a:buFontTx/>
              <a:buNone/>
            </a:pPr>
            <a:r>
              <a:rPr lang="en-US" altLang="de-DE" b="0" dirty="0">
                <a:solidFill>
                  <a:srgbClr val="000000"/>
                </a:solidFill>
              </a:rPr>
              <a:t>Loading</a:t>
            </a:r>
          </a:p>
          <a:p>
            <a:pPr algn="ctr">
              <a:lnSpc>
                <a:spcPct val="90000"/>
              </a:lnSpc>
              <a:spcBef>
                <a:spcPct val="0"/>
              </a:spcBef>
              <a:buFontTx/>
              <a:buNone/>
            </a:pPr>
            <a:r>
              <a:rPr lang="en-US" altLang="de-DE" b="0" dirty="0">
                <a:solidFill>
                  <a:srgbClr val="000000"/>
                </a:solidFill>
              </a:rPr>
              <a:t>Time</a:t>
            </a:r>
          </a:p>
          <a:p>
            <a:pPr algn="ctr">
              <a:lnSpc>
                <a:spcPct val="90000"/>
              </a:lnSpc>
              <a:spcBef>
                <a:spcPct val="0"/>
              </a:spcBef>
              <a:buFontTx/>
              <a:buNone/>
            </a:pPr>
            <a:r>
              <a:rPr lang="en-US" altLang="de-DE" b="0" dirty="0">
                <a:solidFill>
                  <a:srgbClr val="000000"/>
                </a:solidFill>
              </a:rPr>
              <a:t>(1 day)</a:t>
            </a:r>
          </a:p>
        </p:txBody>
      </p:sp>
    </p:spTree>
    <p:extLst>
      <p:ext uri="{BB962C8B-B14F-4D97-AF65-F5344CB8AC3E}">
        <p14:creationId xmlns:p14="http://schemas.microsoft.com/office/powerpoint/2010/main" val="32493624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5"/>
          </p:nvPr>
        </p:nvSpPr>
        <p:spPr/>
        <p:txBody>
          <a:bodyPr/>
          <a:lstStyle/>
          <a:p>
            <a:r>
              <a:rPr lang="de-DE" dirty="0"/>
              <a:t>Bret Wagner</a:t>
            </a:r>
          </a:p>
          <a:p>
            <a:r>
              <a:rPr lang="de-DE" dirty="0"/>
              <a:t>Stefan Weidner</a:t>
            </a:r>
          </a:p>
          <a:p>
            <a:r>
              <a:rPr lang="de-DE" dirty="0"/>
              <a:t>Babett Ruß</a:t>
            </a:r>
          </a:p>
        </p:txBody>
      </p:sp>
      <p:sp>
        <p:nvSpPr>
          <p:cNvPr id="3" name="Textplatzhalter 2"/>
          <p:cNvSpPr>
            <a:spLocks noGrp="1"/>
          </p:cNvSpPr>
          <p:nvPr>
            <p:ph type="body" sz="quarter" idx="16"/>
          </p:nvPr>
        </p:nvSpPr>
        <p:spPr/>
        <p:txBody>
          <a:bodyPr/>
          <a:lstStyle/>
          <a:p>
            <a:r>
              <a:rPr lang="de-DE" dirty="0"/>
              <a:t>Beginner</a:t>
            </a:r>
          </a:p>
        </p:txBody>
      </p:sp>
    </p:spTree>
    <p:extLst>
      <p:ext uri="{BB962C8B-B14F-4D97-AF65-F5344CB8AC3E}">
        <p14:creationId xmlns:p14="http://schemas.microsoft.com/office/powerpoint/2010/main" val="18811196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ltLang="de-DE" dirty="0"/>
              <a:t>Forward Scheduling</a:t>
            </a:r>
            <a:endParaRPr lang="de-DE" dirty="0"/>
          </a:p>
        </p:txBody>
      </p:sp>
      <p:grpSp>
        <p:nvGrpSpPr>
          <p:cNvPr id="36" name="Gruppieren 35"/>
          <p:cNvGrpSpPr/>
          <p:nvPr/>
        </p:nvGrpSpPr>
        <p:grpSpPr>
          <a:xfrm>
            <a:off x="1831781" y="2096400"/>
            <a:ext cx="8529638" cy="3581400"/>
            <a:chOff x="263525" y="1981200"/>
            <a:chExt cx="8529638" cy="3581400"/>
          </a:xfrm>
        </p:grpSpPr>
        <p:sp>
          <p:nvSpPr>
            <p:cNvPr id="4" name="Line 3"/>
            <p:cNvSpPr>
              <a:spLocks noChangeShapeType="1"/>
            </p:cNvSpPr>
            <p:nvPr/>
          </p:nvSpPr>
          <p:spPr bwMode="auto">
            <a:xfrm>
              <a:off x="3505200" y="3352800"/>
              <a:ext cx="0" cy="1143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de-DE"/>
            </a:p>
          </p:txBody>
        </p:sp>
        <p:sp>
          <p:nvSpPr>
            <p:cNvPr id="5" name="Line 4"/>
            <p:cNvSpPr>
              <a:spLocks noChangeShapeType="1"/>
            </p:cNvSpPr>
            <p:nvPr/>
          </p:nvSpPr>
          <p:spPr bwMode="auto">
            <a:xfrm rot="10800000" flipH="1" flipV="1">
              <a:off x="2286000" y="3352800"/>
              <a:ext cx="1219200" cy="0"/>
            </a:xfrm>
            <a:prstGeom prst="line">
              <a:avLst/>
            </a:prstGeom>
            <a:noFill/>
            <a:ln w="12700">
              <a:solidFill>
                <a:schemeClr val="tx1"/>
              </a:solidFill>
              <a:round/>
              <a:headEnd type="oval" w="med" len="med"/>
              <a:tailEnd type="stealth" w="med" len="lg"/>
            </a:ln>
            <a:extLst>
              <a:ext uri="{909E8E84-426E-40DD-AFC4-6F175D3DCCD1}">
                <a14:hiddenFill xmlns:a14="http://schemas.microsoft.com/office/drawing/2010/main">
                  <a:noFill/>
                </a14:hiddenFill>
              </a:ext>
            </a:extLst>
          </p:spPr>
          <p:txBody>
            <a:bodyPr wrap="none" anchor="ctr"/>
            <a:lstStyle/>
            <a:p>
              <a:endParaRPr lang="de-DE"/>
            </a:p>
          </p:txBody>
        </p:sp>
        <p:sp>
          <p:nvSpPr>
            <p:cNvPr id="6" name="Line 5"/>
            <p:cNvSpPr>
              <a:spLocks noChangeShapeType="1"/>
            </p:cNvSpPr>
            <p:nvPr/>
          </p:nvSpPr>
          <p:spPr bwMode="auto">
            <a:xfrm rot="10800000" flipV="1">
              <a:off x="476250" y="3352800"/>
              <a:ext cx="1771650"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de-DE"/>
            </a:p>
          </p:txBody>
        </p:sp>
        <p:sp>
          <p:nvSpPr>
            <p:cNvPr id="7" name="Line 6"/>
            <p:cNvSpPr>
              <a:spLocks noChangeShapeType="1"/>
            </p:cNvSpPr>
            <p:nvPr/>
          </p:nvSpPr>
          <p:spPr bwMode="auto">
            <a:xfrm rot="10800000" flipV="1">
              <a:off x="3429000" y="3352800"/>
              <a:ext cx="1385888"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de-DE"/>
            </a:p>
          </p:txBody>
        </p:sp>
        <p:sp>
          <p:nvSpPr>
            <p:cNvPr id="8" name="Line 7"/>
            <p:cNvSpPr>
              <a:spLocks noChangeShapeType="1"/>
            </p:cNvSpPr>
            <p:nvPr/>
          </p:nvSpPr>
          <p:spPr bwMode="auto">
            <a:xfrm rot="10800000" flipV="1">
              <a:off x="4648200" y="3354388"/>
              <a:ext cx="1539875"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de-DE"/>
            </a:p>
          </p:txBody>
        </p:sp>
        <p:sp>
          <p:nvSpPr>
            <p:cNvPr id="9" name="Line 8"/>
            <p:cNvSpPr>
              <a:spLocks noChangeShapeType="1"/>
            </p:cNvSpPr>
            <p:nvPr/>
          </p:nvSpPr>
          <p:spPr bwMode="auto">
            <a:xfrm rot="10800000" flipV="1">
              <a:off x="5943600" y="3354388"/>
              <a:ext cx="1385888"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de-DE"/>
            </a:p>
          </p:txBody>
        </p:sp>
        <p:sp>
          <p:nvSpPr>
            <p:cNvPr id="10" name="Rectangle 9"/>
            <p:cNvSpPr>
              <a:spLocks noChangeArrowheads="1"/>
            </p:cNvSpPr>
            <p:nvPr/>
          </p:nvSpPr>
          <p:spPr bwMode="auto">
            <a:xfrm>
              <a:off x="6221413" y="3368675"/>
              <a:ext cx="110013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t>Transit</a:t>
              </a:r>
            </a:p>
            <a:p>
              <a:pPr algn="ctr">
                <a:spcBef>
                  <a:spcPct val="0"/>
                </a:spcBef>
                <a:buFontTx/>
                <a:buNone/>
              </a:pPr>
              <a:r>
                <a:rPr lang="en-US" altLang="de-DE" b="0"/>
                <a:t>Time</a:t>
              </a:r>
            </a:p>
            <a:p>
              <a:pPr algn="ctr">
                <a:spcBef>
                  <a:spcPct val="0"/>
                </a:spcBef>
                <a:buFontTx/>
                <a:buNone/>
              </a:pPr>
              <a:r>
                <a:rPr lang="en-US" altLang="de-DE" b="0"/>
                <a:t>(2 days)</a:t>
              </a:r>
            </a:p>
          </p:txBody>
        </p:sp>
        <p:sp>
          <p:nvSpPr>
            <p:cNvPr id="11" name="Rectangle 10"/>
            <p:cNvSpPr>
              <a:spLocks noChangeArrowheads="1"/>
            </p:cNvSpPr>
            <p:nvPr/>
          </p:nvSpPr>
          <p:spPr bwMode="auto">
            <a:xfrm>
              <a:off x="5006975" y="3368675"/>
              <a:ext cx="10890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t>Loading</a:t>
              </a:r>
            </a:p>
            <a:p>
              <a:pPr algn="ctr">
                <a:spcBef>
                  <a:spcPct val="0"/>
                </a:spcBef>
                <a:buFontTx/>
                <a:buNone/>
              </a:pPr>
              <a:r>
                <a:rPr lang="en-US" altLang="de-DE" b="0"/>
                <a:t>Time</a:t>
              </a:r>
            </a:p>
            <a:p>
              <a:pPr algn="ctr">
                <a:spcBef>
                  <a:spcPct val="0"/>
                </a:spcBef>
                <a:buFontTx/>
                <a:buNone/>
              </a:pPr>
              <a:r>
                <a:rPr lang="en-US" altLang="de-DE" b="0"/>
                <a:t>(1 day)</a:t>
              </a:r>
            </a:p>
          </p:txBody>
        </p:sp>
        <p:sp>
          <p:nvSpPr>
            <p:cNvPr id="12" name="Rectangle 11"/>
            <p:cNvSpPr>
              <a:spLocks noChangeArrowheads="1"/>
            </p:cNvSpPr>
            <p:nvPr/>
          </p:nvSpPr>
          <p:spPr bwMode="auto">
            <a:xfrm>
              <a:off x="3687763" y="3352800"/>
              <a:ext cx="10445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lnSpc>
                  <a:spcPct val="90000"/>
                </a:lnSpc>
                <a:spcBef>
                  <a:spcPct val="0"/>
                </a:spcBef>
                <a:buFontTx/>
                <a:buNone/>
              </a:pPr>
              <a:r>
                <a:rPr lang="en-US" altLang="de-DE" b="0"/>
                <a:t>Transp.</a:t>
              </a:r>
            </a:p>
            <a:p>
              <a:pPr algn="ctr">
                <a:lnSpc>
                  <a:spcPct val="90000"/>
                </a:lnSpc>
                <a:spcBef>
                  <a:spcPct val="0"/>
                </a:spcBef>
                <a:buFontTx/>
                <a:buNone/>
              </a:pPr>
              <a:r>
                <a:rPr lang="en-US" altLang="de-DE" b="0"/>
                <a:t>Sched.</a:t>
              </a:r>
            </a:p>
            <a:p>
              <a:pPr algn="ctr">
                <a:lnSpc>
                  <a:spcPct val="90000"/>
                </a:lnSpc>
                <a:spcBef>
                  <a:spcPct val="0"/>
                </a:spcBef>
                <a:buFontTx/>
                <a:buNone/>
              </a:pPr>
              <a:r>
                <a:rPr lang="en-US" altLang="de-DE" b="0"/>
                <a:t>Time</a:t>
              </a:r>
            </a:p>
            <a:p>
              <a:pPr algn="ctr">
                <a:lnSpc>
                  <a:spcPct val="90000"/>
                </a:lnSpc>
                <a:spcBef>
                  <a:spcPct val="0"/>
                </a:spcBef>
                <a:buFontTx/>
                <a:buNone/>
              </a:pPr>
              <a:r>
                <a:rPr lang="en-US" altLang="de-DE" b="0"/>
                <a:t>(1 day)</a:t>
              </a:r>
            </a:p>
          </p:txBody>
        </p:sp>
        <p:sp>
          <p:nvSpPr>
            <p:cNvPr id="13" name="Line 12"/>
            <p:cNvSpPr>
              <a:spLocks noChangeShapeType="1"/>
            </p:cNvSpPr>
            <p:nvPr/>
          </p:nvSpPr>
          <p:spPr bwMode="auto">
            <a:xfrm>
              <a:off x="2286000" y="3352800"/>
              <a:ext cx="0" cy="2209800"/>
            </a:xfrm>
            <a:prstGeom prst="line">
              <a:avLst/>
            </a:prstGeom>
            <a:noFill/>
            <a:ln w="12700">
              <a:solidFill>
                <a:schemeClr val="tx1"/>
              </a:solidFill>
              <a:prstDash val="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3"/>
            <p:cNvSpPr>
              <a:spLocks noChangeShapeType="1"/>
            </p:cNvSpPr>
            <p:nvPr/>
          </p:nvSpPr>
          <p:spPr bwMode="auto">
            <a:xfrm>
              <a:off x="4814888" y="3352800"/>
              <a:ext cx="0" cy="2209800"/>
            </a:xfrm>
            <a:prstGeom prst="line">
              <a:avLst/>
            </a:prstGeom>
            <a:noFill/>
            <a:ln w="12700">
              <a:solidFill>
                <a:schemeClr val="tx1"/>
              </a:solidFill>
              <a:prstDash val="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de-DE"/>
            </a:p>
          </p:txBody>
        </p:sp>
        <p:sp>
          <p:nvSpPr>
            <p:cNvPr id="15" name="Line 14"/>
            <p:cNvSpPr>
              <a:spLocks noChangeShapeType="1"/>
            </p:cNvSpPr>
            <p:nvPr/>
          </p:nvSpPr>
          <p:spPr bwMode="auto">
            <a:xfrm>
              <a:off x="6096000" y="3352800"/>
              <a:ext cx="0" cy="1143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de-DE"/>
            </a:p>
          </p:txBody>
        </p:sp>
        <p:sp>
          <p:nvSpPr>
            <p:cNvPr id="16" name="Rectangle 15"/>
            <p:cNvSpPr>
              <a:spLocks noChangeArrowheads="1"/>
            </p:cNvSpPr>
            <p:nvPr/>
          </p:nvSpPr>
          <p:spPr bwMode="auto">
            <a:xfrm>
              <a:off x="7956550" y="2133600"/>
              <a:ext cx="766763"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800"/>
                <a:t>New</a:t>
              </a:r>
            </a:p>
            <a:p>
              <a:pPr algn="ctr">
                <a:spcBef>
                  <a:spcPct val="0"/>
                </a:spcBef>
                <a:buFontTx/>
                <a:buNone/>
              </a:pPr>
              <a:r>
                <a:rPr lang="en-US" altLang="de-DE" sz="1800"/>
                <a:t>Delv. </a:t>
              </a:r>
            </a:p>
            <a:p>
              <a:pPr algn="ctr">
                <a:spcBef>
                  <a:spcPct val="0"/>
                </a:spcBef>
                <a:buFontTx/>
                <a:buNone/>
              </a:pPr>
              <a:r>
                <a:rPr lang="en-US" altLang="de-DE" sz="1800"/>
                <a:t>Date</a:t>
              </a:r>
            </a:p>
          </p:txBody>
        </p:sp>
        <p:sp>
          <p:nvSpPr>
            <p:cNvPr id="17" name="Rectangle 16"/>
            <p:cNvSpPr>
              <a:spLocks noChangeArrowheads="1"/>
            </p:cNvSpPr>
            <p:nvPr/>
          </p:nvSpPr>
          <p:spPr bwMode="auto">
            <a:xfrm>
              <a:off x="523875" y="2895600"/>
              <a:ext cx="592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t>1st </a:t>
              </a:r>
            </a:p>
          </p:txBody>
        </p:sp>
        <p:sp>
          <p:nvSpPr>
            <p:cNvPr id="18" name="Rectangle 17"/>
            <p:cNvSpPr>
              <a:spLocks noChangeArrowheads="1"/>
            </p:cNvSpPr>
            <p:nvPr/>
          </p:nvSpPr>
          <p:spPr bwMode="auto">
            <a:xfrm>
              <a:off x="3227388" y="2895600"/>
              <a:ext cx="620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t>3rd </a:t>
              </a:r>
            </a:p>
          </p:txBody>
        </p:sp>
        <p:sp>
          <p:nvSpPr>
            <p:cNvPr id="19" name="Rectangle 18"/>
            <p:cNvSpPr>
              <a:spLocks noChangeArrowheads="1"/>
            </p:cNvSpPr>
            <p:nvPr/>
          </p:nvSpPr>
          <p:spPr bwMode="auto">
            <a:xfrm>
              <a:off x="4433888" y="2895600"/>
              <a:ext cx="606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t>4th </a:t>
              </a:r>
            </a:p>
          </p:txBody>
        </p:sp>
        <p:sp>
          <p:nvSpPr>
            <p:cNvPr id="20" name="Rectangle 19"/>
            <p:cNvSpPr>
              <a:spLocks noChangeArrowheads="1"/>
            </p:cNvSpPr>
            <p:nvPr/>
          </p:nvSpPr>
          <p:spPr bwMode="auto">
            <a:xfrm>
              <a:off x="5894388" y="2895600"/>
              <a:ext cx="606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t>5th </a:t>
              </a:r>
            </a:p>
          </p:txBody>
        </p:sp>
        <p:sp>
          <p:nvSpPr>
            <p:cNvPr id="21" name="Rectangle 20"/>
            <p:cNvSpPr>
              <a:spLocks noChangeArrowheads="1"/>
            </p:cNvSpPr>
            <p:nvPr/>
          </p:nvSpPr>
          <p:spPr bwMode="auto">
            <a:xfrm>
              <a:off x="7010400" y="2895600"/>
              <a:ext cx="606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t>6th </a:t>
              </a:r>
            </a:p>
          </p:txBody>
        </p:sp>
        <p:sp>
          <p:nvSpPr>
            <p:cNvPr id="22" name="Rectangle 21"/>
            <p:cNvSpPr>
              <a:spLocks noChangeArrowheads="1"/>
            </p:cNvSpPr>
            <p:nvPr/>
          </p:nvSpPr>
          <p:spPr bwMode="auto">
            <a:xfrm>
              <a:off x="1960563" y="2895600"/>
              <a:ext cx="677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t>2nd </a:t>
              </a:r>
            </a:p>
          </p:txBody>
        </p:sp>
        <p:sp>
          <p:nvSpPr>
            <p:cNvPr id="23" name="Rectangle 22"/>
            <p:cNvSpPr>
              <a:spLocks noChangeArrowheads="1"/>
            </p:cNvSpPr>
            <p:nvPr/>
          </p:nvSpPr>
          <p:spPr bwMode="auto">
            <a:xfrm>
              <a:off x="304800" y="3505200"/>
              <a:ext cx="1905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t>Pick &amp; Pack</a:t>
              </a:r>
            </a:p>
            <a:p>
              <a:pPr algn="ctr">
                <a:spcBef>
                  <a:spcPct val="0"/>
                </a:spcBef>
                <a:buFontTx/>
                <a:buNone/>
              </a:pPr>
              <a:r>
                <a:rPr lang="en-US" altLang="de-DE" b="0"/>
                <a:t>Time (2 days)</a:t>
              </a:r>
            </a:p>
          </p:txBody>
        </p:sp>
        <p:sp>
          <p:nvSpPr>
            <p:cNvPr id="25" name="Line 24"/>
            <p:cNvSpPr>
              <a:spLocks noChangeShapeType="1"/>
            </p:cNvSpPr>
            <p:nvPr/>
          </p:nvSpPr>
          <p:spPr bwMode="auto">
            <a:xfrm rot="10800000" flipV="1">
              <a:off x="7162800" y="3352800"/>
              <a:ext cx="1385888"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de-DE"/>
            </a:p>
          </p:txBody>
        </p:sp>
        <p:sp>
          <p:nvSpPr>
            <p:cNvPr id="26" name="Rectangle 25"/>
            <p:cNvSpPr>
              <a:spLocks noChangeArrowheads="1"/>
            </p:cNvSpPr>
            <p:nvPr/>
          </p:nvSpPr>
          <p:spPr bwMode="auto">
            <a:xfrm>
              <a:off x="8186738" y="2895600"/>
              <a:ext cx="606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t>7th </a:t>
              </a:r>
            </a:p>
          </p:txBody>
        </p:sp>
        <p:sp>
          <p:nvSpPr>
            <p:cNvPr id="27" name="Rectangle 26"/>
            <p:cNvSpPr>
              <a:spLocks noChangeArrowheads="1"/>
            </p:cNvSpPr>
            <p:nvPr/>
          </p:nvSpPr>
          <p:spPr bwMode="auto">
            <a:xfrm>
              <a:off x="6705600" y="1981200"/>
              <a:ext cx="1219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800"/>
                <a:t>Requested</a:t>
              </a:r>
            </a:p>
            <a:p>
              <a:pPr algn="ctr">
                <a:spcBef>
                  <a:spcPct val="0"/>
                </a:spcBef>
                <a:buFontTx/>
                <a:buNone/>
              </a:pPr>
              <a:r>
                <a:rPr lang="en-US" altLang="de-DE" sz="1800"/>
                <a:t>Delv. </a:t>
              </a:r>
            </a:p>
            <a:p>
              <a:pPr algn="ctr">
                <a:spcBef>
                  <a:spcPct val="0"/>
                </a:spcBef>
                <a:buFontTx/>
                <a:buNone/>
              </a:pPr>
              <a:r>
                <a:rPr lang="en-US" altLang="de-DE" sz="1800"/>
                <a:t>Date</a:t>
              </a:r>
            </a:p>
          </p:txBody>
        </p:sp>
        <p:sp>
          <p:nvSpPr>
            <p:cNvPr id="28" name="Rectangle 27"/>
            <p:cNvSpPr>
              <a:spLocks noChangeArrowheads="1"/>
            </p:cNvSpPr>
            <p:nvPr/>
          </p:nvSpPr>
          <p:spPr bwMode="auto">
            <a:xfrm>
              <a:off x="5638800" y="2286000"/>
              <a:ext cx="9953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lnSpc>
                  <a:spcPct val="90000"/>
                </a:lnSpc>
                <a:spcBef>
                  <a:spcPct val="0"/>
                </a:spcBef>
                <a:buFontTx/>
                <a:buNone/>
              </a:pPr>
              <a:r>
                <a:rPr lang="en-US" altLang="de-DE" sz="1800"/>
                <a:t>Goods</a:t>
              </a:r>
            </a:p>
            <a:p>
              <a:pPr algn="ctr">
                <a:lnSpc>
                  <a:spcPct val="90000"/>
                </a:lnSpc>
                <a:spcBef>
                  <a:spcPct val="0"/>
                </a:spcBef>
                <a:buFontTx/>
                <a:buNone/>
              </a:pPr>
              <a:r>
                <a:rPr lang="en-US" altLang="de-DE" sz="1800"/>
                <a:t>Issue</a:t>
              </a:r>
            </a:p>
          </p:txBody>
        </p:sp>
        <p:sp>
          <p:nvSpPr>
            <p:cNvPr id="29" name="Rectangle 28"/>
            <p:cNvSpPr>
              <a:spLocks noChangeArrowheads="1"/>
            </p:cNvSpPr>
            <p:nvPr/>
          </p:nvSpPr>
          <p:spPr bwMode="auto">
            <a:xfrm>
              <a:off x="4267200" y="2438400"/>
              <a:ext cx="995363"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lnSpc>
                  <a:spcPct val="90000"/>
                </a:lnSpc>
                <a:spcBef>
                  <a:spcPct val="0"/>
                </a:spcBef>
                <a:buFontTx/>
                <a:buNone/>
              </a:pPr>
              <a:r>
                <a:rPr lang="en-US" altLang="de-DE" sz="1800"/>
                <a:t>Loading</a:t>
              </a:r>
            </a:p>
          </p:txBody>
        </p:sp>
        <p:sp>
          <p:nvSpPr>
            <p:cNvPr id="30" name="Rectangle 29"/>
            <p:cNvSpPr>
              <a:spLocks noChangeArrowheads="1"/>
            </p:cNvSpPr>
            <p:nvPr/>
          </p:nvSpPr>
          <p:spPr bwMode="auto">
            <a:xfrm>
              <a:off x="1752600" y="2286000"/>
              <a:ext cx="11477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lnSpc>
                  <a:spcPct val="110000"/>
                </a:lnSpc>
                <a:spcBef>
                  <a:spcPct val="0"/>
                </a:spcBef>
                <a:buFontTx/>
                <a:buNone/>
              </a:pPr>
              <a:r>
                <a:rPr lang="en-US" altLang="de-DE" sz="1800"/>
                <a:t>Material</a:t>
              </a:r>
            </a:p>
            <a:p>
              <a:pPr algn="ctr">
                <a:lnSpc>
                  <a:spcPct val="110000"/>
                </a:lnSpc>
                <a:spcBef>
                  <a:spcPct val="0"/>
                </a:spcBef>
                <a:buFontTx/>
                <a:buNone/>
              </a:pPr>
              <a:r>
                <a:rPr lang="en-US" altLang="de-DE" sz="1800"/>
                <a:t>Availability</a:t>
              </a:r>
            </a:p>
          </p:txBody>
        </p:sp>
        <p:sp>
          <p:nvSpPr>
            <p:cNvPr id="31" name="Rectangle 30"/>
            <p:cNvSpPr>
              <a:spLocks noChangeArrowheads="1"/>
            </p:cNvSpPr>
            <p:nvPr/>
          </p:nvSpPr>
          <p:spPr bwMode="auto">
            <a:xfrm>
              <a:off x="263525" y="2286000"/>
              <a:ext cx="9953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lnSpc>
                  <a:spcPct val="90000"/>
                </a:lnSpc>
                <a:spcBef>
                  <a:spcPct val="0"/>
                </a:spcBef>
                <a:buFontTx/>
                <a:buNone/>
              </a:pPr>
              <a:r>
                <a:rPr lang="en-US" altLang="de-DE" sz="1800"/>
                <a:t>Order</a:t>
              </a:r>
            </a:p>
            <a:p>
              <a:pPr algn="ctr">
                <a:lnSpc>
                  <a:spcPct val="90000"/>
                </a:lnSpc>
                <a:spcBef>
                  <a:spcPct val="0"/>
                </a:spcBef>
                <a:buFontTx/>
                <a:buNone/>
              </a:pPr>
              <a:r>
                <a:rPr lang="en-US" altLang="de-DE" sz="1800"/>
                <a:t>Date</a:t>
              </a:r>
            </a:p>
          </p:txBody>
        </p:sp>
        <p:sp>
          <p:nvSpPr>
            <p:cNvPr id="32" name="Rectangle 31"/>
            <p:cNvSpPr>
              <a:spLocks noChangeArrowheads="1"/>
            </p:cNvSpPr>
            <p:nvPr/>
          </p:nvSpPr>
          <p:spPr bwMode="auto">
            <a:xfrm>
              <a:off x="3048000" y="2286000"/>
              <a:ext cx="995363"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lnSpc>
                  <a:spcPct val="110000"/>
                </a:lnSpc>
                <a:spcBef>
                  <a:spcPct val="0"/>
                </a:spcBef>
                <a:buFontTx/>
                <a:buNone/>
              </a:pPr>
              <a:r>
                <a:rPr lang="en-US" altLang="de-DE" sz="1800"/>
                <a:t>Transp.</a:t>
              </a:r>
            </a:p>
            <a:p>
              <a:pPr algn="ctr">
                <a:lnSpc>
                  <a:spcPct val="110000"/>
                </a:lnSpc>
                <a:spcBef>
                  <a:spcPct val="0"/>
                </a:spcBef>
                <a:buFontTx/>
                <a:buNone/>
              </a:pPr>
              <a:r>
                <a:rPr lang="en-US" altLang="de-DE" sz="1800"/>
                <a:t>Sched.</a:t>
              </a:r>
            </a:p>
          </p:txBody>
        </p:sp>
        <p:sp>
          <p:nvSpPr>
            <p:cNvPr id="33" name="Line 32"/>
            <p:cNvSpPr>
              <a:spLocks noChangeShapeType="1"/>
            </p:cNvSpPr>
            <p:nvPr/>
          </p:nvSpPr>
          <p:spPr bwMode="auto">
            <a:xfrm flipV="1">
              <a:off x="3513138" y="5097823"/>
              <a:ext cx="1300552" cy="7577"/>
            </a:xfrm>
            <a:prstGeom prst="line">
              <a:avLst/>
            </a:prstGeom>
            <a:noFill/>
            <a:ln w="50800">
              <a:solidFill>
                <a:schemeClr val="accent1"/>
              </a:solidFill>
              <a:round/>
              <a:headEnd type="oval" w="med" len="med"/>
              <a:tailEnd type="stealth" w="med" len="lg"/>
            </a:ln>
            <a:extLst>
              <a:ext uri="{909E8E84-426E-40DD-AFC4-6F175D3DCCD1}">
                <a14:hiddenFill xmlns:a14="http://schemas.microsoft.com/office/drawing/2010/main">
                  <a:noFill/>
                </a14:hiddenFill>
              </a:ext>
            </a:extLst>
          </p:spPr>
          <p:txBody>
            <a:bodyPr wrap="none" anchor="ctr"/>
            <a:lstStyle/>
            <a:p>
              <a:endParaRPr lang="de-DE"/>
            </a:p>
          </p:txBody>
        </p:sp>
        <p:sp>
          <p:nvSpPr>
            <p:cNvPr id="34" name="Line 33"/>
            <p:cNvSpPr>
              <a:spLocks noChangeShapeType="1"/>
            </p:cNvSpPr>
            <p:nvPr/>
          </p:nvSpPr>
          <p:spPr bwMode="auto">
            <a:xfrm flipV="1">
              <a:off x="4817409" y="5314639"/>
              <a:ext cx="1268899" cy="19361"/>
            </a:xfrm>
            <a:prstGeom prst="line">
              <a:avLst/>
            </a:prstGeom>
            <a:noFill/>
            <a:ln w="50800">
              <a:solidFill>
                <a:schemeClr val="accent1"/>
              </a:solidFill>
              <a:round/>
              <a:headEnd type="oval" w="med" len="med"/>
              <a:tailEnd type="stealth" w="med" len="lg"/>
            </a:ln>
            <a:extLst>
              <a:ext uri="{909E8E84-426E-40DD-AFC4-6F175D3DCCD1}">
                <a14:hiddenFill xmlns:a14="http://schemas.microsoft.com/office/drawing/2010/main">
                  <a:noFill/>
                </a14:hiddenFill>
              </a:ext>
            </a:extLst>
          </p:spPr>
          <p:txBody>
            <a:bodyPr wrap="none" anchor="ctr"/>
            <a:lstStyle/>
            <a:p>
              <a:endParaRPr lang="de-DE"/>
            </a:p>
          </p:txBody>
        </p:sp>
        <p:sp>
          <p:nvSpPr>
            <p:cNvPr id="35" name="Line 34"/>
            <p:cNvSpPr>
              <a:spLocks noChangeShapeType="1"/>
            </p:cNvSpPr>
            <p:nvPr/>
          </p:nvSpPr>
          <p:spPr bwMode="auto">
            <a:xfrm>
              <a:off x="6096001" y="5562598"/>
              <a:ext cx="2452687" cy="1"/>
            </a:xfrm>
            <a:prstGeom prst="line">
              <a:avLst/>
            </a:prstGeom>
            <a:noFill/>
            <a:ln w="50800">
              <a:solidFill>
                <a:schemeClr val="accent1"/>
              </a:solidFill>
              <a:round/>
              <a:headEnd type="oval" w="med" len="med"/>
              <a:tailEnd type="stealth" w="med" len="lg"/>
            </a:ln>
            <a:extLst>
              <a:ext uri="{909E8E84-426E-40DD-AFC4-6F175D3DCCD1}">
                <a14:hiddenFill xmlns:a14="http://schemas.microsoft.com/office/drawing/2010/main">
                  <a:noFill/>
                </a14:hiddenFill>
              </a:ext>
            </a:extLst>
          </p:spPr>
          <p:txBody>
            <a:bodyPr wrap="none" anchor="ctr"/>
            <a:lstStyle/>
            <a:p>
              <a:endParaRPr lang="de-DE"/>
            </a:p>
          </p:txBody>
        </p:sp>
      </p:grpSp>
      <p:sp>
        <p:nvSpPr>
          <p:cNvPr id="37" name="Line 34"/>
          <p:cNvSpPr>
            <a:spLocks noChangeShapeType="1"/>
          </p:cNvSpPr>
          <p:nvPr/>
        </p:nvSpPr>
        <p:spPr bwMode="auto">
          <a:xfrm flipV="1">
            <a:off x="3861476" y="4882461"/>
            <a:ext cx="2521668" cy="6155"/>
          </a:xfrm>
          <a:prstGeom prst="line">
            <a:avLst/>
          </a:prstGeom>
          <a:noFill/>
          <a:ln w="50800">
            <a:solidFill>
              <a:schemeClr val="accent1"/>
            </a:solidFill>
            <a:round/>
            <a:headEnd type="oval" w="med" len="med"/>
            <a:tailEnd type="stealth" w="med" len="lg"/>
          </a:ln>
          <a:extLst>
            <a:ext uri="{909E8E84-426E-40DD-AFC4-6F175D3DCCD1}">
              <a14:hiddenFill xmlns:a14="http://schemas.microsoft.com/office/drawing/2010/main">
                <a:noFill/>
              </a14:hiddenFill>
            </a:ext>
          </a:extLst>
        </p:spPr>
        <p:txBody>
          <a:bodyPr wrap="none" anchor="ctr"/>
          <a:lstStyle/>
          <a:p>
            <a:endParaRPr lang="de-DE"/>
          </a:p>
        </p:txBody>
      </p:sp>
    </p:spTree>
    <p:extLst>
      <p:ext uri="{BB962C8B-B14F-4D97-AF65-F5344CB8AC3E}">
        <p14:creationId xmlns:p14="http://schemas.microsoft.com/office/powerpoint/2010/main" val="6737344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tabLst>
                <a:tab pos="1971675" algn="l"/>
              </a:tabLst>
            </a:pPr>
            <a:r>
              <a:rPr lang="en-US" altLang="de-DE" dirty="0"/>
              <a:t>During the creation of the sales </a:t>
            </a:r>
            <a:r>
              <a:rPr lang="en-US" altLang="de-DE" dirty="0" smtClean="0"/>
              <a:t>order, </a:t>
            </a:r>
            <a:r>
              <a:rPr lang="en-US" altLang="de-DE" dirty="0"/>
              <a:t>the system must determine the shipping point from which the material will be shipped and the route the material will take to get from your warehouse to your customers location.</a:t>
            </a:r>
          </a:p>
          <a:p>
            <a:pPr>
              <a:tabLst>
                <a:tab pos="1971675" algn="l"/>
              </a:tabLst>
            </a:pPr>
            <a:endParaRPr lang="en-US" altLang="de-DE" dirty="0"/>
          </a:p>
          <a:p>
            <a:pPr>
              <a:tabLst>
                <a:tab pos="1971675" algn="l"/>
              </a:tabLst>
            </a:pPr>
            <a:r>
              <a:rPr lang="en-US" altLang="de-DE" dirty="0"/>
              <a:t>A shipping point is determined for each line item within the order.</a:t>
            </a:r>
          </a:p>
          <a:p>
            <a:pPr>
              <a:tabLst>
                <a:tab pos="1971675" algn="l"/>
              </a:tabLst>
            </a:pPr>
            <a:endParaRPr lang="en-US" altLang="de-DE" dirty="0"/>
          </a:p>
          <a:p>
            <a:pPr>
              <a:tabLst>
                <a:tab pos="1971675" algn="l"/>
              </a:tabLst>
            </a:pPr>
            <a:r>
              <a:rPr lang="en-US" altLang="de-DE" dirty="0"/>
              <a:t>The route determination is used to define the transit time of the material that we used in scheduling.</a:t>
            </a:r>
          </a:p>
        </p:txBody>
      </p:sp>
      <p:sp>
        <p:nvSpPr>
          <p:cNvPr id="3" name="Titel 2"/>
          <p:cNvSpPr>
            <a:spLocks noGrp="1"/>
          </p:cNvSpPr>
          <p:nvPr>
            <p:ph type="title"/>
          </p:nvPr>
        </p:nvSpPr>
        <p:spPr/>
        <p:txBody>
          <a:bodyPr/>
          <a:lstStyle/>
          <a:p>
            <a:r>
              <a:rPr lang="en-US" altLang="de-DE" dirty="0"/>
              <a:t>Shipping &amp; Route Determination</a:t>
            </a:r>
            <a:endParaRPr lang="de-DE" dirty="0"/>
          </a:p>
        </p:txBody>
      </p:sp>
    </p:spTree>
    <p:extLst>
      <p:ext uri="{BB962C8B-B14F-4D97-AF65-F5344CB8AC3E}">
        <p14:creationId xmlns:p14="http://schemas.microsoft.com/office/powerpoint/2010/main" val="33198930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tabLst>
                <a:tab pos="1971675" algn="l"/>
              </a:tabLst>
            </a:pPr>
            <a:r>
              <a:rPr lang="en-US" altLang="de-DE" dirty="0"/>
              <a:t>Availability Check</a:t>
            </a:r>
          </a:p>
          <a:p>
            <a:pPr lvl="1">
              <a:tabLst>
                <a:tab pos="1971675" algn="l"/>
              </a:tabLst>
            </a:pPr>
            <a:r>
              <a:rPr lang="en-US" altLang="de-DE" dirty="0"/>
              <a:t>Determines the material availability date</a:t>
            </a:r>
          </a:p>
          <a:p>
            <a:pPr lvl="1">
              <a:tabLst>
                <a:tab pos="1971675" algn="l"/>
              </a:tabLst>
            </a:pPr>
            <a:r>
              <a:rPr lang="en-US" altLang="de-DE" dirty="0"/>
              <a:t>Considers all inward and outward inventory movements</a:t>
            </a:r>
          </a:p>
          <a:p>
            <a:pPr>
              <a:tabLst>
                <a:tab pos="1971675" algn="l"/>
              </a:tabLst>
            </a:pPr>
            <a:endParaRPr lang="en-US" altLang="de-DE" dirty="0" smtClean="0"/>
          </a:p>
          <a:p>
            <a:pPr>
              <a:tabLst>
                <a:tab pos="1971675" algn="l"/>
              </a:tabLst>
            </a:pPr>
            <a:r>
              <a:rPr lang="en-US" altLang="de-DE" dirty="0" smtClean="0"/>
              <a:t>Proposes </a:t>
            </a:r>
            <a:r>
              <a:rPr lang="en-US" altLang="de-DE" dirty="0"/>
              <a:t>3 methods of </a:t>
            </a:r>
            <a:r>
              <a:rPr lang="en-US" altLang="de-DE" dirty="0" smtClean="0"/>
              <a:t>delivery:</a:t>
            </a:r>
            <a:endParaRPr lang="en-US" altLang="de-DE" dirty="0"/>
          </a:p>
          <a:p>
            <a:pPr lvl="1">
              <a:tabLst>
                <a:tab pos="1971675" algn="l"/>
              </a:tabLst>
            </a:pPr>
            <a:r>
              <a:rPr lang="en-US" altLang="de-DE" dirty="0"/>
              <a:t>One-time delivery</a:t>
            </a:r>
          </a:p>
          <a:p>
            <a:pPr lvl="1">
              <a:tabLst>
                <a:tab pos="1971675" algn="l"/>
              </a:tabLst>
            </a:pPr>
            <a:r>
              <a:rPr lang="en-US" altLang="de-DE" dirty="0"/>
              <a:t>Complete delivery</a:t>
            </a:r>
          </a:p>
          <a:p>
            <a:pPr lvl="1">
              <a:tabLst>
                <a:tab pos="1971675" algn="l"/>
              </a:tabLst>
            </a:pPr>
            <a:r>
              <a:rPr lang="en-US" altLang="de-DE" dirty="0"/>
              <a:t>Delayed proposal</a:t>
            </a:r>
          </a:p>
          <a:p>
            <a:pPr>
              <a:tabLst>
                <a:tab pos="1971675" algn="l"/>
              </a:tabLst>
            </a:pPr>
            <a:endParaRPr lang="en-US" altLang="de-DE" dirty="0" smtClean="0"/>
          </a:p>
          <a:p>
            <a:pPr>
              <a:tabLst>
                <a:tab pos="1971675" algn="l"/>
              </a:tabLst>
            </a:pPr>
            <a:r>
              <a:rPr lang="en-US" altLang="de-DE" dirty="0" smtClean="0"/>
              <a:t>Rules </a:t>
            </a:r>
            <a:r>
              <a:rPr lang="en-US" altLang="de-DE" dirty="0"/>
              <a:t>are created by </a:t>
            </a:r>
            <a:r>
              <a:rPr lang="en-US" altLang="de-DE" dirty="0" smtClean="0"/>
              <a:t>USERS</a:t>
            </a:r>
            <a:endParaRPr lang="en-US" altLang="de-DE" dirty="0"/>
          </a:p>
        </p:txBody>
      </p:sp>
      <p:sp>
        <p:nvSpPr>
          <p:cNvPr id="3" name="Titel 2"/>
          <p:cNvSpPr>
            <a:spLocks noGrp="1"/>
          </p:cNvSpPr>
          <p:nvPr>
            <p:ph type="title"/>
          </p:nvPr>
        </p:nvSpPr>
        <p:spPr/>
        <p:txBody>
          <a:bodyPr/>
          <a:lstStyle/>
          <a:p>
            <a:r>
              <a:rPr lang="en-US" altLang="de-DE" dirty="0"/>
              <a:t>Availability Check</a:t>
            </a:r>
            <a:endParaRPr lang="de-DE" dirty="0"/>
          </a:p>
        </p:txBody>
      </p:sp>
      <p:pic>
        <p:nvPicPr>
          <p:cNvPr id="4" name="Grafik 3"/>
          <p:cNvPicPr>
            <a:picLocks noChangeAspect="1"/>
          </p:cNvPicPr>
          <p:nvPr/>
        </p:nvPicPr>
        <p:blipFill>
          <a:blip r:embed="rId2"/>
          <a:stretch>
            <a:fillRect/>
          </a:stretch>
        </p:blipFill>
        <p:spPr>
          <a:xfrm>
            <a:off x="4910775" y="2957384"/>
            <a:ext cx="6958425" cy="3247265"/>
          </a:xfrm>
          <a:prstGeom prst="rect">
            <a:avLst/>
          </a:prstGeom>
        </p:spPr>
      </p:pic>
    </p:spTree>
    <p:extLst>
      <p:ext uri="{BB962C8B-B14F-4D97-AF65-F5344CB8AC3E}">
        <p14:creationId xmlns:p14="http://schemas.microsoft.com/office/powerpoint/2010/main" val="9268823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tabLst>
                <a:tab pos="1971675" algn="l"/>
              </a:tabLst>
            </a:pPr>
            <a:r>
              <a:rPr lang="en-US" altLang="de-DE" dirty="0"/>
              <a:t>The system displays pricing information for all sales documents on the pricing screens at both the header and the line item </a:t>
            </a:r>
            <a:r>
              <a:rPr lang="en-US" altLang="de-DE" dirty="0" smtClean="0"/>
              <a:t>level</a:t>
            </a:r>
            <a:endParaRPr lang="en-US" altLang="de-DE" dirty="0"/>
          </a:p>
          <a:p>
            <a:pPr lvl="1">
              <a:tabLst>
                <a:tab pos="1971675" algn="l"/>
              </a:tabLst>
            </a:pPr>
            <a:r>
              <a:rPr lang="en-US" altLang="de-DE" dirty="0"/>
              <a:t>Header pricing is valid for the whole </a:t>
            </a:r>
            <a:r>
              <a:rPr lang="en-US" altLang="de-DE" dirty="0" smtClean="0"/>
              <a:t>order and </a:t>
            </a:r>
            <a:r>
              <a:rPr lang="en-US" altLang="de-DE" dirty="0"/>
              <a:t>it is the cumulative of all line items within the order </a:t>
            </a:r>
          </a:p>
          <a:p>
            <a:pPr lvl="1">
              <a:tabLst>
                <a:tab pos="1971675" algn="l"/>
              </a:tabLst>
            </a:pPr>
            <a:r>
              <a:rPr lang="en-US" altLang="de-DE" dirty="0"/>
              <a:t>Line item pricing is for each specific material.</a:t>
            </a:r>
          </a:p>
          <a:p>
            <a:pPr lvl="1">
              <a:tabLst>
                <a:tab pos="1971675" algn="l"/>
              </a:tabLst>
            </a:pPr>
            <a:endParaRPr lang="en-US" altLang="de-DE" dirty="0"/>
          </a:p>
          <a:p>
            <a:pPr>
              <a:tabLst>
                <a:tab pos="1971675" algn="l"/>
              </a:tabLst>
            </a:pPr>
            <a:r>
              <a:rPr lang="en-US" altLang="de-DE" dirty="0"/>
              <a:t>The system will automatically search for price, discounts, surcharges, </a:t>
            </a:r>
            <a:r>
              <a:rPr lang="en-US" altLang="de-DE" dirty="0" smtClean="0"/>
              <a:t>calculated </a:t>
            </a:r>
            <a:r>
              <a:rPr lang="en-US" altLang="de-DE" dirty="0"/>
              <a:t>taxes and </a:t>
            </a:r>
            <a:r>
              <a:rPr lang="en-US" altLang="de-DE" dirty="0" smtClean="0"/>
              <a:t>freight</a:t>
            </a:r>
          </a:p>
          <a:p>
            <a:pPr>
              <a:tabLst>
                <a:tab pos="1971675" algn="l"/>
              </a:tabLst>
            </a:pPr>
            <a:endParaRPr lang="en-US" altLang="de-DE" dirty="0"/>
          </a:p>
          <a:p>
            <a:pPr>
              <a:tabLst>
                <a:tab pos="1971675" algn="l"/>
              </a:tabLst>
            </a:pPr>
            <a:r>
              <a:rPr lang="en-US" altLang="de-DE" dirty="0" smtClean="0"/>
              <a:t>You </a:t>
            </a:r>
            <a:r>
              <a:rPr lang="en-US" altLang="de-DE" dirty="0"/>
              <a:t>have the ability to manually manipulate the pricing at both the header and line item level within the sales order by entering a condition type and </a:t>
            </a:r>
            <a:r>
              <a:rPr lang="en-US" altLang="de-DE" dirty="0" smtClean="0"/>
              <a:t>amount</a:t>
            </a:r>
            <a:endParaRPr lang="en-US" altLang="de-DE" dirty="0"/>
          </a:p>
          <a:p>
            <a:pPr lvl="1">
              <a:tabLst>
                <a:tab pos="1971675" algn="l"/>
              </a:tabLst>
            </a:pPr>
            <a:r>
              <a:rPr lang="en-US" altLang="de-DE" dirty="0"/>
              <a:t>Taxes and freight can be </a:t>
            </a:r>
            <a:r>
              <a:rPr lang="en-US" altLang="de-DE" dirty="0" smtClean="0"/>
              <a:t>set-up automatically </a:t>
            </a:r>
            <a:r>
              <a:rPr lang="en-US" altLang="de-DE" dirty="0"/>
              <a:t>so we </a:t>
            </a:r>
            <a:r>
              <a:rPr lang="en-US" altLang="de-DE" dirty="0" smtClean="0"/>
              <a:t>can not </a:t>
            </a:r>
            <a:r>
              <a:rPr lang="en-US" altLang="de-DE" dirty="0"/>
              <a:t>manually </a:t>
            </a:r>
            <a:r>
              <a:rPr lang="en-US" altLang="de-DE" dirty="0" smtClean="0"/>
              <a:t>enter them</a:t>
            </a:r>
            <a:endParaRPr lang="en-US" altLang="de-DE" dirty="0"/>
          </a:p>
        </p:txBody>
      </p:sp>
      <p:sp>
        <p:nvSpPr>
          <p:cNvPr id="3" name="Titel 2"/>
          <p:cNvSpPr>
            <a:spLocks noGrp="1"/>
          </p:cNvSpPr>
          <p:nvPr>
            <p:ph type="title"/>
          </p:nvPr>
        </p:nvSpPr>
        <p:spPr/>
        <p:txBody>
          <a:bodyPr/>
          <a:lstStyle/>
          <a:p>
            <a:r>
              <a:rPr lang="en-US" altLang="de-DE" dirty="0"/>
              <a:t>Pricing</a:t>
            </a:r>
            <a:endParaRPr lang="de-DE" dirty="0"/>
          </a:p>
        </p:txBody>
      </p:sp>
    </p:spTree>
    <p:extLst>
      <p:ext uri="{BB962C8B-B14F-4D97-AF65-F5344CB8AC3E}">
        <p14:creationId xmlns:p14="http://schemas.microsoft.com/office/powerpoint/2010/main" val="4448328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tabLst>
                <a:tab pos="1971675" algn="l"/>
              </a:tabLst>
            </a:pPr>
            <a:r>
              <a:rPr lang="en-US" altLang="de-DE" dirty="0"/>
              <a:t>Allows your company to manage its credit exposure and risk for each customer by specifying credit </a:t>
            </a:r>
            <a:r>
              <a:rPr lang="en-US" altLang="de-DE" dirty="0" smtClean="0"/>
              <a:t>limits</a:t>
            </a:r>
            <a:endParaRPr lang="en-US" altLang="de-DE" dirty="0"/>
          </a:p>
          <a:p>
            <a:pPr>
              <a:tabLst>
                <a:tab pos="1971675" algn="l"/>
              </a:tabLst>
            </a:pPr>
            <a:endParaRPr lang="en-US" altLang="de-DE" dirty="0"/>
          </a:p>
          <a:p>
            <a:pPr>
              <a:tabLst>
                <a:tab pos="1971675" algn="l"/>
              </a:tabLst>
            </a:pPr>
            <a:r>
              <a:rPr lang="en-US" altLang="de-DE" dirty="0"/>
              <a:t>During the sales order process the system will alert the sales </a:t>
            </a:r>
            <a:r>
              <a:rPr lang="en-US" altLang="de-DE" dirty="0" smtClean="0"/>
              <a:t>report </a:t>
            </a:r>
            <a:r>
              <a:rPr lang="en-US" altLang="de-DE" dirty="0"/>
              <a:t>about the </a:t>
            </a:r>
            <a:r>
              <a:rPr lang="en-US" altLang="de-DE" dirty="0" smtClean="0"/>
              <a:t>customers’ </a:t>
            </a:r>
            <a:r>
              <a:rPr lang="en-US" altLang="de-DE" dirty="0"/>
              <a:t>credit situation that </a:t>
            </a:r>
            <a:r>
              <a:rPr lang="en-US" altLang="de-DE" dirty="0" smtClean="0"/>
              <a:t>arises</a:t>
            </a:r>
          </a:p>
          <a:p>
            <a:pPr>
              <a:tabLst>
                <a:tab pos="1971675" algn="l"/>
              </a:tabLst>
            </a:pPr>
            <a:endParaRPr lang="en-US" altLang="de-DE" dirty="0"/>
          </a:p>
          <a:p>
            <a:pPr>
              <a:tabLst>
                <a:tab pos="1971675" algn="l"/>
              </a:tabLst>
            </a:pPr>
            <a:r>
              <a:rPr lang="en-US" altLang="de-DE" dirty="0" smtClean="0"/>
              <a:t>If necessary, </a:t>
            </a:r>
            <a:r>
              <a:rPr lang="en-US" altLang="de-DE" dirty="0"/>
              <a:t>the system can be configured to block orders and </a:t>
            </a:r>
            <a:r>
              <a:rPr lang="en-US" altLang="de-DE" dirty="0" smtClean="0"/>
              <a:t>deliveries</a:t>
            </a:r>
            <a:endParaRPr lang="en-US" altLang="de-DE" dirty="0"/>
          </a:p>
        </p:txBody>
      </p:sp>
      <p:sp>
        <p:nvSpPr>
          <p:cNvPr id="3" name="Titel 2"/>
          <p:cNvSpPr>
            <a:spLocks noGrp="1"/>
          </p:cNvSpPr>
          <p:nvPr>
            <p:ph type="title"/>
          </p:nvPr>
        </p:nvSpPr>
        <p:spPr/>
        <p:txBody>
          <a:bodyPr/>
          <a:lstStyle/>
          <a:p>
            <a:r>
              <a:rPr lang="en-US" altLang="de-DE" dirty="0"/>
              <a:t>Credit Check</a:t>
            </a:r>
            <a:endParaRPr lang="de-DE" dirty="0"/>
          </a:p>
        </p:txBody>
      </p:sp>
    </p:spTree>
    <p:extLst>
      <p:ext uri="{BB962C8B-B14F-4D97-AF65-F5344CB8AC3E}">
        <p14:creationId xmlns:p14="http://schemas.microsoft.com/office/powerpoint/2010/main" val="27661699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tabLst>
                <a:tab pos="1971675" algn="l"/>
              </a:tabLst>
            </a:pPr>
            <a:r>
              <a:rPr lang="en-US" altLang="de-DE" dirty="0"/>
              <a:t>The shipping process begins when you create the delivery document for the sales order. </a:t>
            </a:r>
            <a:r>
              <a:rPr lang="en-US" altLang="de-DE" dirty="0" smtClean="0"/>
              <a:t>This </a:t>
            </a:r>
            <a:r>
              <a:rPr lang="en-US" altLang="de-DE" dirty="0"/>
              <a:t>document controls, supports, and monitors numerous sub-processes for </a:t>
            </a:r>
            <a:r>
              <a:rPr lang="en-US" altLang="de-DE" dirty="0" smtClean="0"/>
              <a:t>progressing the shipping:</a:t>
            </a:r>
            <a:endParaRPr lang="en-US" altLang="de-DE" dirty="0"/>
          </a:p>
          <a:p>
            <a:pPr lvl="1">
              <a:tabLst>
                <a:tab pos="1971675" algn="l"/>
              </a:tabLst>
            </a:pPr>
            <a:r>
              <a:rPr lang="en-US" altLang="de-DE" dirty="0"/>
              <a:t>Picking</a:t>
            </a:r>
          </a:p>
          <a:p>
            <a:pPr lvl="1">
              <a:tabLst>
                <a:tab pos="1971675" algn="l"/>
              </a:tabLst>
            </a:pPr>
            <a:r>
              <a:rPr lang="en-US" altLang="de-DE" dirty="0"/>
              <a:t>Packing</a:t>
            </a:r>
          </a:p>
          <a:p>
            <a:pPr lvl="1">
              <a:tabLst>
                <a:tab pos="1971675" algn="l"/>
              </a:tabLst>
            </a:pPr>
            <a:r>
              <a:rPr lang="en-US" altLang="de-DE" dirty="0"/>
              <a:t>Post Goods Issue</a:t>
            </a:r>
          </a:p>
          <a:p>
            <a:pPr lvl="1">
              <a:tabLst>
                <a:tab pos="1971675" algn="l"/>
              </a:tabLst>
            </a:pPr>
            <a:endParaRPr lang="en-US" altLang="de-DE" dirty="0"/>
          </a:p>
          <a:p>
            <a:pPr>
              <a:tabLst>
                <a:tab pos="1971675" algn="l"/>
              </a:tabLst>
            </a:pPr>
            <a:r>
              <a:rPr lang="en-US" altLang="de-DE" dirty="0"/>
              <a:t>Integrated with the Material Management (MM), extended Warehouse Management (</a:t>
            </a:r>
            <a:r>
              <a:rPr lang="en-US" altLang="de-DE" dirty="0" err="1"/>
              <a:t>eWM</a:t>
            </a:r>
            <a:r>
              <a:rPr lang="en-US" altLang="de-DE" dirty="0"/>
              <a:t>) and Finance (FI) modules</a:t>
            </a:r>
          </a:p>
        </p:txBody>
      </p:sp>
      <p:sp>
        <p:nvSpPr>
          <p:cNvPr id="3" name="Titel 2"/>
          <p:cNvSpPr>
            <a:spLocks noGrp="1"/>
          </p:cNvSpPr>
          <p:nvPr>
            <p:ph type="title"/>
          </p:nvPr>
        </p:nvSpPr>
        <p:spPr/>
        <p:txBody>
          <a:bodyPr/>
          <a:lstStyle/>
          <a:p>
            <a:r>
              <a:rPr lang="en-US" altLang="de-DE" dirty="0"/>
              <a:t>Shipping &amp; Transportation</a:t>
            </a:r>
            <a:endParaRPr lang="de-DE" dirty="0"/>
          </a:p>
        </p:txBody>
      </p:sp>
    </p:spTree>
    <p:extLst>
      <p:ext uri="{BB962C8B-B14F-4D97-AF65-F5344CB8AC3E}">
        <p14:creationId xmlns:p14="http://schemas.microsoft.com/office/powerpoint/2010/main" val="33396867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ltLang="de-DE" dirty="0"/>
              <a:t>Shipping</a:t>
            </a:r>
            <a:endParaRPr lang="de-DE" dirty="0"/>
          </a:p>
        </p:txBody>
      </p:sp>
      <p:grpSp>
        <p:nvGrpSpPr>
          <p:cNvPr id="27" name="Gruppieren 26"/>
          <p:cNvGrpSpPr/>
          <p:nvPr/>
        </p:nvGrpSpPr>
        <p:grpSpPr>
          <a:xfrm>
            <a:off x="2064350" y="1620253"/>
            <a:ext cx="8064500" cy="4419600"/>
            <a:chOff x="539750" y="1524000"/>
            <a:chExt cx="8064500" cy="4419600"/>
          </a:xfrm>
        </p:grpSpPr>
        <p:sp>
          <p:nvSpPr>
            <p:cNvPr id="4" name="Rectangle 5"/>
            <p:cNvSpPr>
              <a:spLocks noChangeArrowheads="1"/>
            </p:cNvSpPr>
            <p:nvPr/>
          </p:nvSpPr>
          <p:spPr bwMode="auto">
            <a:xfrm>
              <a:off x="539750" y="1524000"/>
              <a:ext cx="2516188" cy="44196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de-DE" sz="2800"/>
            </a:p>
          </p:txBody>
        </p:sp>
        <p:sp>
          <p:nvSpPr>
            <p:cNvPr id="5" name="Rectangle 6"/>
            <p:cNvSpPr>
              <a:spLocks noChangeArrowheads="1"/>
            </p:cNvSpPr>
            <p:nvPr/>
          </p:nvSpPr>
          <p:spPr bwMode="auto">
            <a:xfrm>
              <a:off x="942975" y="5103813"/>
              <a:ext cx="16113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solidFill>
                    <a:srgbClr val="000000"/>
                  </a:solidFill>
                </a:rPr>
                <a:t>Order</a:t>
              </a:r>
            </a:p>
            <a:p>
              <a:pPr algn="ctr">
                <a:spcBef>
                  <a:spcPct val="0"/>
                </a:spcBef>
                <a:buFontTx/>
                <a:buNone/>
              </a:pPr>
              <a:r>
                <a:rPr lang="en-US" altLang="de-DE" b="0">
                  <a:solidFill>
                    <a:srgbClr val="000000"/>
                  </a:solidFill>
                </a:rPr>
                <a:t>Combination</a:t>
              </a:r>
            </a:p>
          </p:txBody>
        </p:sp>
        <p:sp>
          <p:nvSpPr>
            <p:cNvPr id="6" name="AutoShape 8"/>
            <p:cNvSpPr>
              <a:spLocks noChangeArrowheads="1"/>
            </p:cNvSpPr>
            <p:nvPr/>
          </p:nvSpPr>
          <p:spPr bwMode="auto">
            <a:xfrm>
              <a:off x="984250" y="1828800"/>
              <a:ext cx="1184275" cy="457200"/>
            </a:xfrm>
            <a:prstGeom prst="roundRect">
              <a:avLst>
                <a:gd name="adj" fmla="val 16667"/>
              </a:avLst>
            </a:prstGeom>
            <a:solidFill>
              <a:srgbClr val="004880"/>
            </a:solidFill>
            <a:ln w="1905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400">
                  <a:solidFill>
                    <a:schemeClr val="bg1"/>
                  </a:solidFill>
                </a:rPr>
                <a:t>Sales Order 1</a:t>
              </a:r>
            </a:p>
          </p:txBody>
        </p:sp>
        <p:sp>
          <p:nvSpPr>
            <p:cNvPr id="7" name="AutoShape 9"/>
            <p:cNvSpPr>
              <a:spLocks noChangeArrowheads="1"/>
            </p:cNvSpPr>
            <p:nvPr/>
          </p:nvSpPr>
          <p:spPr bwMode="auto">
            <a:xfrm>
              <a:off x="984250" y="2667000"/>
              <a:ext cx="1184275" cy="457200"/>
            </a:xfrm>
            <a:prstGeom prst="roundRect">
              <a:avLst>
                <a:gd name="adj" fmla="val 16667"/>
              </a:avLst>
            </a:prstGeom>
            <a:solidFill>
              <a:srgbClr val="004880"/>
            </a:solidFill>
            <a:ln w="1905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400" dirty="0">
                  <a:solidFill>
                    <a:schemeClr val="bg1"/>
                  </a:solidFill>
                </a:rPr>
                <a:t>Sales Order 2</a:t>
              </a:r>
            </a:p>
          </p:txBody>
        </p:sp>
        <p:sp>
          <p:nvSpPr>
            <p:cNvPr id="8" name="AutoShape 10"/>
            <p:cNvSpPr>
              <a:spLocks noChangeArrowheads="1"/>
            </p:cNvSpPr>
            <p:nvPr/>
          </p:nvSpPr>
          <p:spPr bwMode="auto">
            <a:xfrm>
              <a:off x="984250" y="3505200"/>
              <a:ext cx="1184275" cy="457200"/>
            </a:xfrm>
            <a:prstGeom prst="roundRect">
              <a:avLst>
                <a:gd name="adj" fmla="val 16667"/>
              </a:avLst>
            </a:prstGeom>
            <a:solidFill>
              <a:srgbClr val="004880"/>
            </a:solidFill>
            <a:ln w="1905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400" dirty="0">
                  <a:solidFill>
                    <a:schemeClr val="bg1"/>
                  </a:solidFill>
                </a:rPr>
                <a:t>Sales Order 3</a:t>
              </a:r>
            </a:p>
          </p:txBody>
        </p:sp>
        <p:sp>
          <p:nvSpPr>
            <p:cNvPr id="9" name="AutoShape 11"/>
            <p:cNvSpPr>
              <a:spLocks noChangeArrowheads="1"/>
            </p:cNvSpPr>
            <p:nvPr/>
          </p:nvSpPr>
          <p:spPr bwMode="auto">
            <a:xfrm>
              <a:off x="1354138" y="4343400"/>
              <a:ext cx="1554162" cy="457200"/>
            </a:xfrm>
            <a:prstGeom prst="roundRect">
              <a:avLst>
                <a:gd name="adj" fmla="val 16667"/>
              </a:avLst>
            </a:prstGeom>
            <a:solidFill>
              <a:srgbClr val="004880"/>
            </a:solidFill>
            <a:ln w="1905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400" dirty="0">
                  <a:solidFill>
                    <a:schemeClr val="bg1"/>
                  </a:solidFill>
                </a:rPr>
                <a:t>Delivery 8…12</a:t>
              </a:r>
            </a:p>
          </p:txBody>
        </p:sp>
        <p:cxnSp>
          <p:nvCxnSpPr>
            <p:cNvPr id="10" name="AutoShape 12"/>
            <p:cNvCxnSpPr>
              <a:cxnSpLocks noChangeShapeType="1"/>
              <a:stCxn id="9" idx="1"/>
              <a:endCxn id="6" idx="1"/>
            </p:cNvCxnSpPr>
            <p:nvPr/>
          </p:nvCxnSpPr>
          <p:spPr bwMode="auto">
            <a:xfrm rot="10800000">
              <a:off x="974725" y="2057400"/>
              <a:ext cx="369888" cy="2514600"/>
            </a:xfrm>
            <a:prstGeom prst="bentConnector3">
              <a:avLst>
                <a:gd name="adj1" fmla="val 159227"/>
              </a:avLst>
            </a:prstGeom>
            <a:noFill/>
            <a:ln w="25400">
              <a:solidFill>
                <a:srgbClr val="000000"/>
              </a:solidFill>
              <a:miter lim="800000"/>
              <a:headEnd/>
              <a:tailEnd/>
            </a:ln>
            <a:extLst>
              <a:ext uri="{909E8E84-426E-40DD-AFC4-6F175D3DCCD1}">
                <a14:hiddenFill xmlns:a14="http://schemas.microsoft.com/office/drawing/2010/main">
                  <a:noFill/>
                </a14:hiddenFill>
              </a:ext>
            </a:extLst>
          </p:spPr>
        </p:cxnSp>
        <p:cxnSp>
          <p:nvCxnSpPr>
            <p:cNvPr id="11" name="AutoShape 13"/>
            <p:cNvCxnSpPr>
              <a:cxnSpLocks noChangeShapeType="1"/>
              <a:stCxn id="9" idx="1"/>
              <a:endCxn id="7" idx="1"/>
            </p:cNvCxnSpPr>
            <p:nvPr/>
          </p:nvCxnSpPr>
          <p:spPr bwMode="auto">
            <a:xfrm rot="10800000">
              <a:off x="974725" y="2895600"/>
              <a:ext cx="369888" cy="1676400"/>
            </a:xfrm>
            <a:prstGeom prst="bentConnector3">
              <a:avLst>
                <a:gd name="adj1" fmla="val 159227"/>
              </a:avLst>
            </a:prstGeom>
            <a:noFill/>
            <a:ln w="25400">
              <a:solidFill>
                <a:srgbClr val="000000"/>
              </a:solidFill>
              <a:miter lim="800000"/>
              <a:headEnd/>
              <a:tailEnd/>
            </a:ln>
            <a:extLst>
              <a:ext uri="{909E8E84-426E-40DD-AFC4-6F175D3DCCD1}">
                <a14:hiddenFill xmlns:a14="http://schemas.microsoft.com/office/drawing/2010/main">
                  <a:noFill/>
                </a14:hiddenFill>
              </a:ext>
            </a:extLst>
          </p:spPr>
        </p:cxnSp>
        <p:cxnSp>
          <p:nvCxnSpPr>
            <p:cNvPr id="12" name="AutoShape 14"/>
            <p:cNvCxnSpPr>
              <a:cxnSpLocks noChangeShapeType="1"/>
              <a:stCxn id="9" idx="1"/>
              <a:endCxn id="8" idx="1"/>
            </p:cNvCxnSpPr>
            <p:nvPr/>
          </p:nvCxnSpPr>
          <p:spPr bwMode="auto">
            <a:xfrm rot="10800000">
              <a:off x="974725" y="3733800"/>
              <a:ext cx="369888" cy="838200"/>
            </a:xfrm>
            <a:prstGeom prst="bentConnector3">
              <a:avLst>
                <a:gd name="adj1" fmla="val 159227"/>
              </a:avLst>
            </a:prstGeom>
            <a:noFill/>
            <a:ln w="25400">
              <a:solidFill>
                <a:srgbClr val="000000"/>
              </a:solidFill>
              <a:miter lim="800000"/>
              <a:headEnd/>
              <a:tailEnd/>
            </a:ln>
            <a:extLst>
              <a:ext uri="{909E8E84-426E-40DD-AFC4-6F175D3DCCD1}">
                <a14:hiddenFill xmlns:a14="http://schemas.microsoft.com/office/drawing/2010/main">
                  <a:noFill/>
                </a14:hiddenFill>
              </a:ext>
            </a:extLst>
          </p:spPr>
        </p:cxnSp>
        <p:sp>
          <p:nvSpPr>
            <p:cNvPr id="13" name="Rectangle 16"/>
            <p:cNvSpPr>
              <a:spLocks noChangeArrowheads="1"/>
            </p:cNvSpPr>
            <p:nvPr/>
          </p:nvSpPr>
          <p:spPr bwMode="auto">
            <a:xfrm>
              <a:off x="3276600" y="1524000"/>
              <a:ext cx="2590800" cy="44196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de-DE" sz="2800"/>
            </a:p>
          </p:txBody>
        </p:sp>
        <p:sp>
          <p:nvSpPr>
            <p:cNvPr id="14" name="Rectangle 17"/>
            <p:cNvSpPr>
              <a:spLocks noChangeArrowheads="1"/>
            </p:cNvSpPr>
            <p:nvPr/>
          </p:nvSpPr>
          <p:spPr bwMode="auto">
            <a:xfrm>
              <a:off x="4032250" y="5103813"/>
              <a:ext cx="11033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solidFill>
                    <a:srgbClr val="000000"/>
                  </a:solidFill>
                </a:rPr>
                <a:t>Partial</a:t>
              </a:r>
            </a:p>
            <a:p>
              <a:pPr algn="ctr">
                <a:spcBef>
                  <a:spcPct val="0"/>
                </a:spcBef>
                <a:buFontTx/>
                <a:buNone/>
              </a:pPr>
              <a:r>
                <a:rPr lang="en-US" altLang="de-DE" b="0">
                  <a:solidFill>
                    <a:srgbClr val="000000"/>
                  </a:solidFill>
                </a:rPr>
                <a:t>Delivery</a:t>
              </a:r>
            </a:p>
          </p:txBody>
        </p:sp>
        <p:sp>
          <p:nvSpPr>
            <p:cNvPr id="15" name="AutoShape 18"/>
            <p:cNvSpPr>
              <a:spLocks noChangeArrowheads="1"/>
            </p:cNvSpPr>
            <p:nvPr/>
          </p:nvSpPr>
          <p:spPr bwMode="auto">
            <a:xfrm>
              <a:off x="3646488" y="1828800"/>
              <a:ext cx="1184275" cy="457200"/>
            </a:xfrm>
            <a:prstGeom prst="roundRect">
              <a:avLst>
                <a:gd name="adj" fmla="val 16667"/>
              </a:avLst>
            </a:prstGeom>
            <a:solidFill>
              <a:srgbClr val="004880"/>
            </a:solidFill>
            <a:ln w="1905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400" dirty="0">
                  <a:solidFill>
                    <a:schemeClr val="bg1"/>
                  </a:solidFill>
                </a:rPr>
                <a:t>Sales Order 4</a:t>
              </a:r>
            </a:p>
          </p:txBody>
        </p:sp>
        <p:sp>
          <p:nvSpPr>
            <p:cNvPr id="16" name="AutoShape 19"/>
            <p:cNvSpPr>
              <a:spLocks noChangeArrowheads="1"/>
            </p:cNvSpPr>
            <p:nvPr/>
          </p:nvSpPr>
          <p:spPr bwMode="auto">
            <a:xfrm>
              <a:off x="4090988" y="2667000"/>
              <a:ext cx="1554162" cy="457200"/>
            </a:xfrm>
            <a:prstGeom prst="roundRect">
              <a:avLst>
                <a:gd name="adj" fmla="val 16667"/>
              </a:avLst>
            </a:prstGeom>
            <a:solidFill>
              <a:srgbClr val="004880"/>
            </a:solidFill>
            <a:ln w="1905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400" dirty="0">
                  <a:solidFill>
                    <a:schemeClr val="bg1"/>
                  </a:solidFill>
                </a:rPr>
                <a:t>Delivery 8…13</a:t>
              </a:r>
            </a:p>
          </p:txBody>
        </p:sp>
        <p:sp>
          <p:nvSpPr>
            <p:cNvPr id="17" name="AutoShape 20"/>
            <p:cNvSpPr>
              <a:spLocks noChangeArrowheads="1"/>
            </p:cNvSpPr>
            <p:nvPr/>
          </p:nvSpPr>
          <p:spPr bwMode="auto">
            <a:xfrm>
              <a:off x="4090988" y="3505200"/>
              <a:ext cx="1554162" cy="457200"/>
            </a:xfrm>
            <a:prstGeom prst="roundRect">
              <a:avLst>
                <a:gd name="adj" fmla="val 16667"/>
              </a:avLst>
            </a:prstGeom>
            <a:solidFill>
              <a:srgbClr val="004880"/>
            </a:solidFill>
            <a:ln w="1905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400" dirty="0">
                  <a:solidFill>
                    <a:schemeClr val="bg1"/>
                  </a:solidFill>
                </a:rPr>
                <a:t>Delivery 8…14</a:t>
              </a:r>
            </a:p>
          </p:txBody>
        </p:sp>
        <p:sp>
          <p:nvSpPr>
            <p:cNvPr id="18" name="AutoShape 21"/>
            <p:cNvSpPr>
              <a:spLocks noChangeArrowheads="1"/>
            </p:cNvSpPr>
            <p:nvPr/>
          </p:nvSpPr>
          <p:spPr bwMode="auto">
            <a:xfrm>
              <a:off x="4090988" y="4267200"/>
              <a:ext cx="1554162" cy="457200"/>
            </a:xfrm>
            <a:prstGeom prst="roundRect">
              <a:avLst>
                <a:gd name="adj" fmla="val 16667"/>
              </a:avLst>
            </a:prstGeom>
            <a:solidFill>
              <a:srgbClr val="004880"/>
            </a:solidFill>
            <a:ln w="1905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400" dirty="0">
                  <a:solidFill>
                    <a:schemeClr val="bg1"/>
                  </a:solidFill>
                </a:rPr>
                <a:t>Delivery 8…15</a:t>
              </a:r>
            </a:p>
          </p:txBody>
        </p:sp>
        <p:cxnSp>
          <p:nvCxnSpPr>
            <p:cNvPr id="19" name="AutoShape 22"/>
            <p:cNvCxnSpPr>
              <a:cxnSpLocks noChangeShapeType="1"/>
              <a:stCxn id="16" idx="1"/>
              <a:endCxn id="15" idx="1"/>
            </p:cNvCxnSpPr>
            <p:nvPr/>
          </p:nvCxnSpPr>
          <p:spPr bwMode="auto">
            <a:xfrm rot="10800000">
              <a:off x="3636963" y="2057400"/>
              <a:ext cx="444500" cy="838200"/>
            </a:xfrm>
            <a:prstGeom prst="bentConnector3">
              <a:avLst>
                <a:gd name="adj1" fmla="val 149287"/>
              </a:avLst>
            </a:prstGeom>
            <a:noFill/>
            <a:ln w="25400">
              <a:solidFill>
                <a:srgbClr val="000000"/>
              </a:solidFill>
              <a:miter lim="800000"/>
              <a:headEnd/>
              <a:tailEnd/>
            </a:ln>
            <a:extLst>
              <a:ext uri="{909E8E84-426E-40DD-AFC4-6F175D3DCCD1}">
                <a14:hiddenFill xmlns:a14="http://schemas.microsoft.com/office/drawing/2010/main">
                  <a:noFill/>
                </a14:hiddenFill>
              </a:ext>
            </a:extLst>
          </p:spPr>
        </p:cxnSp>
        <p:cxnSp>
          <p:nvCxnSpPr>
            <p:cNvPr id="20" name="AutoShape 23"/>
            <p:cNvCxnSpPr>
              <a:cxnSpLocks noChangeShapeType="1"/>
              <a:stCxn id="17" idx="1"/>
              <a:endCxn id="15" idx="1"/>
            </p:cNvCxnSpPr>
            <p:nvPr/>
          </p:nvCxnSpPr>
          <p:spPr bwMode="auto">
            <a:xfrm rot="10800000">
              <a:off x="3636963" y="2057400"/>
              <a:ext cx="444500" cy="1676400"/>
            </a:xfrm>
            <a:prstGeom prst="bentConnector3">
              <a:avLst>
                <a:gd name="adj1" fmla="val 149287"/>
              </a:avLst>
            </a:prstGeom>
            <a:noFill/>
            <a:ln w="25400">
              <a:solidFill>
                <a:srgbClr val="000000"/>
              </a:solidFill>
              <a:miter lim="800000"/>
              <a:headEnd/>
              <a:tailEnd/>
            </a:ln>
            <a:extLst>
              <a:ext uri="{909E8E84-426E-40DD-AFC4-6F175D3DCCD1}">
                <a14:hiddenFill xmlns:a14="http://schemas.microsoft.com/office/drawing/2010/main">
                  <a:noFill/>
                </a14:hiddenFill>
              </a:ext>
            </a:extLst>
          </p:spPr>
        </p:cxnSp>
        <p:cxnSp>
          <p:nvCxnSpPr>
            <p:cNvPr id="21" name="AutoShape 24"/>
            <p:cNvCxnSpPr>
              <a:cxnSpLocks noChangeShapeType="1"/>
              <a:stCxn id="18" idx="1"/>
              <a:endCxn id="15" idx="1"/>
            </p:cNvCxnSpPr>
            <p:nvPr/>
          </p:nvCxnSpPr>
          <p:spPr bwMode="auto">
            <a:xfrm rot="10800000">
              <a:off x="3636963" y="2057400"/>
              <a:ext cx="444500" cy="2438400"/>
            </a:xfrm>
            <a:prstGeom prst="bentConnector3">
              <a:avLst>
                <a:gd name="adj1" fmla="val 149287"/>
              </a:avLst>
            </a:prstGeom>
            <a:noFill/>
            <a:ln w="25400">
              <a:solidFill>
                <a:srgbClr val="000000"/>
              </a:solidFill>
              <a:miter lim="800000"/>
              <a:headEnd/>
              <a:tailEnd/>
            </a:ln>
            <a:extLst>
              <a:ext uri="{909E8E84-426E-40DD-AFC4-6F175D3DCCD1}">
                <a14:hiddenFill xmlns:a14="http://schemas.microsoft.com/office/drawing/2010/main">
                  <a:noFill/>
                </a14:hiddenFill>
              </a:ext>
            </a:extLst>
          </p:spPr>
        </p:cxnSp>
        <p:sp>
          <p:nvSpPr>
            <p:cNvPr id="22" name="Rectangle 26"/>
            <p:cNvSpPr>
              <a:spLocks noChangeArrowheads="1"/>
            </p:cNvSpPr>
            <p:nvPr/>
          </p:nvSpPr>
          <p:spPr bwMode="auto">
            <a:xfrm>
              <a:off x="6162675" y="1524000"/>
              <a:ext cx="2441575" cy="44196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de-DE" sz="2800"/>
            </a:p>
          </p:txBody>
        </p:sp>
        <p:sp>
          <p:nvSpPr>
            <p:cNvPr id="23" name="Rectangle 27"/>
            <p:cNvSpPr>
              <a:spLocks noChangeArrowheads="1"/>
            </p:cNvSpPr>
            <p:nvPr/>
          </p:nvSpPr>
          <p:spPr bwMode="auto">
            <a:xfrm>
              <a:off x="6802438" y="5103813"/>
              <a:ext cx="12715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solidFill>
                    <a:srgbClr val="000000"/>
                  </a:solidFill>
                </a:rPr>
                <a:t>Complete</a:t>
              </a:r>
            </a:p>
            <a:p>
              <a:pPr algn="ctr">
                <a:spcBef>
                  <a:spcPct val="0"/>
                </a:spcBef>
                <a:buFontTx/>
                <a:buNone/>
              </a:pPr>
              <a:r>
                <a:rPr lang="en-US" altLang="de-DE" b="0">
                  <a:solidFill>
                    <a:srgbClr val="000000"/>
                  </a:solidFill>
                </a:rPr>
                <a:t>Delivery</a:t>
              </a:r>
            </a:p>
          </p:txBody>
        </p:sp>
        <p:sp>
          <p:nvSpPr>
            <p:cNvPr id="24" name="AutoShape 28"/>
            <p:cNvSpPr>
              <a:spLocks noChangeArrowheads="1"/>
            </p:cNvSpPr>
            <p:nvPr/>
          </p:nvSpPr>
          <p:spPr bwMode="auto">
            <a:xfrm>
              <a:off x="6607175" y="1828800"/>
              <a:ext cx="1182688" cy="457200"/>
            </a:xfrm>
            <a:prstGeom prst="roundRect">
              <a:avLst>
                <a:gd name="adj" fmla="val 16667"/>
              </a:avLst>
            </a:prstGeom>
            <a:solidFill>
              <a:srgbClr val="004880"/>
            </a:solidFill>
            <a:ln w="1905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400" dirty="0">
                  <a:solidFill>
                    <a:schemeClr val="bg1"/>
                  </a:solidFill>
                </a:rPr>
                <a:t>Sales Order 5</a:t>
              </a:r>
            </a:p>
          </p:txBody>
        </p:sp>
        <p:sp>
          <p:nvSpPr>
            <p:cNvPr id="25" name="AutoShape 29"/>
            <p:cNvSpPr>
              <a:spLocks noChangeArrowheads="1"/>
            </p:cNvSpPr>
            <p:nvPr/>
          </p:nvSpPr>
          <p:spPr bwMode="auto">
            <a:xfrm>
              <a:off x="6827838" y="2590800"/>
              <a:ext cx="1554162" cy="457200"/>
            </a:xfrm>
            <a:prstGeom prst="roundRect">
              <a:avLst>
                <a:gd name="adj" fmla="val 16667"/>
              </a:avLst>
            </a:prstGeom>
            <a:solidFill>
              <a:srgbClr val="004880"/>
            </a:solidFill>
            <a:ln w="1905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400" dirty="0">
                  <a:solidFill>
                    <a:schemeClr val="bg1"/>
                  </a:solidFill>
                </a:rPr>
                <a:t>Delivery 8…16</a:t>
              </a:r>
            </a:p>
          </p:txBody>
        </p:sp>
        <p:cxnSp>
          <p:nvCxnSpPr>
            <p:cNvPr id="26" name="AutoShape 30"/>
            <p:cNvCxnSpPr>
              <a:cxnSpLocks noChangeShapeType="1"/>
              <a:stCxn id="24" idx="1"/>
              <a:endCxn id="25" idx="1"/>
            </p:cNvCxnSpPr>
            <p:nvPr/>
          </p:nvCxnSpPr>
          <p:spPr bwMode="auto">
            <a:xfrm rot="10800000" flipH="1" flipV="1">
              <a:off x="6597650" y="2057400"/>
              <a:ext cx="220663" cy="762000"/>
            </a:xfrm>
            <a:prstGeom prst="bentConnector3">
              <a:avLst>
                <a:gd name="adj1" fmla="val -99282"/>
              </a:avLst>
            </a:prstGeom>
            <a:noFill/>
            <a:ln w="25400">
              <a:solidFill>
                <a:srgbClr val="000000"/>
              </a:solidFill>
              <a:miter lim="800000"/>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8986432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idx="12"/>
          </p:nvPr>
        </p:nvSpPr>
        <p:spPr/>
        <p:txBody>
          <a:bodyPr/>
          <a:lstStyle/>
          <a:p>
            <a:pPr>
              <a:tabLst>
                <a:tab pos="1971675" algn="l"/>
              </a:tabLst>
            </a:pPr>
            <a:r>
              <a:rPr lang="en-US" altLang="de-DE" dirty="0" smtClean="0"/>
              <a:t>Updates </a:t>
            </a:r>
            <a:r>
              <a:rPr lang="en-US" altLang="de-DE" dirty="0"/>
              <a:t>route assignment</a:t>
            </a:r>
          </a:p>
          <a:p>
            <a:endParaRPr lang="de-DE" dirty="0" smtClean="0"/>
          </a:p>
          <a:p>
            <a:pPr>
              <a:tabLst>
                <a:tab pos="1971675" algn="l"/>
              </a:tabLst>
            </a:pPr>
            <a:r>
              <a:rPr lang="en-US" altLang="de-DE" dirty="0"/>
              <a:t>Assigns picking location</a:t>
            </a:r>
          </a:p>
          <a:p>
            <a:pPr>
              <a:tabLst>
                <a:tab pos="1971675" algn="l"/>
              </a:tabLst>
            </a:pPr>
            <a:endParaRPr lang="en-US" altLang="de-DE" dirty="0"/>
          </a:p>
          <a:p>
            <a:pPr>
              <a:tabLst>
                <a:tab pos="1971675" algn="l"/>
              </a:tabLst>
            </a:pPr>
            <a:r>
              <a:rPr lang="en-US" altLang="de-DE" dirty="0"/>
              <a:t>Updates sales order</a:t>
            </a:r>
          </a:p>
          <a:p>
            <a:pPr>
              <a:tabLst>
                <a:tab pos="1971675" algn="l"/>
              </a:tabLst>
            </a:pPr>
            <a:endParaRPr lang="en-US" altLang="de-DE" dirty="0"/>
          </a:p>
          <a:p>
            <a:pPr>
              <a:tabLst>
                <a:tab pos="1971675" algn="l"/>
              </a:tabLst>
            </a:pPr>
            <a:r>
              <a:rPr lang="en-US" altLang="de-DE" dirty="0"/>
              <a:t>Determines batches</a:t>
            </a:r>
          </a:p>
          <a:p>
            <a:pPr>
              <a:tabLst>
                <a:tab pos="1971675" algn="l"/>
              </a:tabLst>
            </a:pPr>
            <a:endParaRPr lang="en-US" altLang="de-DE" dirty="0"/>
          </a:p>
          <a:p>
            <a:pPr>
              <a:tabLst>
                <a:tab pos="1971675" algn="l"/>
              </a:tabLst>
            </a:pPr>
            <a:r>
              <a:rPr lang="en-US" altLang="de-DE" dirty="0"/>
              <a:t>Quality check (if needed)</a:t>
            </a:r>
          </a:p>
          <a:p>
            <a:pPr>
              <a:tabLst>
                <a:tab pos="1971675" algn="l"/>
              </a:tabLst>
            </a:pPr>
            <a:endParaRPr lang="en-US" altLang="de-DE" dirty="0"/>
          </a:p>
          <a:p>
            <a:pPr>
              <a:tabLst>
                <a:tab pos="1971675" algn="l"/>
              </a:tabLst>
            </a:pPr>
            <a:r>
              <a:rPr lang="en-US" altLang="de-DE" dirty="0"/>
              <a:t>Updates sales order</a:t>
            </a:r>
          </a:p>
          <a:p>
            <a:endParaRPr lang="de-DE" dirty="0"/>
          </a:p>
        </p:txBody>
      </p:sp>
      <p:sp>
        <p:nvSpPr>
          <p:cNvPr id="2" name="Inhaltsplatzhalter 1"/>
          <p:cNvSpPr>
            <a:spLocks noGrp="1"/>
          </p:cNvSpPr>
          <p:nvPr>
            <p:ph idx="1"/>
          </p:nvPr>
        </p:nvSpPr>
        <p:spPr/>
        <p:txBody>
          <a:bodyPr/>
          <a:lstStyle/>
          <a:p>
            <a:pPr>
              <a:tabLst>
                <a:tab pos="1971675" algn="l"/>
              </a:tabLst>
            </a:pPr>
            <a:r>
              <a:rPr lang="en-US" altLang="de-DE" dirty="0"/>
              <a:t>Checks order and materials to determine if a delivery is possible — delivery block (hold), completeness</a:t>
            </a:r>
          </a:p>
          <a:p>
            <a:pPr>
              <a:tabLst>
                <a:tab pos="1971675" algn="l"/>
              </a:tabLst>
            </a:pPr>
            <a:endParaRPr lang="en-US" altLang="de-DE" dirty="0"/>
          </a:p>
          <a:p>
            <a:pPr>
              <a:tabLst>
                <a:tab pos="1971675" algn="l"/>
              </a:tabLst>
            </a:pPr>
            <a:r>
              <a:rPr lang="en-US" altLang="de-DE" dirty="0"/>
              <a:t>Confirms availability</a:t>
            </a:r>
          </a:p>
          <a:p>
            <a:pPr>
              <a:tabLst>
                <a:tab pos="1971675" algn="l"/>
              </a:tabLst>
            </a:pPr>
            <a:endParaRPr lang="en-US" altLang="de-DE" dirty="0"/>
          </a:p>
          <a:p>
            <a:pPr>
              <a:tabLst>
                <a:tab pos="1971675" algn="l"/>
              </a:tabLst>
            </a:pPr>
            <a:r>
              <a:rPr lang="en-US" altLang="de-DE" dirty="0" smtClean="0"/>
              <a:t>Determines </a:t>
            </a:r>
            <a:r>
              <a:rPr lang="en-US" altLang="de-DE" dirty="0"/>
              <a:t>total weight &amp; </a:t>
            </a:r>
            <a:r>
              <a:rPr lang="en-US" altLang="de-DE" dirty="0" smtClean="0"/>
              <a:t>volume</a:t>
            </a:r>
          </a:p>
          <a:p>
            <a:pPr>
              <a:tabLst>
                <a:tab pos="1971675" algn="l"/>
              </a:tabLst>
            </a:pPr>
            <a:endParaRPr lang="en-US" altLang="de-DE" dirty="0"/>
          </a:p>
          <a:p>
            <a:pPr>
              <a:tabLst>
                <a:tab pos="1971675" algn="l"/>
              </a:tabLst>
            </a:pPr>
            <a:r>
              <a:rPr lang="en-US" altLang="de-DE" dirty="0"/>
              <a:t>Generates packing proposal</a:t>
            </a:r>
          </a:p>
          <a:p>
            <a:pPr marL="0" indent="0">
              <a:buNone/>
              <a:tabLst>
                <a:tab pos="1971675" algn="l"/>
              </a:tabLst>
            </a:pPr>
            <a:endParaRPr lang="en-US" altLang="de-DE" dirty="0"/>
          </a:p>
          <a:p>
            <a:pPr>
              <a:tabLst>
                <a:tab pos="1971675" algn="l"/>
              </a:tabLst>
            </a:pPr>
            <a:r>
              <a:rPr lang="en-US" altLang="de-DE" dirty="0"/>
              <a:t>Checks </a:t>
            </a:r>
            <a:r>
              <a:rPr lang="en-US" altLang="de-DE" dirty="0" smtClean="0"/>
              <a:t>scheduling</a:t>
            </a:r>
          </a:p>
          <a:p>
            <a:pPr>
              <a:tabLst>
                <a:tab pos="1971675" algn="l"/>
              </a:tabLst>
            </a:pPr>
            <a:endParaRPr lang="en-US" altLang="de-DE" dirty="0"/>
          </a:p>
          <a:p>
            <a:pPr>
              <a:tabLst>
                <a:tab pos="1971675" algn="l"/>
              </a:tabLst>
            </a:pPr>
            <a:r>
              <a:rPr lang="en-US" altLang="de-DE" dirty="0"/>
              <a:t>Considers partial deliveries </a:t>
            </a:r>
          </a:p>
          <a:p>
            <a:pPr>
              <a:tabLst>
                <a:tab pos="1971675" algn="l"/>
              </a:tabLst>
            </a:pPr>
            <a:endParaRPr lang="en-US" altLang="de-DE" dirty="0"/>
          </a:p>
          <a:p>
            <a:pPr>
              <a:tabLst>
                <a:tab pos="1971675" algn="l"/>
              </a:tabLst>
            </a:pPr>
            <a:endParaRPr lang="en-US" altLang="de-DE" dirty="0"/>
          </a:p>
          <a:p>
            <a:pPr>
              <a:tabLst>
                <a:tab pos="1971675" algn="l"/>
              </a:tabLst>
            </a:pPr>
            <a:endParaRPr lang="en-US" altLang="de-DE" dirty="0"/>
          </a:p>
        </p:txBody>
      </p:sp>
      <p:sp>
        <p:nvSpPr>
          <p:cNvPr id="3" name="Titel 2"/>
          <p:cNvSpPr>
            <a:spLocks noGrp="1"/>
          </p:cNvSpPr>
          <p:nvPr>
            <p:ph type="title"/>
          </p:nvPr>
        </p:nvSpPr>
        <p:spPr/>
        <p:txBody>
          <a:bodyPr/>
          <a:lstStyle/>
          <a:p>
            <a:r>
              <a:rPr lang="en-US" altLang="de-DE" dirty="0"/>
              <a:t>Delivery Creation</a:t>
            </a:r>
            <a:endParaRPr lang="de-DE" dirty="0"/>
          </a:p>
        </p:txBody>
      </p:sp>
    </p:spTree>
    <p:extLst>
      <p:ext uri="{BB962C8B-B14F-4D97-AF65-F5344CB8AC3E}">
        <p14:creationId xmlns:p14="http://schemas.microsoft.com/office/powerpoint/2010/main" val="38147755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tabLst>
                <a:tab pos="1971675" algn="l"/>
              </a:tabLst>
            </a:pPr>
            <a:r>
              <a:rPr lang="en-US" altLang="de-DE" dirty="0"/>
              <a:t>The Delivery Document initiates the delivery process and is the control mechanism for </a:t>
            </a:r>
            <a:r>
              <a:rPr lang="en-US" altLang="de-DE" dirty="0" smtClean="0"/>
              <a:t>the following processes:</a:t>
            </a:r>
            <a:endParaRPr lang="en-US" altLang="de-DE" dirty="0"/>
          </a:p>
          <a:p>
            <a:pPr lvl="1">
              <a:tabLst>
                <a:tab pos="1971675" algn="l"/>
              </a:tabLst>
            </a:pPr>
            <a:r>
              <a:rPr lang="en-US" altLang="de-DE" dirty="0"/>
              <a:t>Picking</a:t>
            </a:r>
          </a:p>
          <a:p>
            <a:pPr lvl="1">
              <a:tabLst>
                <a:tab pos="1971675" algn="l"/>
              </a:tabLst>
            </a:pPr>
            <a:r>
              <a:rPr lang="en-US" altLang="de-DE" dirty="0"/>
              <a:t>Packing</a:t>
            </a:r>
          </a:p>
          <a:p>
            <a:pPr lvl="1">
              <a:tabLst>
                <a:tab pos="1971675" algn="l"/>
              </a:tabLst>
            </a:pPr>
            <a:r>
              <a:rPr lang="en-US" altLang="de-DE" dirty="0"/>
              <a:t>Loading</a:t>
            </a:r>
          </a:p>
          <a:p>
            <a:pPr lvl="1">
              <a:tabLst>
                <a:tab pos="1971675" algn="l"/>
              </a:tabLst>
            </a:pPr>
            <a:r>
              <a:rPr lang="en-US" altLang="de-DE" dirty="0"/>
              <a:t>Posting Goods Issue</a:t>
            </a:r>
          </a:p>
          <a:p>
            <a:pPr lvl="1">
              <a:tabLst>
                <a:tab pos="1971675" algn="l"/>
              </a:tabLst>
            </a:pPr>
            <a:endParaRPr lang="en-US" altLang="de-DE" dirty="0"/>
          </a:p>
          <a:p>
            <a:pPr>
              <a:tabLst>
                <a:tab pos="1971675" algn="l"/>
              </a:tabLst>
            </a:pPr>
            <a:r>
              <a:rPr lang="en-US" altLang="de-DE" dirty="0"/>
              <a:t>Changes to delivery are allowable - products, quantities</a:t>
            </a:r>
          </a:p>
        </p:txBody>
      </p:sp>
      <p:sp>
        <p:nvSpPr>
          <p:cNvPr id="3" name="Titel 2"/>
          <p:cNvSpPr>
            <a:spLocks noGrp="1"/>
          </p:cNvSpPr>
          <p:nvPr>
            <p:ph type="title"/>
          </p:nvPr>
        </p:nvSpPr>
        <p:spPr/>
        <p:txBody>
          <a:bodyPr/>
          <a:lstStyle/>
          <a:p>
            <a:r>
              <a:rPr lang="en-US" altLang="de-DE" dirty="0"/>
              <a:t>Delivery Document</a:t>
            </a:r>
            <a:endParaRPr lang="de-DE" dirty="0"/>
          </a:p>
        </p:txBody>
      </p:sp>
    </p:spTree>
    <p:extLst>
      <p:ext uri="{BB962C8B-B14F-4D97-AF65-F5344CB8AC3E}">
        <p14:creationId xmlns:p14="http://schemas.microsoft.com/office/powerpoint/2010/main" val="34229471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tabLst>
                <a:tab pos="1971675" algn="l"/>
              </a:tabLst>
            </a:pPr>
            <a:r>
              <a:rPr lang="en-US" altLang="de-DE" dirty="0"/>
              <a:t>Quantities based on delivery note</a:t>
            </a:r>
          </a:p>
          <a:p>
            <a:pPr>
              <a:tabLst>
                <a:tab pos="1971675" algn="l"/>
              </a:tabLst>
            </a:pPr>
            <a:endParaRPr lang="en-US" altLang="de-DE" dirty="0"/>
          </a:p>
          <a:p>
            <a:pPr>
              <a:tabLst>
                <a:tab pos="1971675" algn="l"/>
              </a:tabLst>
            </a:pPr>
            <a:r>
              <a:rPr lang="en-US" altLang="de-DE" dirty="0"/>
              <a:t>Assigned date when picking should begin</a:t>
            </a:r>
          </a:p>
          <a:p>
            <a:pPr>
              <a:tabLst>
                <a:tab pos="1971675" algn="l"/>
              </a:tabLst>
            </a:pPr>
            <a:endParaRPr lang="en-US" altLang="de-DE" dirty="0"/>
          </a:p>
          <a:p>
            <a:pPr>
              <a:tabLst>
                <a:tab pos="1971675" algn="l"/>
              </a:tabLst>
            </a:pPr>
            <a:r>
              <a:rPr lang="en-US" altLang="de-DE" dirty="0"/>
              <a:t>Automated storage location assignment</a:t>
            </a:r>
          </a:p>
          <a:p>
            <a:pPr>
              <a:tabLst>
                <a:tab pos="1971675" algn="l"/>
              </a:tabLst>
            </a:pPr>
            <a:endParaRPr lang="en-US" altLang="de-DE" dirty="0"/>
          </a:p>
          <a:p>
            <a:pPr>
              <a:tabLst>
                <a:tab pos="1971675" algn="l"/>
              </a:tabLst>
            </a:pPr>
            <a:r>
              <a:rPr lang="en-US" altLang="de-DE" dirty="0"/>
              <a:t>Supports serial number/lot number tracking and batch management</a:t>
            </a:r>
          </a:p>
          <a:p>
            <a:pPr>
              <a:tabLst>
                <a:tab pos="1971675" algn="l"/>
              </a:tabLst>
            </a:pPr>
            <a:endParaRPr lang="en-US" altLang="de-DE" dirty="0"/>
          </a:p>
          <a:p>
            <a:pPr>
              <a:tabLst>
                <a:tab pos="1971675" algn="l"/>
              </a:tabLst>
            </a:pPr>
            <a:r>
              <a:rPr lang="en-US" altLang="de-DE" dirty="0"/>
              <a:t>Integrated with Warehouse Management (WM)</a:t>
            </a:r>
          </a:p>
        </p:txBody>
      </p:sp>
      <p:sp>
        <p:nvSpPr>
          <p:cNvPr id="3" name="Titel 2"/>
          <p:cNvSpPr>
            <a:spLocks noGrp="1"/>
          </p:cNvSpPr>
          <p:nvPr>
            <p:ph type="title"/>
          </p:nvPr>
        </p:nvSpPr>
        <p:spPr/>
        <p:txBody>
          <a:bodyPr/>
          <a:lstStyle/>
          <a:p>
            <a:r>
              <a:rPr lang="en-US" altLang="de-DE" dirty="0"/>
              <a:t>Picking</a:t>
            </a:r>
            <a:endParaRPr lang="de-DE" dirty="0"/>
          </a:p>
        </p:txBody>
      </p:sp>
    </p:spTree>
    <p:extLst>
      <p:ext uri="{BB962C8B-B14F-4D97-AF65-F5344CB8AC3E}">
        <p14:creationId xmlns:p14="http://schemas.microsoft.com/office/powerpoint/2010/main" val="27368087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5"/>
          </p:nvPr>
        </p:nvSpPr>
        <p:spPr/>
        <p:txBody>
          <a:bodyPr/>
          <a:lstStyle/>
          <a:p>
            <a:pPr marL="72000" indent="0">
              <a:buNone/>
            </a:pPr>
            <a:r>
              <a:rPr lang="en-US" dirty="0"/>
              <a:t>You are able to</a:t>
            </a:r>
          </a:p>
          <a:p>
            <a:r>
              <a:rPr lang="en-US" dirty="0"/>
              <a:t>name some functionalities of the SD module.</a:t>
            </a:r>
          </a:p>
          <a:p>
            <a:r>
              <a:rPr lang="en-US" dirty="0"/>
              <a:t>define the central organizational structures of the SD module.</a:t>
            </a:r>
          </a:p>
          <a:p>
            <a:r>
              <a:rPr lang="en-US" dirty="0"/>
              <a:t>summarize the master </a:t>
            </a:r>
            <a:r>
              <a:rPr lang="en-US" dirty="0" smtClean="0"/>
              <a:t>data, </a:t>
            </a:r>
            <a:r>
              <a:rPr lang="en-US" dirty="0"/>
              <a:t>which is most important for the SD module.</a:t>
            </a:r>
          </a:p>
          <a:p>
            <a:r>
              <a:rPr lang="en-US" dirty="0"/>
              <a:t>explain a standard sales process.</a:t>
            </a:r>
          </a:p>
        </p:txBody>
      </p:sp>
    </p:spTree>
    <p:extLst>
      <p:ext uri="{BB962C8B-B14F-4D97-AF65-F5344CB8AC3E}">
        <p14:creationId xmlns:p14="http://schemas.microsoft.com/office/powerpoint/2010/main" val="17600775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tabLst>
                <a:tab pos="1971675" algn="l"/>
              </a:tabLst>
            </a:pPr>
            <a:r>
              <a:rPr lang="en-US" altLang="de-DE" dirty="0"/>
              <a:t>Identifies which packaging is to be used for specified products (customer preference and UCC-128 considerations)</a:t>
            </a:r>
          </a:p>
          <a:p>
            <a:pPr>
              <a:tabLst>
                <a:tab pos="1971675" algn="l"/>
              </a:tabLst>
            </a:pPr>
            <a:endParaRPr lang="en-US" altLang="de-DE" dirty="0"/>
          </a:p>
          <a:p>
            <a:pPr>
              <a:tabLst>
                <a:tab pos="1971675" algn="l"/>
              </a:tabLst>
            </a:pPr>
            <a:r>
              <a:rPr lang="en-US" altLang="de-DE" dirty="0"/>
              <a:t>Identifies and updates accounts associated with returnable packaging</a:t>
            </a:r>
          </a:p>
          <a:p>
            <a:pPr>
              <a:tabLst>
                <a:tab pos="1971675" algn="l"/>
              </a:tabLst>
            </a:pPr>
            <a:endParaRPr lang="en-US" altLang="de-DE" dirty="0"/>
          </a:p>
          <a:p>
            <a:pPr>
              <a:tabLst>
                <a:tab pos="1971675" algn="l"/>
              </a:tabLst>
            </a:pPr>
            <a:r>
              <a:rPr lang="en-US" altLang="de-DE" dirty="0"/>
              <a:t>Tracks the packed product by container</a:t>
            </a:r>
          </a:p>
          <a:p>
            <a:pPr>
              <a:tabLst>
                <a:tab pos="1971675" algn="l"/>
              </a:tabLst>
            </a:pPr>
            <a:endParaRPr lang="en-US" altLang="de-DE" dirty="0"/>
          </a:p>
          <a:p>
            <a:pPr>
              <a:tabLst>
                <a:tab pos="1971675" algn="l"/>
              </a:tabLst>
            </a:pPr>
            <a:r>
              <a:rPr lang="en-US" altLang="de-DE" dirty="0"/>
              <a:t>Insures weight/volume restrictions are enforced</a:t>
            </a:r>
          </a:p>
          <a:p>
            <a:pPr>
              <a:tabLst>
                <a:tab pos="1971675" algn="l"/>
              </a:tabLst>
            </a:pPr>
            <a:endParaRPr lang="en-US" altLang="de-DE" dirty="0"/>
          </a:p>
          <a:p>
            <a:pPr>
              <a:tabLst>
                <a:tab pos="1971675" algn="l"/>
              </a:tabLst>
            </a:pPr>
            <a:r>
              <a:rPr lang="en-US" altLang="de-DE" dirty="0"/>
              <a:t>All packed items are assigned to the required means of transportation</a:t>
            </a:r>
          </a:p>
        </p:txBody>
      </p:sp>
      <p:sp>
        <p:nvSpPr>
          <p:cNvPr id="3" name="Titel 2"/>
          <p:cNvSpPr>
            <a:spLocks noGrp="1"/>
          </p:cNvSpPr>
          <p:nvPr>
            <p:ph type="title"/>
          </p:nvPr>
        </p:nvSpPr>
        <p:spPr/>
        <p:txBody>
          <a:bodyPr/>
          <a:lstStyle/>
          <a:p>
            <a:r>
              <a:rPr lang="en-US" altLang="de-DE" dirty="0"/>
              <a:t>Loading and Packing</a:t>
            </a:r>
            <a:endParaRPr lang="de-DE" dirty="0"/>
          </a:p>
        </p:txBody>
      </p:sp>
    </p:spTree>
    <p:extLst>
      <p:ext uri="{BB962C8B-B14F-4D97-AF65-F5344CB8AC3E}">
        <p14:creationId xmlns:p14="http://schemas.microsoft.com/office/powerpoint/2010/main" val="35214094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tabLst>
                <a:tab pos="1971675" algn="l"/>
              </a:tabLst>
            </a:pPr>
            <a:r>
              <a:rPr lang="en-US" altLang="de-DE" dirty="0" smtClean="0"/>
              <a:t>Event </a:t>
            </a:r>
            <a:r>
              <a:rPr lang="en-US" altLang="de-DE" dirty="0"/>
              <a:t>that could indicates the legal change in ownership of the products</a:t>
            </a:r>
          </a:p>
          <a:p>
            <a:pPr lvl="1">
              <a:tabLst>
                <a:tab pos="1971675" algn="l"/>
              </a:tabLst>
            </a:pPr>
            <a:r>
              <a:rPr lang="en-US" altLang="de-DE" dirty="0" smtClean="0"/>
              <a:t>It signals that </a:t>
            </a:r>
            <a:r>
              <a:rPr lang="en-US" altLang="de-DE" dirty="0"/>
              <a:t>the goods have left the premises of the seller. Legal change in ownership depends on the </a:t>
            </a:r>
            <a:r>
              <a:rPr lang="en-US" altLang="de-DE" dirty="0" smtClean="0"/>
              <a:t>“Incoterm” </a:t>
            </a:r>
            <a:r>
              <a:rPr lang="en-US" altLang="de-DE" dirty="0"/>
              <a:t>and </a:t>
            </a:r>
            <a:r>
              <a:rPr lang="en-US" altLang="de-DE" dirty="0" smtClean="0"/>
              <a:t>what is written in </a:t>
            </a:r>
            <a:r>
              <a:rPr lang="en-US" altLang="de-DE" dirty="0"/>
              <a:t>the sales order terms and conditions.</a:t>
            </a:r>
          </a:p>
          <a:p>
            <a:pPr>
              <a:tabLst>
                <a:tab pos="1971675" algn="l"/>
              </a:tabLst>
            </a:pPr>
            <a:endParaRPr lang="en-US" altLang="de-DE" dirty="0"/>
          </a:p>
          <a:p>
            <a:pPr>
              <a:tabLst>
                <a:tab pos="1971675" algn="l"/>
              </a:tabLst>
            </a:pPr>
            <a:r>
              <a:rPr lang="en-US" altLang="de-DE" dirty="0"/>
              <a:t>Reduces inventory and enters Cost of Goods Sold</a:t>
            </a:r>
          </a:p>
          <a:p>
            <a:pPr>
              <a:tabLst>
                <a:tab pos="1971675" algn="l"/>
              </a:tabLst>
            </a:pPr>
            <a:endParaRPr lang="en-US" altLang="de-DE" dirty="0"/>
          </a:p>
          <a:p>
            <a:pPr>
              <a:tabLst>
                <a:tab pos="1971675" algn="l"/>
              </a:tabLst>
            </a:pPr>
            <a:r>
              <a:rPr lang="en-US" altLang="de-DE" dirty="0"/>
              <a:t>Automatically updates the General Ledger (G/L) accounts</a:t>
            </a:r>
          </a:p>
          <a:p>
            <a:pPr>
              <a:tabLst>
                <a:tab pos="1971675" algn="l"/>
              </a:tabLst>
            </a:pPr>
            <a:endParaRPr lang="en-US" altLang="de-DE" dirty="0"/>
          </a:p>
          <a:p>
            <a:pPr>
              <a:tabLst>
                <a:tab pos="1971675" algn="l"/>
              </a:tabLst>
            </a:pPr>
            <a:r>
              <a:rPr lang="en-US" altLang="de-DE" dirty="0"/>
              <a:t>Ends the shipping process and updates the status of the shipping documents</a:t>
            </a:r>
          </a:p>
          <a:p>
            <a:endParaRPr lang="de-DE" dirty="0"/>
          </a:p>
        </p:txBody>
      </p:sp>
      <p:sp>
        <p:nvSpPr>
          <p:cNvPr id="3" name="Titel 2"/>
          <p:cNvSpPr>
            <a:spLocks noGrp="1"/>
          </p:cNvSpPr>
          <p:nvPr>
            <p:ph type="title"/>
          </p:nvPr>
        </p:nvSpPr>
        <p:spPr/>
        <p:txBody>
          <a:bodyPr/>
          <a:lstStyle/>
          <a:p>
            <a:r>
              <a:rPr lang="en-US" altLang="de-DE" dirty="0"/>
              <a:t>Goods issue</a:t>
            </a:r>
            <a:endParaRPr lang="de-DE" dirty="0"/>
          </a:p>
        </p:txBody>
      </p:sp>
    </p:spTree>
    <p:extLst>
      <p:ext uri="{BB962C8B-B14F-4D97-AF65-F5344CB8AC3E}">
        <p14:creationId xmlns:p14="http://schemas.microsoft.com/office/powerpoint/2010/main" val="24756698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tabLst>
                <a:tab pos="1971675" algn="l"/>
              </a:tabLst>
            </a:pPr>
            <a:r>
              <a:rPr lang="en-US" altLang="de-DE" dirty="0"/>
              <a:t>The billing document is created by coping data from the sales order and/or delivery document.</a:t>
            </a:r>
          </a:p>
          <a:p>
            <a:pPr lvl="1">
              <a:tabLst>
                <a:tab pos="1971675" algn="l"/>
              </a:tabLst>
            </a:pPr>
            <a:r>
              <a:rPr lang="en-US" altLang="de-DE" dirty="0"/>
              <a:t>Order-based billing</a:t>
            </a:r>
          </a:p>
          <a:p>
            <a:pPr lvl="1">
              <a:tabLst>
                <a:tab pos="1971675" algn="l"/>
              </a:tabLst>
            </a:pPr>
            <a:r>
              <a:rPr lang="en-US" altLang="de-DE" dirty="0"/>
              <a:t>Delivery-based billing</a:t>
            </a:r>
          </a:p>
          <a:p>
            <a:pPr lvl="1">
              <a:tabLst>
                <a:tab pos="1971675" algn="l"/>
              </a:tabLst>
            </a:pPr>
            <a:endParaRPr lang="en-US" altLang="de-DE" dirty="0"/>
          </a:p>
          <a:p>
            <a:pPr>
              <a:tabLst>
                <a:tab pos="1971675" algn="l"/>
              </a:tabLst>
            </a:pPr>
            <a:r>
              <a:rPr lang="en-US" altLang="de-DE" dirty="0"/>
              <a:t>The billing process is used to generate the customer </a:t>
            </a:r>
            <a:r>
              <a:rPr lang="en-US" altLang="de-DE" dirty="0" smtClean="0"/>
              <a:t>invoice</a:t>
            </a:r>
            <a:endParaRPr lang="en-US" altLang="de-DE" dirty="0"/>
          </a:p>
          <a:p>
            <a:pPr>
              <a:tabLst>
                <a:tab pos="1971675" algn="l"/>
              </a:tabLst>
            </a:pPr>
            <a:endParaRPr lang="en-US" altLang="de-DE" dirty="0"/>
          </a:p>
          <a:p>
            <a:pPr>
              <a:tabLst>
                <a:tab pos="1971675" algn="l"/>
              </a:tabLst>
            </a:pPr>
            <a:r>
              <a:rPr lang="en-US" altLang="de-DE" dirty="0"/>
              <a:t>It will update the customer’s credit status</a:t>
            </a:r>
            <a:r>
              <a:rPr lang="en-US" altLang="de-DE" dirty="0" smtClean="0"/>
              <a:t>.</a:t>
            </a:r>
          </a:p>
          <a:p>
            <a:pPr>
              <a:tabLst>
                <a:tab pos="1971675" algn="l"/>
              </a:tabLst>
            </a:pPr>
            <a:endParaRPr lang="en-US" altLang="de-DE" dirty="0"/>
          </a:p>
          <a:p>
            <a:pPr>
              <a:tabLst>
                <a:tab pos="1971675" algn="l"/>
              </a:tabLst>
            </a:pPr>
            <a:r>
              <a:rPr lang="en-US" altLang="de-DE" dirty="0"/>
              <a:t>The billing document will automatically create a debit posting to your </a:t>
            </a:r>
            <a:r>
              <a:rPr lang="en-US" altLang="de-DE" dirty="0" smtClean="0"/>
              <a:t>customer’s </a:t>
            </a:r>
            <a:r>
              <a:rPr lang="en-US" altLang="de-DE" dirty="0"/>
              <a:t>sub-ledger account and </a:t>
            </a:r>
            <a:r>
              <a:rPr lang="en-US" altLang="de-DE" dirty="0" smtClean="0"/>
              <a:t>credit it to </a:t>
            </a:r>
            <a:r>
              <a:rPr lang="en-US" altLang="de-DE" dirty="0"/>
              <a:t>your revenue </a:t>
            </a:r>
            <a:r>
              <a:rPr lang="en-US" altLang="de-DE" dirty="0" smtClean="0"/>
              <a:t>account</a:t>
            </a:r>
            <a:endParaRPr lang="en-US" altLang="de-DE" dirty="0"/>
          </a:p>
          <a:p>
            <a:pPr>
              <a:tabLst>
                <a:tab pos="1971675" algn="l"/>
              </a:tabLst>
            </a:pPr>
            <a:endParaRPr lang="en-US" altLang="de-DE" dirty="0"/>
          </a:p>
          <a:p>
            <a:pPr>
              <a:tabLst>
                <a:tab pos="1971675" algn="l"/>
              </a:tabLst>
            </a:pPr>
            <a:r>
              <a:rPr lang="en-US" altLang="de-DE" dirty="0"/>
              <a:t>It is at this point that the sales process is passed over to Financial Accounting to await payment.</a:t>
            </a:r>
          </a:p>
          <a:p>
            <a:pPr>
              <a:tabLst>
                <a:tab pos="1971675" algn="l"/>
              </a:tabLst>
            </a:pPr>
            <a:endParaRPr lang="en-US" altLang="de-DE" dirty="0"/>
          </a:p>
        </p:txBody>
      </p:sp>
      <p:sp>
        <p:nvSpPr>
          <p:cNvPr id="3" name="Titel 2"/>
          <p:cNvSpPr>
            <a:spLocks noGrp="1"/>
          </p:cNvSpPr>
          <p:nvPr>
            <p:ph type="title"/>
          </p:nvPr>
        </p:nvSpPr>
        <p:spPr/>
        <p:txBody>
          <a:bodyPr/>
          <a:lstStyle/>
          <a:p>
            <a:r>
              <a:rPr lang="en-US" altLang="de-DE" dirty="0"/>
              <a:t>Billing</a:t>
            </a:r>
            <a:endParaRPr lang="de-DE" dirty="0"/>
          </a:p>
        </p:txBody>
      </p:sp>
    </p:spTree>
    <p:extLst>
      <p:ext uri="{BB962C8B-B14F-4D97-AF65-F5344CB8AC3E}">
        <p14:creationId xmlns:p14="http://schemas.microsoft.com/office/powerpoint/2010/main" val="5256580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ltLang="de-DE" dirty="0"/>
              <a:t>Billing Methods</a:t>
            </a:r>
            <a:endParaRPr lang="de-DE" dirty="0"/>
          </a:p>
        </p:txBody>
      </p:sp>
      <p:grpSp>
        <p:nvGrpSpPr>
          <p:cNvPr id="38" name="Gruppieren 37"/>
          <p:cNvGrpSpPr/>
          <p:nvPr/>
        </p:nvGrpSpPr>
        <p:grpSpPr>
          <a:xfrm>
            <a:off x="2058000" y="1614032"/>
            <a:ext cx="8077200" cy="4295775"/>
            <a:chOff x="533400" y="1676400"/>
            <a:chExt cx="8077200" cy="4295775"/>
          </a:xfrm>
        </p:grpSpPr>
        <p:sp>
          <p:nvSpPr>
            <p:cNvPr id="4" name="Rectangle 5"/>
            <p:cNvSpPr>
              <a:spLocks noChangeArrowheads="1"/>
            </p:cNvSpPr>
            <p:nvPr/>
          </p:nvSpPr>
          <p:spPr bwMode="auto">
            <a:xfrm>
              <a:off x="533400" y="3124200"/>
              <a:ext cx="8077200" cy="1385888"/>
            </a:xfrm>
            <a:prstGeom prst="rect">
              <a:avLst/>
            </a:prstGeom>
            <a:noFill/>
            <a:ln w="127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de-DE" sz="2800"/>
            </a:p>
          </p:txBody>
        </p:sp>
        <p:sp>
          <p:nvSpPr>
            <p:cNvPr id="5" name="Text Box 6"/>
            <p:cNvSpPr txBox="1">
              <a:spLocks noChangeArrowheads="1"/>
            </p:cNvSpPr>
            <p:nvPr/>
          </p:nvSpPr>
          <p:spPr bwMode="auto">
            <a:xfrm>
              <a:off x="685800" y="3429000"/>
              <a:ext cx="2590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solidFill>
                    <a:srgbClr val="000000"/>
                  </a:solidFill>
                </a:rPr>
                <a:t>Collective </a:t>
              </a:r>
            </a:p>
            <a:p>
              <a:pPr algn="ctr">
                <a:spcBef>
                  <a:spcPct val="0"/>
                </a:spcBef>
                <a:buFontTx/>
                <a:buNone/>
              </a:pPr>
              <a:r>
                <a:rPr lang="en-US" altLang="de-DE" b="0">
                  <a:solidFill>
                    <a:srgbClr val="000000"/>
                  </a:solidFill>
                </a:rPr>
                <a:t>Invoicing </a:t>
              </a:r>
            </a:p>
          </p:txBody>
        </p:sp>
        <p:sp>
          <p:nvSpPr>
            <p:cNvPr id="6" name="Rectangle 8"/>
            <p:cNvSpPr>
              <a:spLocks noChangeArrowheads="1"/>
            </p:cNvSpPr>
            <p:nvPr/>
          </p:nvSpPr>
          <p:spPr bwMode="auto">
            <a:xfrm>
              <a:off x="533400" y="1676400"/>
              <a:ext cx="8077200" cy="1219200"/>
            </a:xfrm>
            <a:prstGeom prst="rect">
              <a:avLst/>
            </a:prstGeom>
            <a:noFill/>
            <a:ln w="127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de-DE" sz="2800"/>
            </a:p>
          </p:txBody>
        </p:sp>
        <p:sp>
          <p:nvSpPr>
            <p:cNvPr id="7" name="Text Box 9"/>
            <p:cNvSpPr txBox="1">
              <a:spLocks noChangeArrowheads="1"/>
            </p:cNvSpPr>
            <p:nvPr/>
          </p:nvSpPr>
          <p:spPr bwMode="auto">
            <a:xfrm>
              <a:off x="685800" y="1905000"/>
              <a:ext cx="2667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altLang="de-DE" b="0" dirty="0" smtClean="0">
                  <a:solidFill>
                    <a:srgbClr val="000000"/>
                  </a:solidFill>
                </a:rPr>
                <a:t>Delivery-based </a:t>
              </a:r>
              <a:r>
                <a:rPr lang="en-US" altLang="de-DE" b="0" dirty="0">
                  <a:solidFill>
                    <a:srgbClr val="000000"/>
                  </a:solidFill>
                </a:rPr>
                <a:t>Invoicing </a:t>
              </a:r>
            </a:p>
          </p:txBody>
        </p:sp>
        <p:sp>
          <p:nvSpPr>
            <p:cNvPr id="8" name="AutoShape 11"/>
            <p:cNvSpPr>
              <a:spLocks noChangeArrowheads="1"/>
            </p:cNvSpPr>
            <p:nvPr/>
          </p:nvSpPr>
          <p:spPr bwMode="auto">
            <a:xfrm>
              <a:off x="4800600" y="3657600"/>
              <a:ext cx="1524000" cy="304800"/>
            </a:xfrm>
            <a:prstGeom prst="roundRect">
              <a:avLst>
                <a:gd name="adj" fmla="val 16667"/>
              </a:avLst>
            </a:prstGeom>
            <a:solidFill>
              <a:srgbClr val="004880"/>
            </a:solidFill>
            <a:ln w="2540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600" b="0">
                  <a:solidFill>
                    <a:schemeClr val="bg1"/>
                  </a:solidFill>
                </a:rPr>
                <a:t>Delivery 8…34</a:t>
              </a:r>
            </a:p>
          </p:txBody>
        </p:sp>
        <p:sp>
          <p:nvSpPr>
            <p:cNvPr id="9" name="AutoShape 12"/>
            <p:cNvSpPr>
              <a:spLocks noChangeArrowheads="1"/>
            </p:cNvSpPr>
            <p:nvPr/>
          </p:nvSpPr>
          <p:spPr bwMode="auto">
            <a:xfrm>
              <a:off x="4800600" y="3200400"/>
              <a:ext cx="1524000" cy="304800"/>
            </a:xfrm>
            <a:prstGeom prst="roundRect">
              <a:avLst>
                <a:gd name="adj" fmla="val 16667"/>
              </a:avLst>
            </a:prstGeom>
            <a:solidFill>
              <a:srgbClr val="004880"/>
            </a:solidFill>
            <a:ln w="2540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600" b="0">
                  <a:solidFill>
                    <a:schemeClr val="bg1"/>
                  </a:solidFill>
                </a:rPr>
                <a:t>Delivery 8…33</a:t>
              </a:r>
            </a:p>
          </p:txBody>
        </p:sp>
        <p:sp>
          <p:nvSpPr>
            <p:cNvPr id="10" name="AutoShape 13"/>
            <p:cNvSpPr>
              <a:spLocks noChangeArrowheads="1"/>
            </p:cNvSpPr>
            <p:nvPr/>
          </p:nvSpPr>
          <p:spPr bwMode="auto">
            <a:xfrm>
              <a:off x="3200400" y="4114800"/>
              <a:ext cx="990600" cy="304800"/>
            </a:xfrm>
            <a:prstGeom prst="roundRect">
              <a:avLst>
                <a:gd name="adj" fmla="val 16667"/>
              </a:avLst>
            </a:prstGeom>
            <a:solidFill>
              <a:srgbClr val="004880"/>
            </a:solidFill>
            <a:ln w="2540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600" b="0">
                  <a:solidFill>
                    <a:schemeClr val="bg1"/>
                  </a:solidFill>
                </a:rPr>
                <a:t>Order 14</a:t>
              </a:r>
            </a:p>
          </p:txBody>
        </p:sp>
        <p:sp>
          <p:nvSpPr>
            <p:cNvPr id="11" name="AutoShape 14"/>
            <p:cNvSpPr>
              <a:spLocks noChangeArrowheads="1"/>
            </p:cNvSpPr>
            <p:nvPr/>
          </p:nvSpPr>
          <p:spPr bwMode="auto">
            <a:xfrm>
              <a:off x="3200400" y="3429000"/>
              <a:ext cx="990600" cy="304800"/>
            </a:xfrm>
            <a:prstGeom prst="roundRect">
              <a:avLst>
                <a:gd name="adj" fmla="val 16667"/>
              </a:avLst>
            </a:prstGeom>
            <a:solidFill>
              <a:srgbClr val="004880"/>
            </a:solidFill>
            <a:ln w="2540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600" b="0">
                  <a:solidFill>
                    <a:schemeClr val="bg1"/>
                  </a:solidFill>
                </a:rPr>
                <a:t>Order 9</a:t>
              </a:r>
            </a:p>
          </p:txBody>
        </p:sp>
        <p:sp>
          <p:nvSpPr>
            <p:cNvPr id="12" name="AutoShape 15"/>
            <p:cNvSpPr>
              <a:spLocks noChangeArrowheads="1"/>
            </p:cNvSpPr>
            <p:nvPr/>
          </p:nvSpPr>
          <p:spPr bwMode="auto">
            <a:xfrm>
              <a:off x="4800600" y="4114800"/>
              <a:ext cx="1524000" cy="304800"/>
            </a:xfrm>
            <a:prstGeom prst="roundRect">
              <a:avLst>
                <a:gd name="adj" fmla="val 16667"/>
              </a:avLst>
            </a:prstGeom>
            <a:solidFill>
              <a:srgbClr val="004880"/>
            </a:solidFill>
            <a:ln w="2540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600" b="0">
                  <a:solidFill>
                    <a:schemeClr val="bg1"/>
                  </a:solidFill>
                </a:rPr>
                <a:t>Delivery 8…56</a:t>
              </a:r>
            </a:p>
          </p:txBody>
        </p:sp>
        <p:sp>
          <p:nvSpPr>
            <p:cNvPr id="13" name="AutoShape 16"/>
            <p:cNvSpPr>
              <a:spLocks noChangeArrowheads="1"/>
            </p:cNvSpPr>
            <p:nvPr/>
          </p:nvSpPr>
          <p:spPr bwMode="auto">
            <a:xfrm>
              <a:off x="6781800" y="3657600"/>
              <a:ext cx="1524000" cy="304800"/>
            </a:xfrm>
            <a:prstGeom prst="roundRect">
              <a:avLst>
                <a:gd name="adj" fmla="val 16667"/>
              </a:avLst>
            </a:prstGeom>
            <a:solidFill>
              <a:srgbClr val="DBB40D"/>
            </a:solidFill>
            <a:ln w="2540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600" b="0">
                  <a:solidFill>
                    <a:srgbClr val="000000"/>
                  </a:solidFill>
                </a:rPr>
                <a:t>Invoice 9…68</a:t>
              </a:r>
            </a:p>
          </p:txBody>
        </p:sp>
        <p:sp>
          <p:nvSpPr>
            <p:cNvPr id="14" name="AutoShape 18"/>
            <p:cNvSpPr>
              <a:spLocks noChangeArrowheads="1"/>
            </p:cNvSpPr>
            <p:nvPr/>
          </p:nvSpPr>
          <p:spPr bwMode="auto">
            <a:xfrm>
              <a:off x="3200400" y="2057400"/>
              <a:ext cx="990600" cy="304800"/>
            </a:xfrm>
            <a:prstGeom prst="roundRect">
              <a:avLst>
                <a:gd name="adj" fmla="val 16667"/>
              </a:avLst>
            </a:prstGeom>
            <a:solidFill>
              <a:srgbClr val="004880"/>
            </a:solidFill>
            <a:ln w="2540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600" b="0">
                  <a:solidFill>
                    <a:schemeClr val="bg1"/>
                  </a:solidFill>
                </a:rPr>
                <a:t>Order 6</a:t>
              </a:r>
            </a:p>
          </p:txBody>
        </p:sp>
        <p:sp>
          <p:nvSpPr>
            <p:cNvPr id="15" name="AutoShape 19"/>
            <p:cNvSpPr>
              <a:spLocks noChangeArrowheads="1"/>
            </p:cNvSpPr>
            <p:nvPr/>
          </p:nvSpPr>
          <p:spPr bwMode="auto">
            <a:xfrm>
              <a:off x="4800600" y="1828800"/>
              <a:ext cx="1524000" cy="304800"/>
            </a:xfrm>
            <a:prstGeom prst="roundRect">
              <a:avLst>
                <a:gd name="adj" fmla="val 16667"/>
              </a:avLst>
            </a:prstGeom>
            <a:solidFill>
              <a:srgbClr val="004880"/>
            </a:solidFill>
            <a:ln w="2540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600" b="0">
                  <a:solidFill>
                    <a:schemeClr val="bg1"/>
                  </a:solidFill>
                </a:rPr>
                <a:t>Delivery 8…20</a:t>
              </a:r>
            </a:p>
          </p:txBody>
        </p:sp>
        <p:sp>
          <p:nvSpPr>
            <p:cNvPr id="16" name="AutoShape 20"/>
            <p:cNvSpPr>
              <a:spLocks noChangeArrowheads="1"/>
            </p:cNvSpPr>
            <p:nvPr/>
          </p:nvSpPr>
          <p:spPr bwMode="auto">
            <a:xfrm>
              <a:off x="4800600" y="2286000"/>
              <a:ext cx="1524000" cy="304800"/>
            </a:xfrm>
            <a:prstGeom prst="roundRect">
              <a:avLst>
                <a:gd name="adj" fmla="val 16667"/>
              </a:avLst>
            </a:prstGeom>
            <a:solidFill>
              <a:srgbClr val="004880"/>
            </a:solidFill>
            <a:ln w="2540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600" b="0">
                  <a:solidFill>
                    <a:schemeClr val="bg1"/>
                  </a:solidFill>
                </a:rPr>
                <a:t>Delivery 8…21</a:t>
              </a:r>
            </a:p>
          </p:txBody>
        </p:sp>
        <p:sp>
          <p:nvSpPr>
            <p:cNvPr id="17" name="AutoShape 21"/>
            <p:cNvSpPr>
              <a:spLocks noChangeArrowheads="1"/>
            </p:cNvSpPr>
            <p:nvPr/>
          </p:nvSpPr>
          <p:spPr bwMode="auto">
            <a:xfrm>
              <a:off x="6858000" y="1828800"/>
              <a:ext cx="1524000" cy="304800"/>
            </a:xfrm>
            <a:prstGeom prst="roundRect">
              <a:avLst>
                <a:gd name="adj" fmla="val 16667"/>
              </a:avLst>
            </a:prstGeom>
            <a:solidFill>
              <a:srgbClr val="DBB40D"/>
            </a:solidFill>
            <a:ln w="2540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600" b="0">
                  <a:solidFill>
                    <a:srgbClr val="000000"/>
                  </a:solidFill>
                </a:rPr>
                <a:t>Invoice 9…45</a:t>
              </a:r>
            </a:p>
          </p:txBody>
        </p:sp>
        <p:sp>
          <p:nvSpPr>
            <p:cNvPr id="18" name="AutoShape 22"/>
            <p:cNvSpPr>
              <a:spLocks noChangeArrowheads="1"/>
            </p:cNvSpPr>
            <p:nvPr/>
          </p:nvSpPr>
          <p:spPr bwMode="auto">
            <a:xfrm>
              <a:off x="6858000" y="2286000"/>
              <a:ext cx="1524000" cy="304800"/>
            </a:xfrm>
            <a:prstGeom prst="roundRect">
              <a:avLst>
                <a:gd name="adj" fmla="val 16667"/>
              </a:avLst>
            </a:prstGeom>
            <a:solidFill>
              <a:srgbClr val="DBB40D"/>
            </a:solidFill>
            <a:ln w="2540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600" b="0">
                  <a:solidFill>
                    <a:srgbClr val="000000"/>
                  </a:solidFill>
                </a:rPr>
                <a:t>Invoice 9…46</a:t>
              </a:r>
            </a:p>
          </p:txBody>
        </p:sp>
        <p:cxnSp>
          <p:nvCxnSpPr>
            <p:cNvPr id="19" name="AutoShape 23"/>
            <p:cNvCxnSpPr>
              <a:cxnSpLocks noChangeShapeType="1"/>
              <a:stCxn id="14" idx="3"/>
              <a:endCxn id="15" idx="1"/>
            </p:cNvCxnSpPr>
            <p:nvPr/>
          </p:nvCxnSpPr>
          <p:spPr bwMode="auto">
            <a:xfrm flipV="1">
              <a:off x="4200525" y="1981200"/>
              <a:ext cx="590550" cy="228600"/>
            </a:xfrm>
            <a:prstGeom prst="bentConnector3">
              <a:avLst>
                <a:gd name="adj1" fmla="val 50000"/>
              </a:avLst>
            </a:prstGeom>
            <a:noFill/>
            <a:ln w="19050">
              <a:solidFill>
                <a:srgbClr val="000000"/>
              </a:solidFill>
              <a:miter lim="800000"/>
              <a:headEnd/>
              <a:tailEnd/>
            </a:ln>
            <a:extLst>
              <a:ext uri="{909E8E84-426E-40DD-AFC4-6F175D3DCCD1}">
                <a14:hiddenFill xmlns:a14="http://schemas.microsoft.com/office/drawing/2010/main">
                  <a:noFill/>
                </a14:hiddenFill>
              </a:ext>
            </a:extLst>
          </p:spPr>
        </p:cxnSp>
        <p:cxnSp>
          <p:nvCxnSpPr>
            <p:cNvPr id="20" name="AutoShape 24"/>
            <p:cNvCxnSpPr>
              <a:cxnSpLocks noChangeShapeType="1"/>
              <a:stCxn id="14" idx="3"/>
              <a:endCxn id="16" idx="1"/>
            </p:cNvCxnSpPr>
            <p:nvPr/>
          </p:nvCxnSpPr>
          <p:spPr bwMode="auto">
            <a:xfrm>
              <a:off x="4200525" y="2209800"/>
              <a:ext cx="590550" cy="228600"/>
            </a:xfrm>
            <a:prstGeom prst="bentConnector3">
              <a:avLst>
                <a:gd name="adj1" fmla="val 50000"/>
              </a:avLst>
            </a:prstGeom>
            <a:noFill/>
            <a:ln w="19050">
              <a:solidFill>
                <a:srgbClr val="000000"/>
              </a:solidFill>
              <a:miter lim="800000"/>
              <a:headEnd/>
              <a:tailEnd/>
            </a:ln>
            <a:extLst>
              <a:ext uri="{909E8E84-426E-40DD-AFC4-6F175D3DCCD1}">
                <a14:hiddenFill xmlns:a14="http://schemas.microsoft.com/office/drawing/2010/main">
                  <a:noFill/>
                </a14:hiddenFill>
              </a:ext>
            </a:extLst>
          </p:spPr>
        </p:cxnSp>
        <p:cxnSp>
          <p:nvCxnSpPr>
            <p:cNvPr id="21" name="AutoShape 25"/>
            <p:cNvCxnSpPr>
              <a:cxnSpLocks noChangeShapeType="1"/>
              <a:stCxn id="15" idx="3"/>
              <a:endCxn id="17" idx="1"/>
            </p:cNvCxnSpPr>
            <p:nvPr/>
          </p:nvCxnSpPr>
          <p:spPr bwMode="auto">
            <a:xfrm>
              <a:off x="6334125" y="1981200"/>
              <a:ext cx="514350" cy="0"/>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22" name="AutoShape 26"/>
            <p:cNvCxnSpPr>
              <a:cxnSpLocks noChangeShapeType="1"/>
              <a:stCxn id="16" idx="3"/>
              <a:endCxn id="18" idx="1"/>
            </p:cNvCxnSpPr>
            <p:nvPr/>
          </p:nvCxnSpPr>
          <p:spPr bwMode="auto">
            <a:xfrm>
              <a:off x="6334125" y="2438400"/>
              <a:ext cx="514350" cy="0"/>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23" name="AutoShape 27"/>
            <p:cNvCxnSpPr>
              <a:cxnSpLocks noChangeShapeType="1"/>
              <a:stCxn id="11" idx="3"/>
              <a:endCxn id="9" idx="1"/>
            </p:cNvCxnSpPr>
            <p:nvPr/>
          </p:nvCxnSpPr>
          <p:spPr bwMode="auto">
            <a:xfrm flipV="1">
              <a:off x="4200525" y="3352800"/>
              <a:ext cx="590550" cy="228600"/>
            </a:xfrm>
            <a:prstGeom prst="bentConnector3">
              <a:avLst>
                <a:gd name="adj1" fmla="val 50000"/>
              </a:avLst>
            </a:prstGeom>
            <a:noFill/>
            <a:ln w="19050">
              <a:solidFill>
                <a:srgbClr val="000000"/>
              </a:solidFill>
              <a:miter lim="800000"/>
              <a:headEnd/>
              <a:tailEnd/>
            </a:ln>
            <a:extLst>
              <a:ext uri="{909E8E84-426E-40DD-AFC4-6F175D3DCCD1}">
                <a14:hiddenFill xmlns:a14="http://schemas.microsoft.com/office/drawing/2010/main">
                  <a:noFill/>
                </a14:hiddenFill>
              </a:ext>
            </a:extLst>
          </p:spPr>
        </p:cxnSp>
        <p:cxnSp>
          <p:nvCxnSpPr>
            <p:cNvPr id="24" name="AutoShape 28"/>
            <p:cNvCxnSpPr>
              <a:cxnSpLocks noChangeShapeType="1"/>
              <a:stCxn id="11" idx="3"/>
              <a:endCxn id="8" idx="1"/>
            </p:cNvCxnSpPr>
            <p:nvPr/>
          </p:nvCxnSpPr>
          <p:spPr bwMode="auto">
            <a:xfrm>
              <a:off x="4200525" y="3581400"/>
              <a:ext cx="590550" cy="228600"/>
            </a:xfrm>
            <a:prstGeom prst="bentConnector3">
              <a:avLst>
                <a:gd name="adj1" fmla="val 50000"/>
              </a:avLst>
            </a:prstGeom>
            <a:noFill/>
            <a:ln w="19050">
              <a:solidFill>
                <a:srgbClr val="000000"/>
              </a:solidFill>
              <a:miter lim="800000"/>
              <a:headEnd/>
              <a:tailEnd/>
            </a:ln>
            <a:extLst>
              <a:ext uri="{909E8E84-426E-40DD-AFC4-6F175D3DCCD1}">
                <a14:hiddenFill xmlns:a14="http://schemas.microsoft.com/office/drawing/2010/main">
                  <a:noFill/>
                </a14:hiddenFill>
              </a:ext>
            </a:extLst>
          </p:spPr>
        </p:cxnSp>
        <p:cxnSp>
          <p:nvCxnSpPr>
            <p:cNvPr id="25" name="AutoShape 29"/>
            <p:cNvCxnSpPr>
              <a:cxnSpLocks noChangeShapeType="1"/>
              <a:stCxn id="10" idx="3"/>
              <a:endCxn id="12" idx="1"/>
            </p:cNvCxnSpPr>
            <p:nvPr/>
          </p:nvCxnSpPr>
          <p:spPr bwMode="auto">
            <a:xfrm>
              <a:off x="4200525" y="4267200"/>
              <a:ext cx="590550" cy="0"/>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26" name="AutoShape 30"/>
            <p:cNvCxnSpPr>
              <a:cxnSpLocks noChangeShapeType="1"/>
              <a:stCxn id="9" idx="3"/>
              <a:endCxn id="13" idx="1"/>
            </p:cNvCxnSpPr>
            <p:nvPr/>
          </p:nvCxnSpPr>
          <p:spPr bwMode="auto">
            <a:xfrm>
              <a:off x="6334125" y="3352800"/>
              <a:ext cx="438150" cy="457200"/>
            </a:xfrm>
            <a:prstGeom prst="bentConnector3">
              <a:avLst>
                <a:gd name="adj1" fmla="val 50000"/>
              </a:avLst>
            </a:prstGeom>
            <a:noFill/>
            <a:ln w="19050">
              <a:solidFill>
                <a:srgbClr val="000000"/>
              </a:solidFill>
              <a:miter lim="800000"/>
              <a:headEnd/>
              <a:tailEnd/>
            </a:ln>
            <a:extLst>
              <a:ext uri="{909E8E84-426E-40DD-AFC4-6F175D3DCCD1}">
                <a14:hiddenFill xmlns:a14="http://schemas.microsoft.com/office/drawing/2010/main">
                  <a:noFill/>
                </a14:hiddenFill>
              </a:ext>
            </a:extLst>
          </p:spPr>
        </p:cxnSp>
        <p:cxnSp>
          <p:nvCxnSpPr>
            <p:cNvPr id="27" name="AutoShape 31"/>
            <p:cNvCxnSpPr>
              <a:cxnSpLocks noChangeShapeType="1"/>
              <a:stCxn id="8" idx="3"/>
              <a:endCxn id="13" idx="1"/>
            </p:cNvCxnSpPr>
            <p:nvPr/>
          </p:nvCxnSpPr>
          <p:spPr bwMode="auto">
            <a:xfrm>
              <a:off x="6334125" y="3810000"/>
              <a:ext cx="438150" cy="0"/>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28" name="AutoShape 32"/>
            <p:cNvCxnSpPr>
              <a:cxnSpLocks noChangeShapeType="1"/>
              <a:stCxn id="12" idx="3"/>
              <a:endCxn id="13" idx="1"/>
            </p:cNvCxnSpPr>
            <p:nvPr/>
          </p:nvCxnSpPr>
          <p:spPr bwMode="auto">
            <a:xfrm flipV="1">
              <a:off x="6334125" y="3810000"/>
              <a:ext cx="438150" cy="457200"/>
            </a:xfrm>
            <a:prstGeom prst="bentConnector3">
              <a:avLst>
                <a:gd name="adj1" fmla="val 50000"/>
              </a:avLst>
            </a:prstGeom>
            <a:noFill/>
            <a:ln w="19050">
              <a:solidFill>
                <a:srgbClr val="000000"/>
              </a:solidFill>
              <a:miter lim="800000"/>
              <a:headEnd/>
              <a:tailEnd/>
            </a:ln>
            <a:extLst>
              <a:ext uri="{909E8E84-426E-40DD-AFC4-6F175D3DCCD1}">
                <a14:hiddenFill xmlns:a14="http://schemas.microsoft.com/office/drawing/2010/main">
                  <a:noFill/>
                </a14:hiddenFill>
              </a:ext>
            </a:extLst>
          </p:spPr>
        </p:cxnSp>
        <p:sp>
          <p:nvSpPr>
            <p:cNvPr id="29" name="Rectangle 34"/>
            <p:cNvSpPr>
              <a:spLocks noChangeArrowheads="1"/>
            </p:cNvSpPr>
            <p:nvPr/>
          </p:nvSpPr>
          <p:spPr bwMode="auto">
            <a:xfrm>
              <a:off x="533400" y="4724400"/>
              <a:ext cx="8077200" cy="1247775"/>
            </a:xfrm>
            <a:prstGeom prst="rect">
              <a:avLst/>
            </a:prstGeom>
            <a:noFill/>
            <a:ln w="127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de-DE" sz="2800"/>
            </a:p>
          </p:txBody>
        </p:sp>
        <p:sp>
          <p:nvSpPr>
            <p:cNvPr id="30" name="Text Box 35"/>
            <p:cNvSpPr txBox="1">
              <a:spLocks noChangeArrowheads="1"/>
            </p:cNvSpPr>
            <p:nvPr/>
          </p:nvSpPr>
          <p:spPr bwMode="auto">
            <a:xfrm>
              <a:off x="685800" y="4953000"/>
              <a:ext cx="26685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solidFill>
                    <a:srgbClr val="000000"/>
                  </a:solidFill>
                </a:rPr>
                <a:t>Split</a:t>
              </a:r>
            </a:p>
            <a:p>
              <a:pPr algn="ctr">
                <a:spcBef>
                  <a:spcPct val="0"/>
                </a:spcBef>
                <a:buFontTx/>
                <a:buNone/>
              </a:pPr>
              <a:r>
                <a:rPr lang="en-US" altLang="de-DE" b="0">
                  <a:solidFill>
                    <a:srgbClr val="000000"/>
                  </a:solidFill>
                </a:rPr>
                <a:t>Invoicing</a:t>
              </a:r>
            </a:p>
          </p:txBody>
        </p:sp>
        <p:sp>
          <p:nvSpPr>
            <p:cNvPr id="31" name="AutoShape 37"/>
            <p:cNvSpPr>
              <a:spLocks noChangeArrowheads="1"/>
            </p:cNvSpPr>
            <p:nvPr/>
          </p:nvSpPr>
          <p:spPr bwMode="auto">
            <a:xfrm>
              <a:off x="3200400" y="5181600"/>
              <a:ext cx="990600" cy="304800"/>
            </a:xfrm>
            <a:prstGeom prst="roundRect">
              <a:avLst>
                <a:gd name="adj" fmla="val 16667"/>
              </a:avLst>
            </a:prstGeom>
            <a:solidFill>
              <a:srgbClr val="004880"/>
            </a:solidFill>
            <a:ln w="2540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600" b="0">
                  <a:solidFill>
                    <a:schemeClr val="bg1"/>
                  </a:solidFill>
                </a:rPr>
                <a:t>Order  32</a:t>
              </a:r>
            </a:p>
          </p:txBody>
        </p:sp>
        <p:sp>
          <p:nvSpPr>
            <p:cNvPr id="32" name="AutoShape 38"/>
            <p:cNvSpPr>
              <a:spLocks noChangeArrowheads="1"/>
            </p:cNvSpPr>
            <p:nvPr/>
          </p:nvSpPr>
          <p:spPr bwMode="auto">
            <a:xfrm>
              <a:off x="4800600" y="5181600"/>
              <a:ext cx="1524000" cy="304800"/>
            </a:xfrm>
            <a:prstGeom prst="roundRect">
              <a:avLst>
                <a:gd name="adj" fmla="val 16667"/>
              </a:avLst>
            </a:prstGeom>
            <a:solidFill>
              <a:srgbClr val="004880"/>
            </a:solidFill>
            <a:ln w="2540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600" b="0">
                  <a:solidFill>
                    <a:schemeClr val="bg1"/>
                  </a:solidFill>
                </a:rPr>
                <a:t>Delivery 8…86</a:t>
              </a:r>
            </a:p>
          </p:txBody>
        </p:sp>
        <p:sp>
          <p:nvSpPr>
            <p:cNvPr id="33" name="AutoShape 39"/>
            <p:cNvSpPr>
              <a:spLocks noChangeArrowheads="1"/>
            </p:cNvSpPr>
            <p:nvPr/>
          </p:nvSpPr>
          <p:spPr bwMode="auto">
            <a:xfrm>
              <a:off x="6858000" y="5486400"/>
              <a:ext cx="1524000" cy="304800"/>
            </a:xfrm>
            <a:prstGeom prst="roundRect">
              <a:avLst>
                <a:gd name="adj" fmla="val 16667"/>
              </a:avLst>
            </a:prstGeom>
            <a:solidFill>
              <a:srgbClr val="DBB40D"/>
            </a:solidFill>
            <a:ln w="2540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600" b="0">
                  <a:solidFill>
                    <a:srgbClr val="000000"/>
                  </a:solidFill>
                </a:rPr>
                <a:t>Invoice 9…92</a:t>
              </a:r>
            </a:p>
          </p:txBody>
        </p:sp>
        <p:sp>
          <p:nvSpPr>
            <p:cNvPr id="34" name="AutoShape 40"/>
            <p:cNvSpPr>
              <a:spLocks noChangeArrowheads="1"/>
            </p:cNvSpPr>
            <p:nvPr/>
          </p:nvSpPr>
          <p:spPr bwMode="auto">
            <a:xfrm>
              <a:off x="6858000" y="4876800"/>
              <a:ext cx="1524000" cy="304800"/>
            </a:xfrm>
            <a:prstGeom prst="roundRect">
              <a:avLst>
                <a:gd name="adj" fmla="val 16667"/>
              </a:avLst>
            </a:prstGeom>
            <a:solidFill>
              <a:srgbClr val="DBB40D"/>
            </a:solidFill>
            <a:ln w="2540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600" b="0">
                  <a:solidFill>
                    <a:srgbClr val="000000"/>
                  </a:solidFill>
                </a:rPr>
                <a:t>Invoice 9…91</a:t>
              </a:r>
            </a:p>
          </p:txBody>
        </p:sp>
        <p:cxnSp>
          <p:nvCxnSpPr>
            <p:cNvPr id="35" name="AutoShape 41"/>
            <p:cNvCxnSpPr>
              <a:cxnSpLocks noChangeShapeType="1"/>
              <a:stCxn id="31" idx="3"/>
              <a:endCxn id="32" idx="1"/>
            </p:cNvCxnSpPr>
            <p:nvPr/>
          </p:nvCxnSpPr>
          <p:spPr bwMode="auto">
            <a:xfrm>
              <a:off x="4200525" y="5334000"/>
              <a:ext cx="590550" cy="0"/>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36" name="AutoShape 42"/>
            <p:cNvCxnSpPr>
              <a:cxnSpLocks noChangeShapeType="1"/>
              <a:stCxn id="32" idx="3"/>
              <a:endCxn id="34" idx="1"/>
            </p:cNvCxnSpPr>
            <p:nvPr/>
          </p:nvCxnSpPr>
          <p:spPr bwMode="auto">
            <a:xfrm flipV="1">
              <a:off x="6334125" y="5029200"/>
              <a:ext cx="514350" cy="304800"/>
            </a:xfrm>
            <a:prstGeom prst="bentConnector3">
              <a:avLst>
                <a:gd name="adj1" fmla="val 50000"/>
              </a:avLst>
            </a:prstGeom>
            <a:noFill/>
            <a:ln w="19050">
              <a:solidFill>
                <a:srgbClr val="000000"/>
              </a:solidFill>
              <a:miter lim="800000"/>
              <a:headEnd/>
              <a:tailEnd/>
            </a:ln>
            <a:extLst>
              <a:ext uri="{909E8E84-426E-40DD-AFC4-6F175D3DCCD1}">
                <a14:hiddenFill xmlns:a14="http://schemas.microsoft.com/office/drawing/2010/main">
                  <a:noFill/>
                </a14:hiddenFill>
              </a:ext>
            </a:extLst>
          </p:spPr>
        </p:cxnSp>
        <p:cxnSp>
          <p:nvCxnSpPr>
            <p:cNvPr id="37" name="AutoShape 43"/>
            <p:cNvCxnSpPr>
              <a:cxnSpLocks noChangeShapeType="1"/>
              <a:stCxn id="32" idx="3"/>
              <a:endCxn id="33" idx="1"/>
            </p:cNvCxnSpPr>
            <p:nvPr/>
          </p:nvCxnSpPr>
          <p:spPr bwMode="auto">
            <a:xfrm>
              <a:off x="6334125" y="5334000"/>
              <a:ext cx="514350" cy="304800"/>
            </a:xfrm>
            <a:prstGeom prst="bentConnector3">
              <a:avLst>
                <a:gd name="adj1" fmla="val 50000"/>
              </a:avLst>
            </a:prstGeom>
            <a:noFill/>
            <a:ln w="19050">
              <a:solidFill>
                <a:srgbClr val="000000"/>
              </a:solidFill>
              <a:miter lim="800000"/>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8768598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tabLst>
                <a:tab pos="1971675" algn="l"/>
              </a:tabLst>
            </a:pPr>
            <a:r>
              <a:rPr lang="en-US" altLang="de-DE" dirty="0"/>
              <a:t>Payment is the final step in the sales order process, this step is managed by the Financial Accounting department.</a:t>
            </a:r>
          </a:p>
          <a:p>
            <a:pPr>
              <a:tabLst>
                <a:tab pos="1971675" algn="l"/>
              </a:tabLst>
            </a:pPr>
            <a:endParaRPr lang="en-US" altLang="de-DE" dirty="0"/>
          </a:p>
          <a:p>
            <a:pPr>
              <a:tabLst>
                <a:tab pos="1971675" algn="l"/>
              </a:tabLst>
            </a:pPr>
            <a:r>
              <a:rPr lang="en-US" altLang="de-DE" dirty="0"/>
              <a:t>Final payment includes:</a:t>
            </a:r>
          </a:p>
          <a:p>
            <a:pPr lvl="1">
              <a:tabLst>
                <a:tab pos="1971675" algn="l"/>
              </a:tabLst>
            </a:pPr>
            <a:r>
              <a:rPr lang="en-US" altLang="de-DE" dirty="0"/>
              <a:t>Posting payments against </a:t>
            </a:r>
            <a:r>
              <a:rPr lang="en-US" altLang="de-DE" dirty="0" smtClean="0"/>
              <a:t>invoices</a:t>
            </a:r>
            <a:endParaRPr lang="en-US" altLang="de-DE" dirty="0"/>
          </a:p>
          <a:p>
            <a:pPr lvl="1">
              <a:tabLst>
                <a:tab pos="1971675" algn="l"/>
              </a:tabLst>
            </a:pPr>
            <a:r>
              <a:rPr lang="en-US" altLang="de-DE" dirty="0"/>
              <a:t>Reconciling differences between payment and </a:t>
            </a:r>
            <a:r>
              <a:rPr lang="en-US" altLang="de-DE" dirty="0" smtClean="0"/>
              <a:t>invoice</a:t>
            </a:r>
            <a:endParaRPr lang="en-US" altLang="de-DE" dirty="0"/>
          </a:p>
          <a:p>
            <a:pPr lvl="1">
              <a:tabLst>
                <a:tab pos="1971675" algn="l"/>
              </a:tabLst>
            </a:pPr>
            <a:endParaRPr lang="en-US" altLang="de-DE" dirty="0"/>
          </a:p>
          <a:p>
            <a:pPr>
              <a:tabLst>
                <a:tab pos="1971675" algn="l"/>
              </a:tabLst>
            </a:pPr>
            <a:r>
              <a:rPr lang="en-US" altLang="de-DE" dirty="0"/>
              <a:t>Payment will create a posting clearing the liability in the A/R account and increases your bank </a:t>
            </a:r>
            <a:r>
              <a:rPr lang="en-US" altLang="de-DE" dirty="0" smtClean="0"/>
              <a:t>account.</a:t>
            </a:r>
            <a:endParaRPr lang="en-US" altLang="de-DE" dirty="0"/>
          </a:p>
        </p:txBody>
      </p:sp>
      <p:sp>
        <p:nvSpPr>
          <p:cNvPr id="3" name="Titel 2"/>
          <p:cNvSpPr>
            <a:spLocks noGrp="1"/>
          </p:cNvSpPr>
          <p:nvPr>
            <p:ph type="title"/>
          </p:nvPr>
        </p:nvSpPr>
        <p:spPr/>
        <p:txBody>
          <a:bodyPr/>
          <a:lstStyle/>
          <a:p>
            <a:r>
              <a:rPr lang="en-US" altLang="de-DE" dirty="0"/>
              <a:t>Payment</a:t>
            </a:r>
            <a:endParaRPr lang="de-DE" dirty="0"/>
          </a:p>
        </p:txBody>
      </p:sp>
    </p:spTree>
    <p:extLst>
      <p:ext uri="{BB962C8B-B14F-4D97-AF65-F5344CB8AC3E}">
        <p14:creationId xmlns:p14="http://schemas.microsoft.com/office/powerpoint/2010/main" val="28488568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tabLst>
                <a:tab pos="1971675" algn="l"/>
              </a:tabLst>
            </a:pPr>
            <a:r>
              <a:rPr lang="en-US" altLang="de-DE" dirty="0"/>
              <a:t>The document flow and order status feature allows you to find the status of an order at any point in time. The SAP updates the order status every time a change is made to any document created in the customer order management cycle (Order-to-Cash).</a:t>
            </a:r>
          </a:p>
        </p:txBody>
      </p:sp>
      <p:sp>
        <p:nvSpPr>
          <p:cNvPr id="3" name="Titel 2"/>
          <p:cNvSpPr>
            <a:spLocks noGrp="1"/>
          </p:cNvSpPr>
          <p:nvPr>
            <p:ph type="title"/>
          </p:nvPr>
        </p:nvSpPr>
        <p:spPr/>
        <p:txBody>
          <a:bodyPr/>
          <a:lstStyle/>
          <a:p>
            <a:r>
              <a:rPr lang="en-US" altLang="de-DE" dirty="0"/>
              <a:t>Document Flow</a:t>
            </a:r>
            <a:endParaRPr lang="de-DE" dirty="0"/>
          </a:p>
        </p:txBody>
      </p:sp>
      <p:pic>
        <p:nvPicPr>
          <p:cNvPr id="4" name="Grafik 3"/>
          <p:cNvPicPr>
            <a:picLocks noChangeAspect="1"/>
          </p:cNvPicPr>
          <p:nvPr/>
        </p:nvPicPr>
        <p:blipFill>
          <a:blip r:embed="rId2"/>
          <a:stretch>
            <a:fillRect/>
          </a:stretch>
        </p:blipFill>
        <p:spPr>
          <a:xfrm>
            <a:off x="1658391" y="2725448"/>
            <a:ext cx="8876417" cy="3702540"/>
          </a:xfrm>
          <a:prstGeom prst="rect">
            <a:avLst/>
          </a:prstGeom>
        </p:spPr>
      </p:pic>
    </p:spTree>
    <p:extLst>
      <p:ext uri="{BB962C8B-B14F-4D97-AF65-F5344CB8AC3E}">
        <p14:creationId xmlns:p14="http://schemas.microsoft.com/office/powerpoint/2010/main" val="41956977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sz="2400" dirty="0"/>
              <a:t>“Never again did I learn so much in such a short time, because twenty participants made mistakes for me! You cannot make so many mistakes all alone</a:t>
            </a:r>
            <a:r>
              <a:rPr lang="en-US" sz="2400" dirty="0" smtClean="0"/>
              <a:t>”</a:t>
            </a:r>
            <a:endParaRPr lang="en-US" sz="2400" dirty="0"/>
          </a:p>
          <a:p>
            <a:pPr lvl="2" algn="r">
              <a:buFont typeface="Arial" panose="020B0604020202020204" pitchFamily="34" charset="0"/>
              <a:buNone/>
            </a:pPr>
            <a:endParaRPr lang="en-US" altLang="de-DE" sz="2000" dirty="0" smtClean="0"/>
          </a:p>
          <a:p>
            <a:pPr lvl="2" algn="r">
              <a:buFont typeface="Arial" panose="020B0604020202020204" pitchFamily="34" charset="0"/>
              <a:buNone/>
            </a:pPr>
            <a:r>
              <a:rPr lang="en-US" altLang="de-DE" sz="2000" dirty="0" smtClean="0"/>
              <a:t>SAP </a:t>
            </a:r>
            <a:r>
              <a:rPr lang="en-US" altLang="de-DE" sz="2000" dirty="0"/>
              <a:t>Co-founder Klaus </a:t>
            </a:r>
            <a:r>
              <a:rPr lang="en-US" altLang="de-DE" sz="2000" dirty="0" err="1"/>
              <a:t>Tschira</a:t>
            </a:r>
            <a:r>
              <a:rPr lang="en-US" altLang="de-DE" sz="2000" dirty="0"/>
              <a:t> </a:t>
            </a:r>
          </a:p>
          <a:p>
            <a:pPr lvl="2" algn="r">
              <a:buFont typeface="Arial" panose="020B0604020202020204" pitchFamily="34" charset="0"/>
              <a:buNone/>
            </a:pPr>
            <a:r>
              <a:rPr lang="en-US" altLang="de-DE" dirty="0"/>
              <a:t>on his experiences teaching COBOL </a:t>
            </a:r>
          </a:p>
          <a:p>
            <a:pPr lvl="2" algn="r">
              <a:buFont typeface="Arial" panose="020B0604020202020204" pitchFamily="34" charset="0"/>
              <a:buNone/>
            </a:pPr>
            <a:r>
              <a:rPr lang="en-US" altLang="de-DE" dirty="0"/>
              <a:t>to clients at IBM</a:t>
            </a:r>
          </a:p>
          <a:p>
            <a:endParaRPr lang="en-US" altLang="de-DE" sz="1600" dirty="0"/>
          </a:p>
          <a:p>
            <a:r>
              <a:rPr lang="en-US" altLang="de-DE" dirty="0"/>
              <a:t>Document Flow</a:t>
            </a:r>
          </a:p>
          <a:p>
            <a:pPr lvl="1"/>
            <a:r>
              <a:rPr lang="en-US" altLang="de-DE" dirty="0"/>
              <a:t>Gives Order Process Status</a:t>
            </a:r>
          </a:p>
          <a:p>
            <a:pPr lvl="1"/>
            <a:endParaRPr lang="en-US" altLang="de-DE" dirty="0"/>
          </a:p>
          <a:p>
            <a:r>
              <a:rPr lang="en-US" altLang="de-DE" dirty="0"/>
              <a:t>List of Sales Orders (VA05)</a:t>
            </a:r>
          </a:p>
          <a:p>
            <a:pPr lvl="1"/>
            <a:r>
              <a:rPr lang="en-US" altLang="de-DE" dirty="0"/>
              <a:t>Tool to Find Order </a:t>
            </a:r>
          </a:p>
          <a:p>
            <a:pPr lvl="1"/>
            <a:r>
              <a:rPr lang="en-US" altLang="de-DE" dirty="0"/>
              <a:t>Need student’s user id/data set number</a:t>
            </a:r>
          </a:p>
          <a:p>
            <a:pPr algn="r"/>
            <a:endParaRPr lang="en-US" sz="3600" dirty="0"/>
          </a:p>
        </p:txBody>
      </p:sp>
      <p:sp>
        <p:nvSpPr>
          <p:cNvPr id="3" name="Titel 2"/>
          <p:cNvSpPr>
            <a:spLocks noGrp="1"/>
          </p:cNvSpPr>
          <p:nvPr>
            <p:ph type="title"/>
          </p:nvPr>
        </p:nvSpPr>
        <p:spPr/>
        <p:txBody>
          <a:bodyPr/>
          <a:lstStyle/>
          <a:p>
            <a:r>
              <a:rPr lang="en-US" altLang="de-DE" dirty="0"/>
              <a:t>Sales Order Process Debugging</a:t>
            </a:r>
            <a:endParaRPr lang="de-DE" dirty="0"/>
          </a:p>
        </p:txBody>
      </p:sp>
      <p:pic>
        <p:nvPicPr>
          <p:cNvPr id="4" name="Picture 4" descr="BS00996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76908" y="3723587"/>
            <a:ext cx="5334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4"/>
          <p:cNvPicPr>
            <a:picLocks noChangeAspect="1"/>
          </p:cNvPicPr>
          <p:nvPr/>
        </p:nvPicPr>
        <p:blipFill>
          <a:blip r:embed="rId3"/>
          <a:stretch>
            <a:fillRect/>
          </a:stretch>
        </p:blipFill>
        <p:spPr>
          <a:xfrm>
            <a:off x="5797933" y="3954160"/>
            <a:ext cx="5338237" cy="2226691"/>
          </a:xfrm>
          <a:prstGeom prst="rect">
            <a:avLst/>
          </a:prstGeom>
        </p:spPr>
      </p:pic>
    </p:spTree>
    <p:extLst>
      <p:ext uri="{BB962C8B-B14F-4D97-AF65-F5344CB8AC3E}">
        <p14:creationId xmlns:p14="http://schemas.microsoft.com/office/powerpoint/2010/main" val="20719607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de-DE" dirty="0"/>
              <a:t>Functionality</a:t>
            </a:r>
            <a:endParaRPr lang="de-DE" dirty="0"/>
          </a:p>
        </p:txBody>
      </p:sp>
      <p:sp>
        <p:nvSpPr>
          <p:cNvPr id="3" name="Textplatzhalter 2"/>
          <p:cNvSpPr>
            <a:spLocks noGrp="1"/>
          </p:cNvSpPr>
          <p:nvPr>
            <p:ph type="body" sz="quarter" idx="4294967295"/>
          </p:nvPr>
        </p:nvSpPr>
        <p:spPr>
          <a:xfrm>
            <a:off x="324000" y="1692392"/>
            <a:ext cx="11545200" cy="3832705"/>
          </a:xfrm>
        </p:spPr>
        <p:txBody>
          <a:bodyPr/>
          <a:lstStyle/>
          <a:p>
            <a:r>
              <a:rPr lang="en-US" altLang="de-DE" dirty="0"/>
              <a:t>Sales Support</a:t>
            </a:r>
          </a:p>
          <a:p>
            <a:endParaRPr lang="en-US" altLang="de-DE" dirty="0"/>
          </a:p>
          <a:p>
            <a:r>
              <a:rPr lang="en-US" altLang="de-DE" dirty="0"/>
              <a:t>Sales </a:t>
            </a:r>
          </a:p>
          <a:p>
            <a:endParaRPr lang="en-US" altLang="de-DE" dirty="0"/>
          </a:p>
          <a:p>
            <a:r>
              <a:rPr lang="en-US" altLang="de-DE" dirty="0"/>
              <a:t>Shipping and Transportation</a:t>
            </a:r>
          </a:p>
          <a:p>
            <a:pPr marL="0" indent="0">
              <a:buNone/>
            </a:pPr>
            <a:endParaRPr lang="en-US" altLang="de-DE" dirty="0"/>
          </a:p>
          <a:p>
            <a:r>
              <a:rPr lang="en-US" altLang="de-DE" dirty="0"/>
              <a:t>Billing</a:t>
            </a:r>
          </a:p>
          <a:p>
            <a:endParaRPr lang="en-US" altLang="de-DE" dirty="0"/>
          </a:p>
          <a:p>
            <a:r>
              <a:rPr lang="en-US" altLang="de-DE" dirty="0"/>
              <a:t>Credit Management</a:t>
            </a:r>
          </a:p>
          <a:p>
            <a:endParaRPr lang="en-US" altLang="de-DE" dirty="0"/>
          </a:p>
          <a:p>
            <a:r>
              <a:rPr lang="en-US" altLang="de-DE" dirty="0"/>
              <a:t>Foreign Trade</a:t>
            </a:r>
          </a:p>
        </p:txBody>
      </p:sp>
    </p:spTree>
    <p:extLst>
      <p:ext uri="{BB962C8B-B14F-4D97-AF65-F5344CB8AC3E}">
        <p14:creationId xmlns:p14="http://schemas.microsoft.com/office/powerpoint/2010/main" val="8463191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de-DE" dirty="0"/>
              <a:t>Unit Overview</a:t>
            </a:r>
            <a:endParaRPr lang="de-DE" dirty="0"/>
          </a:p>
        </p:txBody>
      </p:sp>
      <p:sp>
        <p:nvSpPr>
          <p:cNvPr id="3" name="Inhaltsplatzhalter 2"/>
          <p:cNvSpPr>
            <a:spLocks noGrp="1"/>
          </p:cNvSpPr>
          <p:nvPr>
            <p:ph idx="1"/>
          </p:nvPr>
        </p:nvSpPr>
        <p:spPr/>
        <p:txBody>
          <a:bodyPr/>
          <a:lstStyle/>
          <a:p>
            <a:pPr>
              <a:tabLst>
                <a:tab pos="1971675" algn="l"/>
              </a:tabLst>
            </a:pPr>
            <a:r>
              <a:rPr lang="en-US" altLang="de-DE" dirty="0"/>
              <a:t>SD Organizational Structure</a:t>
            </a:r>
          </a:p>
          <a:p>
            <a:pPr>
              <a:tabLst>
                <a:tab pos="1971675" algn="l"/>
              </a:tabLst>
            </a:pPr>
            <a:endParaRPr lang="en-US" altLang="de-DE" dirty="0"/>
          </a:p>
          <a:p>
            <a:pPr>
              <a:tabLst>
                <a:tab pos="1971675" algn="l"/>
              </a:tabLst>
            </a:pPr>
            <a:r>
              <a:rPr lang="en-US" altLang="de-DE" dirty="0">
                <a:solidFill>
                  <a:schemeClr val="bg2"/>
                </a:solidFill>
              </a:rPr>
              <a:t>SD Master Data</a:t>
            </a:r>
          </a:p>
          <a:p>
            <a:pPr>
              <a:tabLst>
                <a:tab pos="1971675" algn="l"/>
              </a:tabLst>
            </a:pPr>
            <a:endParaRPr lang="en-US" altLang="de-DE" dirty="0">
              <a:solidFill>
                <a:schemeClr val="bg2"/>
              </a:solidFill>
            </a:endParaRPr>
          </a:p>
          <a:p>
            <a:pPr>
              <a:tabLst>
                <a:tab pos="1971675" algn="l"/>
              </a:tabLst>
            </a:pPr>
            <a:r>
              <a:rPr lang="en-US" altLang="de-DE" dirty="0">
                <a:solidFill>
                  <a:schemeClr val="bg2"/>
                </a:solidFill>
              </a:rPr>
              <a:t>SD Processes</a:t>
            </a:r>
          </a:p>
          <a:p>
            <a:pPr lvl="1">
              <a:tabLst>
                <a:tab pos="1971675" algn="l"/>
              </a:tabLst>
            </a:pPr>
            <a:r>
              <a:rPr lang="en-US" altLang="de-DE" dirty="0">
                <a:solidFill>
                  <a:schemeClr val="bg2"/>
                </a:solidFill>
              </a:rPr>
              <a:t>Order-to-Cash </a:t>
            </a:r>
            <a:r>
              <a:rPr lang="en-US" altLang="de-DE" dirty="0" smtClean="0">
                <a:solidFill>
                  <a:schemeClr val="bg2"/>
                </a:solidFill>
              </a:rPr>
              <a:t>Process</a:t>
            </a:r>
            <a:endParaRPr lang="en-US" altLang="de-DE" dirty="0">
              <a:solidFill>
                <a:schemeClr val="bg2"/>
              </a:solidFill>
            </a:endParaRPr>
          </a:p>
        </p:txBody>
      </p:sp>
    </p:spTree>
    <p:extLst>
      <p:ext uri="{BB962C8B-B14F-4D97-AF65-F5344CB8AC3E}">
        <p14:creationId xmlns:p14="http://schemas.microsoft.com/office/powerpoint/2010/main" val="40169424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altLang="de-DE" dirty="0" smtClean="0"/>
              <a:t>Client</a:t>
            </a:r>
          </a:p>
          <a:p>
            <a:pPr lvl="1"/>
            <a:r>
              <a:rPr lang="en-US" altLang="de-DE" dirty="0" smtClean="0"/>
              <a:t>An independent environment in the system</a:t>
            </a:r>
          </a:p>
          <a:p>
            <a:pPr lvl="1"/>
            <a:endParaRPr lang="en-US" altLang="de-DE" dirty="0" smtClean="0"/>
          </a:p>
          <a:p>
            <a:r>
              <a:rPr lang="en-US" altLang="de-DE" dirty="0" smtClean="0"/>
              <a:t>Company Code</a:t>
            </a:r>
          </a:p>
          <a:p>
            <a:pPr lvl="1"/>
            <a:r>
              <a:rPr lang="en-US" altLang="de-DE" dirty="0" smtClean="0"/>
              <a:t>Smallest organizational unit for which you can maintain a legal set of books</a:t>
            </a:r>
          </a:p>
          <a:p>
            <a:pPr lvl="1"/>
            <a:endParaRPr lang="en-US" altLang="de-DE" dirty="0" smtClean="0"/>
          </a:p>
          <a:p>
            <a:r>
              <a:rPr lang="en-US" altLang="de-DE" dirty="0" smtClean="0"/>
              <a:t>Credit Control Area</a:t>
            </a:r>
          </a:p>
          <a:p>
            <a:pPr lvl="1"/>
            <a:r>
              <a:rPr lang="en-US" altLang="de-DE" dirty="0" smtClean="0"/>
              <a:t>An organizational entity which grants and monitors a credit limit for </a:t>
            </a:r>
            <a:r>
              <a:rPr lang="en-US" altLang="de-DE" dirty="0" smtClean="0"/>
              <a:t>customers</a:t>
            </a:r>
            <a:endParaRPr lang="en-US" altLang="de-DE" dirty="0" smtClean="0"/>
          </a:p>
          <a:p>
            <a:pPr lvl="1"/>
            <a:r>
              <a:rPr lang="en-US" altLang="de-DE" dirty="0" smtClean="0"/>
              <a:t>It can include one or more company codes</a:t>
            </a:r>
          </a:p>
          <a:p>
            <a:pPr lvl="1"/>
            <a:endParaRPr lang="en-US" altLang="de-DE" dirty="0" smtClean="0"/>
          </a:p>
          <a:p>
            <a:r>
              <a:rPr lang="en-US" altLang="de-DE" dirty="0" smtClean="0"/>
              <a:t>Sales Organization</a:t>
            </a:r>
          </a:p>
          <a:p>
            <a:pPr lvl="1"/>
            <a:r>
              <a:rPr lang="en-US" altLang="de-DE" dirty="0" smtClean="0"/>
              <a:t>An organizational unit responsible for the sale of certain products or services. </a:t>
            </a:r>
          </a:p>
          <a:p>
            <a:pPr lvl="1"/>
            <a:r>
              <a:rPr lang="en-US" altLang="de-DE" dirty="0" smtClean="0"/>
              <a:t>The responsibility of a sales organization may include legal liability for products and customer claims</a:t>
            </a:r>
          </a:p>
          <a:p>
            <a:pPr lvl="1"/>
            <a:endParaRPr lang="en-US" altLang="de-DE" dirty="0" smtClean="0"/>
          </a:p>
          <a:p>
            <a:r>
              <a:rPr lang="en-US" altLang="de-DE" dirty="0" smtClean="0"/>
              <a:t>Distribution Channel</a:t>
            </a:r>
          </a:p>
          <a:p>
            <a:pPr lvl="1"/>
            <a:r>
              <a:rPr lang="en-US" altLang="de-DE" dirty="0" smtClean="0"/>
              <a:t>The way in which products or services reach the customer</a:t>
            </a:r>
          </a:p>
          <a:p>
            <a:pPr lvl="1"/>
            <a:r>
              <a:rPr lang="en-US" altLang="de-DE" dirty="0" smtClean="0"/>
              <a:t>Typical examples of distribution channels are wholesale, retail, or direct sales </a:t>
            </a:r>
            <a:endParaRPr lang="en-US" altLang="de-DE" dirty="0"/>
          </a:p>
        </p:txBody>
      </p:sp>
      <p:sp>
        <p:nvSpPr>
          <p:cNvPr id="3" name="Titel 2"/>
          <p:cNvSpPr>
            <a:spLocks noGrp="1"/>
          </p:cNvSpPr>
          <p:nvPr>
            <p:ph type="title"/>
          </p:nvPr>
        </p:nvSpPr>
        <p:spPr/>
        <p:txBody>
          <a:bodyPr/>
          <a:lstStyle/>
          <a:p>
            <a:r>
              <a:rPr lang="en-US" altLang="de-DE" smtClean="0"/>
              <a:t>SD Organizational Structure</a:t>
            </a:r>
            <a:endParaRPr lang="de-DE" dirty="0"/>
          </a:p>
        </p:txBody>
      </p:sp>
    </p:spTree>
    <p:extLst>
      <p:ext uri="{BB962C8B-B14F-4D97-AF65-F5344CB8AC3E}">
        <p14:creationId xmlns:p14="http://schemas.microsoft.com/office/powerpoint/2010/main" val="11978077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altLang="de-DE" dirty="0" smtClean="0"/>
              <a:t>Division</a:t>
            </a:r>
          </a:p>
          <a:p>
            <a:pPr lvl="1"/>
            <a:r>
              <a:rPr lang="en-US" altLang="de-DE" dirty="0" smtClean="0"/>
              <a:t>A way of grouping materials, products, or services</a:t>
            </a:r>
          </a:p>
          <a:p>
            <a:pPr lvl="1"/>
            <a:endParaRPr lang="en-US" altLang="de-DE" dirty="0" smtClean="0"/>
          </a:p>
          <a:p>
            <a:r>
              <a:rPr lang="en-US" altLang="de-DE" dirty="0" smtClean="0"/>
              <a:t>Sales Area</a:t>
            </a:r>
          </a:p>
          <a:p>
            <a:pPr lvl="1"/>
            <a:r>
              <a:rPr lang="en-US" altLang="de-DE" dirty="0" smtClean="0"/>
              <a:t>Combination of Sales Organization, Distribution Channel and Division</a:t>
            </a:r>
          </a:p>
          <a:p>
            <a:pPr lvl="1"/>
            <a:r>
              <a:rPr lang="en-US" altLang="de-DE" dirty="0" smtClean="0"/>
              <a:t>Determines conditions (i.e. pricing) for sales activities</a:t>
            </a:r>
          </a:p>
          <a:p>
            <a:pPr lvl="1"/>
            <a:endParaRPr lang="en-US" altLang="de-DE" dirty="0" smtClean="0"/>
          </a:p>
          <a:p>
            <a:r>
              <a:rPr lang="en-US" altLang="de-DE" dirty="0" smtClean="0"/>
              <a:t>Plant (here: Delivering Plant)</a:t>
            </a:r>
          </a:p>
          <a:p>
            <a:pPr lvl="1"/>
            <a:r>
              <a:rPr lang="en-US" altLang="de-DE" dirty="0" smtClean="0"/>
              <a:t>Plant from which the goods should be delivered to the customer</a:t>
            </a:r>
          </a:p>
          <a:p>
            <a:pPr lvl="1"/>
            <a:endParaRPr lang="en-US" altLang="de-DE" dirty="0" smtClean="0"/>
          </a:p>
          <a:p>
            <a:r>
              <a:rPr lang="en-US" altLang="de-DE" dirty="0" smtClean="0"/>
              <a:t>Other SD organization units:</a:t>
            </a:r>
          </a:p>
          <a:p>
            <a:pPr lvl="1"/>
            <a:r>
              <a:rPr lang="en-US" altLang="de-DE" dirty="0" smtClean="0"/>
              <a:t>Shipping Point</a:t>
            </a:r>
          </a:p>
          <a:p>
            <a:pPr lvl="1"/>
            <a:r>
              <a:rPr lang="en-US" altLang="de-DE" dirty="0" smtClean="0"/>
              <a:t>Loading Point</a:t>
            </a:r>
          </a:p>
          <a:p>
            <a:pPr lvl="1"/>
            <a:r>
              <a:rPr lang="en-US" altLang="de-DE" dirty="0" smtClean="0"/>
              <a:t>Sales Office</a:t>
            </a:r>
          </a:p>
          <a:p>
            <a:pPr lvl="1"/>
            <a:r>
              <a:rPr lang="en-US" altLang="de-DE" dirty="0" smtClean="0"/>
              <a:t>Sales Group</a:t>
            </a:r>
          </a:p>
          <a:p>
            <a:pPr lvl="1"/>
            <a:r>
              <a:rPr lang="en-US" altLang="de-DE" dirty="0" smtClean="0"/>
              <a:t>Sales Person</a:t>
            </a:r>
          </a:p>
          <a:p>
            <a:endParaRPr lang="de-DE" dirty="0"/>
          </a:p>
        </p:txBody>
      </p:sp>
      <p:sp>
        <p:nvSpPr>
          <p:cNvPr id="3" name="Titel 2"/>
          <p:cNvSpPr>
            <a:spLocks noGrp="1"/>
          </p:cNvSpPr>
          <p:nvPr>
            <p:ph type="title"/>
          </p:nvPr>
        </p:nvSpPr>
        <p:spPr/>
        <p:txBody>
          <a:bodyPr/>
          <a:lstStyle/>
          <a:p>
            <a:r>
              <a:rPr lang="en-US" altLang="de-DE" smtClean="0"/>
              <a:t>SD Organizational Structure</a:t>
            </a:r>
            <a:endParaRPr lang="de-DE" dirty="0"/>
          </a:p>
        </p:txBody>
      </p:sp>
    </p:spTree>
    <p:extLst>
      <p:ext uri="{BB962C8B-B14F-4D97-AF65-F5344CB8AC3E}">
        <p14:creationId xmlns:p14="http://schemas.microsoft.com/office/powerpoint/2010/main" val="37490168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ltLang="de-DE" dirty="0" smtClean="0"/>
              <a:t>Global Bike </a:t>
            </a:r>
            <a:r>
              <a:rPr lang="en-US" altLang="de-DE" dirty="0"/>
              <a:t>Structure for Sales and Distribution</a:t>
            </a:r>
            <a:endParaRPr lang="de-DE" dirty="0"/>
          </a:p>
        </p:txBody>
      </p:sp>
      <p:grpSp>
        <p:nvGrpSpPr>
          <p:cNvPr id="39" name="Gruppieren 38"/>
          <p:cNvGrpSpPr/>
          <p:nvPr/>
        </p:nvGrpSpPr>
        <p:grpSpPr>
          <a:xfrm>
            <a:off x="2130231" y="1949224"/>
            <a:ext cx="7932738" cy="3373437"/>
            <a:chOff x="577850" y="1557338"/>
            <a:chExt cx="7932738" cy="3373437"/>
          </a:xfrm>
        </p:grpSpPr>
        <p:sp>
          <p:nvSpPr>
            <p:cNvPr id="4" name="Rectangle 5"/>
            <p:cNvSpPr>
              <a:spLocks noChangeArrowheads="1"/>
            </p:cNvSpPr>
            <p:nvPr/>
          </p:nvSpPr>
          <p:spPr bwMode="white">
            <a:xfrm>
              <a:off x="3114675" y="1557338"/>
              <a:ext cx="1312863" cy="349250"/>
            </a:xfrm>
            <a:prstGeom prst="rect">
              <a:avLst/>
            </a:prstGeom>
            <a:solidFill>
              <a:srgbClr val="004880"/>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altLang="de-DE" sz="1600">
                  <a:solidFill>
                    <a:schemeClr val="bg1"/>
                  </a:solidFill>
                  <a:ea typeface="Arial Unicode MS" panose="020B0604020202020204" pitchFamily="34" charset="-128"/>
                  <a:cs typeface="Arial Unicode MS" panose="020B0604020202020204" pitchFamily="34" charset="-128"/>
                </a:rPr>
                <a:t>Global Bike</a:t>
              </a:r>
              <a:endParaRPr lang="de-DE" altLang="de-DE" sz="1600">
                <a:solidFill>
                  <a:schemeClr val="bg1"/>
                </a:solidFill>
                <a:ea typeface="Arial Unicode MS" panose="020B0604020202020204" pitchFamily="34" charset="-128"/>
                <a:cs typeface="Arial Unicode MS" panose="020B0604020202020204" pitchFamily="34" charset="-128"/>
              </a:endParaRPr>
            </a:p>
          </p:txBody>
        </p:sp>
        <p:sp>
          <p:nvSpPr>
            <p:cNvPr id="5" name="Line 8"/>
            <p:cNvSpPr>
              <a:spLocks noChangeShapeType="1"/>
            </p:cNvSpPr>
            <p:nvPr/>
          </p:nvSpPr>
          <p:spPr bwMode="white">
            <a:xfrm>
              <a:off x="3776663" y="1916113"/>
              <a:ext cx="0" cy="3603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a:p>
          </p:txBody>
        </p:sp>
        <p:sp>
          <p:nvSpPr>
            <p:cNvPr id="6" name="Line 10"/>
            <p:cNvSpPr>
              <a:spLocks noChangeShapeType="1"/>
            </p:cNvSpPr>
            <p:nvPr/>
          </p:nvSpPr>
          <p:spPr bwMode="white">
            <a:xfrm>
              <a:off x="1835150" y="2276475"/>
              <a:ext cx="38163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a:p>
          </p:txBody>
        </p:sp>
        <p:sp>
          <p:nvSpPr>
            <p:cNvPr id="7" name="Rectangle 5"/>
            <p:cNvSpPr>
              <a:spLocks noChangeArrowheads="1"/>
            </p:cNvSpPr>
            <p:nvPr/>
          </p:nvSpPr>
          <p:spPr bwMode="white">
            <a:xfrm>
              <a:off x="1042988" y="2565400"/>
              <a:ext cx="1720850" cy="349250"/>
            </a:xfrm>
            <a:prstGeom prst="rect">
              <a:avLst/>
            </a:prstGeom>
            <a:solidFill>
              <a:srgbClr val="004880"/>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altLang="de-DE" sz="1600">
                  <a:solidFill>
                    <a:schemeClr val="bg1"/>
                  </a:solidFill>
                  <a:ea typeface="Arial Unicode MS" panose="020B0604020202020204" pitchFamily="34" charset="-128"/>
                  <a:cs typeface="Arial Unicode MS" panose="020B0604020202020204" pitchFamily="34" charset="-128"/>
                </a:rPr>
                <a:t>Global Bike Inc.</a:t>
              </a:r>
              <a:endParaRPr lang="de-DE" altLang="de-DE" sz="1600">
                <a:solidFill>
                  <a:schemeClr val="bg1"/>
                </a:solidFill>
                <a:ea typeface="Arial Unicode MS" panose="020B0604020202020204" pitchFamily="34" charset="-128"/>
                <a:cs typeface="Arial Unicode MS" panose="020B0604020202020204" pitchFamily="34" charset="-128"/>
              </a:endParaRPr>
            </a:p>
          </p:txBody>
        </p:sp>
        <p:sp>
          <p:nvSpPr>
            <p:cNvPr id="8" name="Rectangle 5"/>
            <p:cNvSpPr>
              <a:spLocks noChangeArrowheads="1"/>
            </p:cNvSpPr>
            <p:nvPr/>
          </p:nvSpPr>
          <p:spPr bwMode="white">
            <a:xfrm>
              <a:off x="4140200" y="2565400"/>
              <a:ext cx="2917825" cy="349250"/>
            </a:xfrm>
            <a:prstGeom prst="rect">
              <a:avLst/>
            </a:prstGeom>
            <a:solidFill>
              <a:srgbClr val="004880"/>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altLang="de-DE" sz="1600">
                  <a:solidFill>
                    <a:schemeClr val="bg1"/>
                  </a:solidFill>
                  <a:ea typeface="Arial Unicode MS" panose="020B0604020202020204" pitchFamily="34" charset="-128"/>
                  <a:cs typeface="Arial Unicode MS" panose="020B0604020202020204" pitchFamily="34" charset="-128"/>
                </a:rPr>
                <a:t>Global Bike Germany GmbH</a:t>
              </a:r>
              <a:endParaRPr lang="de-DE" altLang="de-DE" sz="1600">
                <a:solidFill>
                  <a:schemeClr val="bg1"/>
                </a:solidFill>
                <a:ea typeface="Arial Unicode MS" panose="020B0604020202020204" pitchFamily="34" charset="-128"/>
                <a:cs typeface="Arial Unicode MS" panose="020B0604020202020204" pitchFamily="34" charset="-128"/>
              </a:endParaRPr>
            </a:p>
          </p:txBody>
        </p:sp>
        <p:sp>
          <p:nvSpPr>
            <p:cNvPr id="9" name="Line 8"/>
            <p:cNvSpPr>
              <a:spLocks noChangeShapeType="1"/>
            </p:cNvSpPr>
            <p:nvPr/>
          </p:nvSpPr>
          <p:spPr bwMode="white">
            <a:xfrm>
              <a:off x="1835150" y="2276475"/>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a:p>
          </p:txBody>
        </p:sp>
        <p:sp>
          <p:nvSpPr>
            <p:cNvPr id="10" name="Line 8"/>
            <p:cNvSpPr>
              <a:spLocks noChangeShapeType="1"/>
            </p:cNvSpPr>
            <p:nvPr/>
          </p:nvSpPr>
          <p:spPr bwMode="white">
            <a:xfrm>
              <a:off x="5651500" y="2276475"/>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a:p>
          </p:txBody>
        </p:sp>
        <p:sp>
          <p:nvSpPr>
            <p:cNvPr id="11" name="Line 8"/>
            <p:cNvSpPr>
              <a:spLocks noChangeShapeType="1"/>
            </p:cNvSpPr>
            <p:nvPr/>
          </p:nvSpPr>
          <p:spPr bwMode="white">
            <a:xfrm>
              <a:off x="1835150" y="2924175"/>
              <a:ext cx="0" cy="360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a:p>
          </p:txBody>
        </p:sp>
        <p:sp>
          <p:nvSpPr>
            <p:cNvPr id="12" name="Line 10"/>
            <p:cNvSpPr>
              <a:spLocks noChangeShapeType="1"/>
            </p:cNvSpPr>
            <p:nvPr/>
          </p:nvSpPr>
          <p:spPr bwMode="white">
            <a:xfrm>
              <a:off x="1233488" y="3284538"/>
              <a:ext cx="19700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a:p>
          </p:txBody>
        </p:sp>
        <p:sp>
          <p:nvSpPr>
            <p:cNvPr id="13" name="Line 8"/>
            <p:cNvSpPr>
              <a:spLocks noChangeShapeType="1"/>
            </p:cNvSpPr>
            <p:nvPr/>
          </p:nvSpPr>
          <p:spPr bwMode="white">
            <a:xfrm>
              <a:off x="1233488" y="3284538"/>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a:p>
          </p:txBody>
        </p:sp>
        <p:sp>
          <p:nvSpPr>
            <p:cNvPr id="14" name="Line 8"/>
            <p:cNvSpPr>
              <a:spLocks noChangeShapeType="1"/>
            </p:cNvSpPr>
            <p:nvPr/>
          </p:nvSpPr>
          <p:spPr bwMode="white">
            <a:xfrm>
              <a:off x="3203575" y="3284538"/>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a:p>
          </p:txBody>
        </p:sp>
        <p:sp>
          <p:nvSpPr>
            <p:cNvPr id="15" name="Rectangle 5"/>
            <p:cNvSpPr>
              <a:spLocks noChangeArrowheads="1"/>
            </p:cNvSpPr>
            <p:nvPr/>
          </p:nvSpPr>
          <p:spPr bwMode="white">
            <a:xfrm>
              <a:off x="809625" y="3573463"/>
              <a:ext cx="1017588" cy="349250"/>
            </a:xfrm>
            <a:prstGeom prst="rect">
              <a:avLst/>
            </a:prstGeom>
            <a:solidFill>
              <a:srgbClr val="004880"/>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altLang="de-DE" sz="1600">
                  <a:solidFill>
                    <a:schemeClr val="bg1"/>
                  </a:solidFill>
                  <a:ea typeface="Arial Unicode MS" panose="020B0604020202020204" pitchFamily="34" charset="-128"/>
                  <a:cs typeface="Arial Unicode MS" panose="020B0604020202020204" pitchFamily="34" charset="-128"/>
                </a:rPr>
                <a:t>US West</a:t>
              </a:r>
              <a:endParaRPr lang="de-DE" altLang="de-DE" sz="1600">
                <a:solidFill>
                  <a:schemeClr val="bg1"/>
                </a:solidFill>
                <a:ea typeface="Arial Unicode MS" panose="020B0604020202020204" pitchFamily="34" charset="-128"/>
                <a:cs typeface="Arial Unicode MS" panose="020B0604020202020204" pitchFamily="34" charset="-128"/>
              </a:endParaRPr>
            </a:p>
          </p:txBody>
        </p:sp>
        <p:sp>
          <p:nvSpPr>
            <p:cNvPr id="16" name="Rectangle 5"/>
            <p:cNvSpPr>
              <a:spLocks noChangeArrowheads="1"/>
            </p:cNvSpPr>
            <p:nvPr/>
          </p:nvSpPr>
          <p:spPr bwMode="white">
            <a:xfrm>
              <a:off x="2674938" y="3573463"/>
              <a:ext cx="960437" cy="349250"/>
            </a:xfrm>
            <a:prstGeom prst="rect">
              <a:avLst/>
            </a:prstGeom>
            <a:solidFill>
              <a:srgbClr val="004880"/>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altLang="de-DE" sz="1600">
                  <a:solidFill>
                    <a:schemeClr val="bg1"/>
                  </a:solidFill>
                  <a:ea typeface="Arial Unicode MS" panose="020B0604020202020204" pitchFamily="34" charset="-128"/>
                  <a:cs typeface="Arial Unicode MS" panose="020B0604020202020204" pitchFamily="34" charset="-128"/>
                </a:rPr>
                <a:t>US East</a:t>
              </a:r>
              <a:endParaRPr lang="de-DE" altLang="de-DE" sz="1600">
                <a:solidFill>
                  <a:schemeClr val="bg1"/>
                </a:solidFill>
                <a:ea typeface="Arial Unicode MS" panose="020B0604020202020204" pitchFamily="34" charset="-128"/>
                <a:cs typeface="Arial Unicode MS" panose="020B0604020202020204" pitchFamily="34" charset="-128"/>
              </a:endParaRPr>
            </a:p>
          </p:txBody>
        </p:sp>
        <p:sp>
          <p:nvSpPr>
            <p:cNvPr id="17" name="Line 8"/>
            <p:cNvSpPr>
              <a:spLocks noChangeShapeType="1"/>
            </p:cNvSpPr>
            <p:nvPr/>
          </p:nvSpPr>
          <p:spPr bwMode="white">
            <a:xfrm>
              <a:off x="1258888" y="3932238"/>
              <a:ext cx="0" cy="3603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a:p>
          </p:txBody>
        </p:sp>
        <p:sp>
          <p:nvSpPr>
            <p:cNvPr id="18" name="Line 10"/>
            <p:cNvSpPr>
              <a:spLocks noChangeShapeType="1"/>
            </p:cNvSpPr>
            <p:nvPr/>
          </p:nvSpPr>
          <p:spPr bwMode="white">
            <a:xfrm>
              <a:off x="917575" y="4292600"/>
              <a:ext cx="1422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a:p>
          </p:txBody>
        </p:sp>
        <p:sp>
          <p:nvSpPr>
            <p:cNvPr id="19" name="Line 8"/>
            <p:cNvSpPr>
              <a:spLocks noChangeShapeType="1"/>
            </p:cNvSpPr>
            <p:nvPr/>
          </p:nvSpPr>
          <p:spPr bwMode="white">
            <a:xfrm>
              <a:off x="917575" y="4292600"/>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a:p>
          </p:txBody>
        </p:sp>
        <p:sp>
          <p:nvSpPr>
            <p:cNvPr id="20" name="Line 8"/>
            <p:cNvSpPr>
              <a:spLocks noChangeShapeType="1"/>
            </p:cNvSpPr>
            <p:nvPr/>
          </p:nvSpPr>
          <p:spPr bwMode="white">
            <a:xfrm>
              <a:off x="2339975" y="4292600"/>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a:p>
          </p:txBody>
        </p:sp>
        <p:sp>
          <p:nvSpPr>
            <p:cNvPr id="21" name="Rectangle 5"/>
            <p:cNvSpPr>
              <a:spLocks noChangeArrowheads="1"/>
            </p:cNvSpPr>
            <p:nvPr/>
          </p:nvSpPr>
          <p:spPr bwMode="white">
            <a:xfrm>
              <a:off x="577850" y="4581525"/>
              <a:ext cx="1185863" cy="349250"/>
            </a:xfrm>
            <a:prstGeom prst="rect">
              <a:avLst/>
            </a:prstGeom>
            <a:solidFill>
              <a:srgbClr val="004880"/>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altLang="de-DE" sz="1600">
                  <a:solidFill>
                    <a:schemeClr val="bg1"/>
                  </a:solidFill>
                  <a:ea typeface="Arial Unicode MS" panose="020B0604020202020204" pitchFamily="34" charset="-128"/>
                  <a:cs typeface="Arial Unicode MS" panose="020B0604020202020204" pitchFamily="34" charset="-128"/>
                </a:rPr>
                <a:t>San Diego</a:t>
              </a:r>
              <a:endParaRPr lang="de-DE" altLang="de-DE" sz="1600">
                <a:solidFill>
                  <a:schemeClr val="bg1"/>
                </a:solidFill>
                <a:ea typeface="Arial Unicode MS" panose="020B0604020202020204" pitchFamily="34" charset="-128"/>
                <a:cs typeface="Arial Unicode MS" panose="020B0604020202020204" pitchFamily="34" charset="-128"/>
              </a:endParaRPr>
            </a:p>
          </p:txBody>
        </p:sp>
        <p:sp>
          <p:nvSpPr>
            <p:cNvPr id="22" name="Line 8"/>
            <p:cNvSpPr>
              <a:spLocks noChangeShapeType="1"/>
            </p:cNvSpPr>
            <p:nvPr/>
          </p:nvSpPr>
          <p:spPr bwMode="white">
            <a:xfrm>
              <a:off x="5651500" y="2924175"/>
              <a:ext cx="0" cy="360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a:p>
          </p:txBody>
        </p:sp>
        <p:sp>
          <p:nvSpPr>
            <p:cNvPr id="23" name="Line 10"/>
            <p:cNvSpPr>
              <a:spLocks noChangeShapeType="1"/>
            </p:cNvSpPr>
            <p:nvPr/>
          </p:nvSpPr>
          <p:spPr bwMode="white">
            <a:xfrm>
              <a:off x="4786313" y="3284538"/>
              <a:ext cx="17287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a:p>
          </p:txBody>
        </p:sp>
        <p:sp>
          <p:nvSpPr>
            <p:cNvPr id="24" name="Line 8"/>
            <p:cNvSpPr>
              <a:spLocks noChangeShapeType="1"/>
            </p:cNvSpPr>
            <p:nvPr/>
          </p:nvSpPr>
          <p:spPr bwMode="white">
            <a:xfrm>
              <a:off x="4786313" y="3284538"/>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a:p>
          </p:txBody>
        </p:sp>
        <p:sp>
          <p:nvSpPr>
            <p:cNvPr id="25" name="Line 8"/>
            <p:cNvSpPr>
              <a:spLocks noChangeShapeType="1"/>
            </p:cNvSpPr>
            <p:nvPr/>
          </p:nvSpPr>
          <p:spPr bwMode="white">
            <a:xfrm>
              <a:off x="6515100" y="3284538"/>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a:p>
          </p:txBody>
        </p:sp>
        <p:sp>
          <p:nvSpPr>
            <p:cNvPr id="26" name="Rectangle 5"/>
            <p:cNvSpPr>
              <a:spLocks noChangeArrowheads="1"/>
            </p:cNvSpPr>
            <p:nvPr/>
          </p:nvSpPr>
          <p:spPr bwMode="white">
            <a:xfrm>
              <a:off x="3924300" y="3573463"/>
              <a:ext cx="1673225" cy="349250"/>
            </a:xfrm>
            <a:prstGeom prst="rect">
              <a:avLst/>
            </a:prstGeom>
            <a:solidFill>
              <a:srgbClr val="004880"/>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altLang="de-DE" sz="1600">
                  <a:solidFill>
                    <a:schemeClr val="bg1"/>
                  </a:solidFill>
                  <a:ea typeface="Arial Unicode MS" panose="020B0604020202020204" pitchFamily="34" charset="-128"/>
                  <a:cs typeface="Arial Unicode MS" panose="020B0604020202020204" pitchFamily="34" charset="-128"/>
                </a:rPr>
                <a:t>Germany North</a:t>
              </a:r>
              <a:endParaRPr lang="de-DE" altLang="de-DE" sz="1600">
                <a:solidFill>
                  <a:schemeClr val="bg1"/>
                </a:solidFill>
                <a:ea typeface="Arial Unicode MS" panose="020B0604020202020204" pitchFamily="34" charset="-128"/>
                <a:cs typeface="Arial Unicode MS" panose="020B0604020202020204" pitchFamily="34" charset="-128"/>
              </a:endParaRPr>
            </a:p>
          </p:txBody>
        </p:sp>
        <p:sp>
          <p:nvSpPr>
            <p:cNvPr id="27" name="Rectangle 5"/>
            <p:cNvSpPr>
              <a:spLocks noChangeArrowheads="1"/>
            </p:cNvSpPr>
            <p:nvPr/>
          </p:nvSpPr>
          <p:spPr bwMode="white">
            <a:xfrm>
              <a:off x="5745163" y="3573463"/>
              <a:ext cx="1706562" cy="349250"/>
            </a:xfrm>
            <a:prstGeom prst="rect">
              <a:avLst/>
            </a:prstGeom>
            <a:solidFill>
              <a:srgbClr val="004880"/>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altLang="de-DE" sz="1600">
                  <a:solidFill>
                    <a:schemeClr val="bg1"/>
                  </a:solidFill>
                  <a:ea typeface="Arial Unicode MS" panose="020B0604020202020204" pitchFamily="34" charset="-128"/>
                  <a:cs typeface="Arial Unicode MS" panose="020B0604020202020204" pitchFamily="34" charset="-128"/>
                </a:rPr>
                <a:t>Germany South</a:t>
              </a:r>
              <a:endParaRPr lang="de-DE" altLang="de-DE" sz="1600">
                <a:solidFill>
                  <a:schemeClr val="bg1"/>
                </a:solidFill>
                <a:ea typeface="Arial Unicode MS" panose="020B0604020202020204" pitchFamily="34" charset="-128"/>
                <a:cs typeface="Arial Unicode MS" panose="020B0604020202020204" pitchFamily="34" charset="-128"/>
              </a:endParaRPr>
            </a:p>
          </p:txBody>
        </p:sp>
        <p:sp>
          <p:nvSpPr>
            <p:cNvPr id="28" name="Rectangle 5"/>
            <p:cNvSpPr>
              <a:spLocks noChangeArrowheads="1"/>
            </p:cNvSpPr>
            <p:nvPr/>
          </p:nvSpPr>
          <p:spPr bwMode="white">
            <a:xfrm>
              <a:off x="1908175" y="4581525"/>
              <a:ext cx="792163" cy="349250"/>
            </a:xfrm>
            <a:prstGeom prst="rect">
              <a:avLst/>
            </a:prstGeom>
            <a:solidFill>
              <a:srgbClr val="004880"/>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altLang="de-DE" sz="1600">
                  <a:solidFill>
                    <a:schemeClr val="bg1"/>
                  </a:solidFill>
                  <a:ea typeface="Arial Unicode MS" panose="020B0604020202020204" pitchFamily="34" charset="-128"/>
                  <a:cs typeface="Arial Unicode MS" panose="020B0604020202020204" pitchFamily="34" charset="-128"/>
                </a:rPr>
                <a:t>Dallas</a:t>
              </a:r>
              <a:endParaRPr lang="de-DE" altLang="de-DE" sz="1600">
                <a:solidFill>
                  <a:schemeClr val="bg1"/>
                </a:solidFill>
                <a:ea typeface="Arial Unicode MS" panose="020B0604020202020204" pitchFamily="34" charset="-128"/>
                <a:cs typeface="Arial Unicode MS" panose="020B0604020202020204" pitchFamily="34" charset="-128"/>
              </a:endParaRPr>
            </a:p>
          </p:txBody>
        </p:sp>
        <p:sp>
          <p:nvSpPr>
            <p:cNvPr id="29" name="Rectangle 5"/>
            <p:cNvSpPr>
              <a:spLocks noChangeArrowheads="1"/>
            </p:cNvSpPr>
            <p:nvPr/>
          </p:nvSpPr>
          <p:spPr bwMode="white">
            <a:xfrm>
              <a:off x="2854325" y="4581525"/>
              <a:ext cx="771525" cy="349250"/>
            </a:xfrm>
            <a:prstGeom prst="rect">
              <a:avLst/>
            </a:prstGeom>
            <a:solidFill>
              <a:srgbClr val="004880"/>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altLang="de-DE" sz="1600">
                  <a:solidFill>
                    <a:schemeClr val="bg1"/>
                  </a:solidFill>
                  <a:ea typeface="Arial Unicode MS" panose="020B0604020202020204" pitchFamily="34" charset="-128"/>
                  <a:cs typeface="Arial Unicode MS" panose="020B0604020202020204" pitchFamily="34" charset="-128"/>
                </a:rPr>
                <a:t>Miami</a:t>
              </a:r>
              <a:endParaRPr lang="de-DE" altLang="de-DE" sz="1600">
                <a:solidFill>
                  <a:schemeClr val="bg1"/>
                </a:solidFill>
                <a:ea typeface="Arial Unicode MS" panose="020B0604020202020204" pitchFamily="34" charset="-128"/>
                <a:cs typeface="Arial Unicode MS" panose="020B0604020202020204" pitchFamily="34" charset="-128"/>
              </a:endParaRPr>
            </a:p>
          </p:txBody>
        </p:sp>
        <p:sp>
          <p:nvSpPr>
            <p:cNvPr id="30" name="Line 8"/>
            <p:cNvSpPr>
              <a:spLocks noChangeShapeType="1"/>
            </p:cNvSpPr>
            <p:nvPr/>
          </p:nvSpPr>
          <p:spPr bwMode="white">
            <a:xfrm>
              <a:off x="3203575" y="3933825"/>
              <a:ext cx="0" cy="647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a:p>
          </p:txBody>
        </p:sp>
        <p:sp>
          <p:nvSpPr>
            <p:cNvPr id="31" name="Rectangle 5"/>
            <p:cNvSpPr>
              <a:spLocks noChangeArrowheads="1"/>
            </p:cNvSpPr>
            <p:nvPr/>
          </p:nvSpPr>
          <p:spPr bwMode="white">
            <a:xfrm>
              <a:off x="4283075" y="4581525"/>
              <a:ext cx="1084263" cy="349250"/>
            </a:xfrm>
            <a:prstGeom prst="rect">
              <a:avLst/>
            </a:prstGeom>
            <a:solidFill>
              <a:srgbClr val="004880"/>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altLang="de-DE" sz="1600">
                  <a:solidFill>
                    <a:schemeClr val="bg1"/>
                  </a:solidFill>
                  <a:ea typeface="Arial Unicode MS" panose="020B0604020202020204" pitchFamily="34" charset="-128"/>
                  <a:cs typeface="Arial Unicode MS" panose="020B0604020202020204" pitchFamily="34" charset="-128"/>
                </a:rPr>
                <a:t>Hamburg</a:t>
              </a:r>
              <a:endParaRPr lang="de-DE" altLang="de-DE" sz="1600">
                <a:solidFill>
                  <a:schemeClr val="bg1"/>
                </a:solidFill>
                <a:ea typeface="Arial Unicode MS" panose="020B0604020202020204" pitchFamily="34" charset="-128"/>
                <a:cs typeface="Arial Unicode MS" panose="020B0604020202020204" pitchFamily="34" charset="-128"/>
              </a:endParaRPr>
            </a:p>
          </p:txBody>
        </p:sp>
        <p:sp>
          <p:nvSpPr>
            <p:cNvPr id="32" name="Line 8"/>
            <p:cNvSpPr>
              <a:spLocks noChangeShapeType="1"/>
            </p:cNvSpPr>
            <p:nvPr/>
          </p:nvSpPr>
          <p:spPr bwMode="white">
            <a:xfrm>
              <a:off x="4787900" y="3933825"/>
              <a:ext cx="0" cy="647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a:p>
          </p:txBody>
        </p:sp>
        <p:sp>
          <p:nvSpPr>
            <p:cNvPr id="33" name="Rectangle 5"/>
            <p:cNvSpPr>
              <a:spLocks noChangeArrowheads="1"/>
            </p:cNvSpPr>
            <p:nvPr/>
          </p:nvSpPr>
          <p:spPr bwMode="white">
            <a:xfrm>
              <a:off x="5934075" y="4581525"/>
              <a:ext cx="1243013" cy="349250"/>
            </a:xfrm>
            <a:prstGeom prst="rect">
              <a:avLst/>
            </a:prstGeom>
            <a:solidFill>
              <a:srgbClr val="004880"/>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altLang="de-DE" sz="1600">
                  <a:solidFill>
                    <a:schemeClr val="bg1"/>
                  </a:solidFill>
                  <a:ea typeface="Arial Unicode MS" panose="020B0604020202020204" pitchFamily="34" charset="-128"/>
                  <a:cs typeface="Arial Unicode MS" panose="020B0604020202020204" pitchFamily="34" charset="-128"/>
                </a:rPr>
                <a:t>Heidelberg</a:t>
              </a:r>
              <a:endParaRPr lang="de-DE" altLang="de-DE" sz="1600">
                <a:solidFill>
                  <a:schemeClr val="bg1"/>
                </a:solidFill>
                <a:ea typeface="Arial Unicode MS" panose="020B0604020202020204" pitchFamily="34" charset="-128"/>
                <a:cs typeface="Arial Unicode MS" panose="020B0604020202020204" pitchFamily="34" charset="-128"/>
              </a:endParaRPr>
            </a:p>
          </p:txBody>
        </p:sp>
        <p:sp>
          <p:nvSpPr>
            <p:cNvPr id="34" name="Line 8"/>
            <p:cNvSpPr>
              <a:spLocks noChangeShapeType="1"/>
            </p:cNvSpPr>
            <p:nvPr/>
          </p:nvSpPr>
          <p:spPr bwMode="white">
            <a:xfrm>
              <a:off x="6516688" y="3933825"/>
              <a:ext cx="0" cy="647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a:p>
          </p:txBody>
        </p:sp>
        <p:sp>
          <p:nvSpPr>
            <p:cNvPr id="35" name="Rectangle 5"/>
            <p:cNvSpPr>
              <a:spLocks noChangeArrowheads="1"/>
            </p:cNvSpPr>
            <p:nvPr/>
          </p:nvSpPr>
          <p:spPr bwMode="white">
            <a:xfrm>
              <a:off x="7918450" y="1557338"/>
              <a:ext cx="5683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r" eaLnBrk="1" hangingPunct="1">
                <a:spcBef>
                  <a:spcPct val="0"/>
                </a:spcBef>
                <a:buClr>
                  <a:schemeClr val="accent1"/>
                </a:buClr>
                <a:buSzPct val="80000"/>
                <a:buFont typeface="Wingdings" panose="05000000000000000000" pitchFamily="2" charset="2"/>
                <a:buNone/>
              </a:pPr>
              <a:r>
                <a:rPr lang="en-US" altLang="de-DE" sz="1200" b="0">
                  <a:ea typeface="Arial Unicode MS" panose="020B0604020202020204" pitchFamily="34" charset="-128"/>
                  <a:cs typeface="Arial Unicode MS" panose="020B0604020202020204" pitchFamily="34" charset="-128"/>
                </a:rPr>
                <a:t>Client</a:t>
              </a:r>
              <a:endParaRPr lang="de-DE" altLang="de-DE" sz="1200" b="0">
                <a:ea typeface="Arial Unicode MS" panose="020B0604020202020204" pitchFamily="34" charset="-128"/>
                <a:cs typeface="Arial Unicode MS" panose="020B0604020202020204" pitchFamily="34" charset="-128"/>
              </a:endParaRPr>
            </a:p>
          </p:txBody>
        </p:sp>
        <p:sp>
          <p:nvSpPr>
            <p:cNvPr id="36" name="Rectangle 5"/>
            <p:cNvSpPr>
              <a:spLocks noChangeArrowheads="1"/>
            </p:cNvSpPr>
            <p:nvPr/>
          </p:nvSpPr>
          <p:spPr bwMode="white">
            <a:xfrm>
              <a:off x="7680325" y="2524125"/>
              <a:ext cx="830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r" eaLnBrk="1" hangingPunct="1">
                <a:spcBef>
                  <a:spcPct val="0"/>
                </a:spcBef>
                <a:buClr>
                  <a:schemeClr val="accent1"/>
                </a:buClr>
                <a:buSzPct val="80000"/>
                <a:buFont typeface="Wingdings" panose="05000000000000000000" pitchFamily="2" charset="2"/>
                <a:buNone/>
              </a:pPr>
              <a:r>
                <a:rPr lang="en-US" altLang="de-DE" sz="1200" b="0">
                  <a:ea typeface="Arial Unicode MS" panose="020B0604020202020204" pitchFamily="34" charset="-128"/>
                  <a:cs typeface="Arial Unicode MS" panose="020B0604020202020204" pitchFamily="34" charset="-128"/>
                </a:rPr>
                <a:t>Company</a:t>
              </a:r>
            </a:p>
            <a:p>
              <a:pPr algn="r" eaLnBrk="1" hangingPunct="1">
                <a:spcBef>
                  <a:spcPct val="0"/>
                </a:spcBef>
                <a:buClr>
                  <a:schemeClr val="accent1"/>
                </a:buClr>
                <a:buSzPct val="80000"/>
                <a:buFont typeface="Wingdings" panose="05000000000000000000" pitchFamily="2" charset="2"/>
                <a:buNone/>
              </a:pPr>
              <a:r>
                <a:rPr lang="en-US" altLang="de-DE" sz="1200" b="0">
                  <a:ea typeface="Arial Unicode MS" panose="020B0604020202020204" pitchFamily="34" charset="-128"/>
                  <a:cs typeface="Arial Unicode MS" panose="020B0604020202020204" pitchFamily="34" charset="-128"/>
                </a:rPr>
                <a:t>Code</a:t>
              </a:r>
              <a:endParaRPr lang="de-DE" altLang="de-DE" sz="1200" b="0">
                <a:ea typeface="Arial Unicode MS" panose="020B0604020202020204" pitchFamily="34" charset="-128"/>
                <a:cs typeface="Arial Unicode MS" panose="020B0604020202020204" pitchFamily="34" charset="-128"/>
              </a:endParaRPr>
            </a:p>
          </p:txBody>
        </p:sp>
        <p:sp>
          <p:nvSpPr>
            <p:cNvPr id="37" name="Rectangle 5"/>
            <p:cNvSpPr>
              <a:spLocks noChangeArrowheads="1"/>
            </p:cNvSpPr>
            <p:nvPr/>
          </p:nvSpPr>
          <p:spPr bwMode="white">
            <a:xfrm>
              <a:off x="7454900" y="3516313"/>
              <a:ext cx="104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r" eaLnBrk="1" hangingPunct="1">
                <a:spcBef>
                  <a:spcPct val="0"/>
                </a:spcBef>
                <a:buClr>
                  <a:schemeClr val="accent1"/>
                </a:buClr>
                <a:buSzPct val="80000"/>
                <a:buFont typeface="Wingdings" panose="05000000000000000000" pitchFamily="2" charset="2"/>
                <a:buNone/>
              </a:pPr>
              <a:r>
                <a:rPr lang="en-US" altLang="de-DE" sz="1200" b="0">
                  <a:ea typeface="Arial Unicode MS" panose="020B0604020202020204" pitchFamily="34" charset="-128"/>
                  <a:cs typeface="Arial Unicode MS" panose="020B0604020202020204" pitchFamily="34" charset="-128"/>
                </a:rPr>
                <a:t>Sales</a:t>
              </a:r>
            </a:p>
            <a:p>
              <a:pPr algn="r" eaLnBrk="1" hangingPunct="1">
                <a:spcBef>
                  <a:spcPct val="0"/>
                </a:spcBef>
                <a:buClr>
                  <a:schemeClr val="accent1"/>
                </a:buClr>
                <a:buSzPct val="80000"/>
                <a:buFont typeface="Wingdings" panose="05000000000000000000" pitchFamily="2" charset="2"/>
                <a:buNone/>
              </a:pPr>
              <a:r>
                <a:rPr lang="en-US" altLang="de-DE" sz="1200" b="0">
                  <a:ea typeface="Arial Unicode MS" panose="020B0604020202020204" pitchFamily="34" charset="-128"/>
                  <a:cs typeface="Arial Unicode MS" panose="020B0604020202020204" pitchFamily="34" charset="-128"/>
                </a:rPr>
                <a:t>Organization</a:t>
              </a:r>
              <a:endParaRPr lang="de-DE" altLang="de-DE" sz="1200" b="0">
                <a:ea typeface="Arial Unicode MS" panose="020B0604020202020204" pitchFamily="34" charset="-128"/>
                <a:cs typeface="Arial Unicode MS" panose="020B0604020202020204" pitchFamily="34" charset="-128"/>
              </a:endParaRPr>
            </a:p>
          </p:txBody>
        </p:sp>
        <p:sp>
          <p:nvSpPr>
            <p:cNvPr id="38" name="Rectangle 5"/>
            <p:cNvSpPr>
              <a:spLocks noChangeArrowheads="1"/>
            </p:cNvSpPr>
            <p:nvPr/>
          </p:nvSpPr>
          <p:spPr bwMode="white">
            <a:xfrm>
              <a:off x="7491413" y="4613275"/>
              <a:ext cx="10017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r" eaLnBrk="1" hangingPunct="1">
                <a:spcBef>
                  <a:spcPct val="0"/>
                </a:spcBef>
                <a:buClr>
                  <a:schemeClr val="accent1"/>
                </a:buClr>
                <a:buSzPct val="80000"/>
                <a:buFont typeface="Wingdings" panose="05000000000000000000" pitchFamily="2" charset="2"/>
                <a:buNone/>
              </a:pPr>
              <a:r>
                <a:rPr lang="en-US" altLang="de-DE" sz="1200" b="0">
                  <a:ea typeface="Arial Unicode MS" panose="020B0604020202020204" pitchFamily="34" charset="-128"/>
                  <a:cs typeface="Arial Unicode MS" panose="020B0604020202020204" pitchFamily="34" charset="-128"/>
                </a:rPr>
                <a:t>Sales Office</a:t>
              </a:r>
              <a:endParaRPr lang="de-DE" altLang="de-DE" sz="1200" b="0">
                <a:ea typeface="Arial Unicode MS" panose="020B0604020202020204" pitchFamily="34" charset="-128"/>
                <a:cs typeface="Arial Unicode MS" panose="020B0604020202020204" pitchFamily="34" charset="-128"/>
              </a:endParaRPr>
            </a:p>
          </p:txBody>
        </p:sp>
      </p:grpSp>
    </p:spTree>
    <p:extLst>
      <p:ext uri="{BB962C8B-B14F-4D97-AF65-F5344CB8AC3E}">
        <p14:creationId xmlns:p14="http://schemas.microsoft.com/office/powerpoint/2010/main" val="3719217792"/>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_2016_16x9_white">
  <a:themeElements>
    <a:clrScheme name="SAP_colors_white_template">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äsentation1" id="{32696891-6260-4D8D-AB31-F1C204081A38}" vid="{B72584D7-7D1F-4BD9-9F01-A4F5E0412201}"/>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SAP_Template_169_en</Template>
  <TotalTime>0</TotalTime>
  <Words>2985</Words>
  <Application>Microsoft Office PowerPoint</Application>
  <PresentationFormat>Benutzerdefiniert</PresentationFormat>
  <Paragraphs>628</Paragraphs>
  <Slides>46</Slides>
  <Notes>7</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46</vt:i4>
      </vt:variant>
    </vt:vector>
  </HeadingPairs>
  <TitlesOfParts>
    <vt:vector size="55" baseType="lpstr">
      <vt:lpstr>Angsana New</vt:lpstr>
      <vt:lpstr>Arial</vt:lpstr>
      <vt:lpstr>Arial Unicode MS</vt:lpstr>
      <vt:lpstr>Courier New</vt:lpstr>
      <vt:lpstr>Symbol</vt:lpstr>
      <vt:lpstr>Times New Roman</vt:lpstr>
      <vt:lpstr>wingdings</vt:lpstr>
      <vt:lpstr>wingdings</vt:lpstr>
      <vt:lpstr>SAP_2016_16x9_white</vt:lpstr>
      <vt:lpstr>Sales and Distribution (SD)</vt:lpstr>
      <vt:lpstr>PowerPoint-Präsentation</vt:lpstr>
      <vt:lpstr>PowerPoint-Präsentation</vt:lpstr>
      <vt:lpstr>PowerPoint-Präsentation</vt:lpstr>
      <vt:lpstr>Functionality</vt:lpstr>
      <vt:lpstr>Unit Overview</vt:lpstr>
      <vt:lpstr>SD Organizational Structure</vt:lpstr>
      <vt:lpstr>SD Organizational Structure</vt:lpstr>
      <vt:lpstr>Global Bike Structure for Sales and Distribution</vt:lpstr>
      <vt:lpstr>Global Bike Enterprise Structure in SAP ERP (Sales)</vt:lpstr>
      <vt:lpstr>Unit Overview</vt:lpstr>
      <vt:lpstr>SD Master Data</vt:lpstr>
      <vt:lpstr>Customer Master Data</vt:lpstr>
      <vt:lpstr>Customer Master</vt:lpstr>
      <vt:lpstr>Material Master Data</vt:lpstr>
      <vt:lpstr>Material Master Views</vt:lpstr>
      <vt:lpstr>Material Master</vt:lpstr>
      <vt:lpstr>Condition Master Data (Pricing)</vt:lpstr>
      <vt:lpstr>Output</vt:lpstr>
      <vt:lpstr>Unit Overview</vt:lpstr>
      <vt:lpstr>Sales Order Process</vt:lpstr>
      <vt:lpstr>Pre-Sales Activities (CRM Light)</vt:lpstr>
      <vt:lpstr>Inquiry</vt:lpstr>
      <vt:lpstr>Quotation</vt:lpstr>
      <vt:lpstr>Sales Order</vt:lpstr>
      <vt:lpstr>Sales Order</vt:lpstr>
      <vt:lpstr>Sales Order</vt:lpstr>
      <vt:lpstr>Delivery Scheduling</vt:lpstr>
      <vt:lpstr>Backward Scheduling</vt:lpstr>
      <vt:lpstr>Forward Scheduling</vt:lpstr>
      <vt:lpstr>Shipping &amp; Route Determination</vt:lpstr>
      <vt:lpstr>Availability Check</vt:lpstr>
      <vt:lpstr>Pricing</vt:lpstr>
      <vt:lpstr>Credit Check</vt:lpstr>
      <vt:lpstr>Shipping &amp; Transportation</vt:lpstr>
      <vt:lpstr>Shipping</vt:lpstr>
      <vt:lpstr>Delivery Creation</vt:lpstr>
      <vt:lpstr>Delivery Document</vt:lpstr>
      <vt:lpstr>Picking</vt:lpstr>
      <vt:lpstr>Loading and Packing</vt:lpstr>
      <vt:lpstr>Goods issue</vt:lpstr>
      <vt:lpstr>Billing</vt:lpstr>
      <vt:lpstr>Billing Methods</vt:lpstr>
      <vt:lpstr>Payment</vt:lpstr>
      <vt:lpstr>Document Flow</vt:lpstr>
      <vt:lpstr>Sales Order Process Debugging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SAP UCC Magdeburg</dc:creator>
  <cp:keywords>2016/16:9/white</cp:keywords>
  <cp:lastModifiedBy>Pranata, Timothy</cp:lastModifiedBy>
  <cp:revision>129</cp:revision>
  <dcterms:created xsi:type="dcterms:W3CDTF">2017-05-28T06:37:04Z</dcterms:created>
  <dcterms:modified xsi:type="dcterms:W3CDTF">2022-08-03T10:30:00Z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-1173631419</vt:i4>
  </property>
  <property fmtid="{D5CDD505-2E9C-101B-9397-08002B2CF9AE}" pid="3" name="_NewReviewCycle">
    <vt:lpwstr/>
  </property>
  <property fmtid="{D5CDD505-2E9C-101B-9397-08002B2CF9AE}" pid="4" name="_EmailSubject">
    <vt:lpwstr> UA Master Slides Diskussion</vt:lpwstr>
  </property>
  <property fmtid="{D5CDD505-2E9C-101B-9397-08002B2CF9AE}" pid="5" name="_AuthorEmail">
    <vt:lpwstr>kristof.schneider@sap.com</vt:lpwstr>
  </property>
  <property fmtid="{D5CDD505-2E9C-101B-9397-08002B2CF9AE}" pid="6" name="_AuthorEmailDisplayName">
    <vt:lpwstr>Schneider, Kristof</vt:lpwstr>
  </property>
  <property fmtid="{D5CDD505-2E9C-101B-9397-08002B2CF9AE}" pid="7" name="_PreviousAdHocReviewCycleID">
    <vt:i4>1357826825</vt:i4>
  </property>
</Properties>
</file>