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3" autoAdjust="0"/>
    <p:restoredTop sz="94660"/>
  </p:normalViewPr>
  <p:slideViewPr>
    <p:cSldViewPr snapToGrid="0">
      <p:cViewPr varScale="1">
        <p:scale>
          <a:sx n="72" d="100"/>
          <a:sy n="72" d="100"/>
        </p:scale>
        <p:origin x="4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276053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F77DC-CE7C-4612-BC2C-F75D3963DF36}"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416214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2462020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136685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63848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4138221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1533703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468600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12506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332364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F77DC-CE7C-4612-BC2C-F75D3963DF36}" type="datetimeFigureOut">
              <a:rPr lang="en-IN" smtClean="0"/>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301830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F77DC-CE7C-4612-BC2C-F75D3963DF36}"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239932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F77DC-CE7C-4612-BC2C-F75D3963DF36}" type="datetimeFigureOut">
              <a:rPr lang="en-IN" smtClean="0"/>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402183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F77DC-CE7C-4612-BC2C-F75D3963DF36}" type="datetimeFigureOut">
              <a:rPr lang="en-IN" smtClean="0"/>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412127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F77DC-CE7C-4612-BC2C-F75D3963DF36}" type="datetimeFigureOut">
              <a:rPr lang="en-IN" smtClean="0"/>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24130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F77DC-CE7C-4612-BC2C-F75D3963DF36}"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99089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F77DC-CE7C-4612-BC2C-F75D3963DF36}" type="datetimeFigureOut">
              <a:rPr lang="en-IN" smtClean="0"/>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1F2FE9-7F63-4515-A2F8-D4DDE8769680}" type="slidenum">
              <a:rPr lang="en-IN" smtClean="0"/>
              <a:t>‹#›</a:t>
            </a:fld>
            <a:endParaRPr lang="en-IN"/>
          </a:p>
        </p:txBody>
      </p:sp>
    </p:spTree>
    <p:extLst>
      <p:ext uri="{BB962C8B-B14F-4D97-AF65-F5344CB8AC3E}">
        <p14:creationId xmlns:p14="http://schemas.microsoft.com/office/powerpoint/2010/main" val="263526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6F77DC-CE7C-4612-BC2C-F75D3963DF36}" type="datetimeFigureOut">
              <a:rPr lang="en-IN" smtClean="0"/>
              <a:t>26-11-2021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1F2FE9-7F63-4515-A2F8-D4DDE8769680}" type="slidenum">
              <a:rPr lang="en-IN" smtClean="0"/>
              <a:t>‹#›</a:t>
            </a:fld>
            <a:endParaRPr lang="en-IN"/>
          </a:p>
        </p:txBody>
      </p:sp>
    </p:spTree>
    <p:extLst>
      <p:ext uri="{BB962C8B-B14F-4D97-AF65-F5344CB8AC3E}">
        <p14:creationId xmlns:p14="http://schemas.microsoft.com/office/powerpoint/2010/main" val="5529082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A1BC-DED7-49D8-89A0-31CD15CCD9E5}"/>
              </a:ext>
            </a:extLst>
          </p:cNvPr>
          <p:cNvSpPr>
            <a:spLocks noGrp="1"/>
          </p:cNvSpPr>
          <p:nvPr>
            <p:ph type="title"/>
          </p:nvPr>
        </p:nvSpPr>
        <p:spPr>
          <a:xfrm>
            <a:off x="677335" y="596348"/>
            <a:ext cx="8596668" cy="2120348"/>
          </a:xfrm>
        </p:spPr>
        <p:txBody>
          <a:bodyPr>
            <a:normAutofit/>
          </a:bodyPr>
          <a:lstStyle/>
          <a:p>
            <a:pPr algn="ctr"/>
            <a:r>
              <a:rPr lang="en-IN" sz="4800" b="0" i="0" dirty="0">
                <a:solidFill>
                  <a:srgbClr val="7C9900"/>
                </a:solidFill>
                <a:effectLst/>
                <a:latin typeface="Helvetica Neue"/>
              </a:rPr>
              <a:t>Android Attendance System</a:t>
            </a:r>
            <a:br>
              <a:rPr lang="en-IN" sz="4800" b="0" i="0" dirty="0">
                <a:solidFill>
                  <a:srgbClr val="7C9900"/>
                </a:solidFill>
                <a:effectLst/>
                <a:latin typeface="Helvetica Neue"/>
              </a:rPr>
            </a:br>
            <a:r>
              <a:rPr lang="en-IN" sz="4800" b="0" i="0" dirty="0">
                <a:solidFill>
                  <a:srgbClr val="7C9900"/>
                </a:solidFill>
                <a:effectLst/>
                <a:latin typeface="Helvetica Neue"/>
              </a:rPr>
              <a:t>App</a:t>
            </a:r>
            <a:endParaRPr lang="en-IN" sz="4800" dirty="0"/>
          </a:p>
        </p:txBody>
      </p:sp>
      <p:sp>
        <p:nvSpPr>
          <p:cNvPr id="3" name="Text Placeholder 2">
            <a:extLst>
              <a:ext uri="{FF2B5EF4-FFF2-40B4-BE49-F238E27FC236}">
                <a16:creationId xmlns:a16="http://schemas.microsoft.com/office/drawing/2014/main" id="{B342519F-7230-4493-A600-37C12B263A0A}"/>
              </a:ext>
            </a:extLst>
          </p:cNvPr>
          <p:cNvSpPr>
            <a:spLocks noGrp="1"/>
          </p:cNvSpPr>
          <p:nvPr>
            <p:ph type="body" idx="1"/>
          </p:nvPr>
        </p:nvSpPr>
        <p:spPr>
          <a:xfrm>
            <a:off x="677335" y="4691270"/>
            <a:ext cx="4570526" cy="1350092"/>
          </a:xfrm>
        </p:spPr>
        <p:txBody>
          <a:bodyPr>
            <a:normAutofit fontScale="85000" lnSpcReduction="20000"/>
          </a:bodyPr>
          <a:lstStyle/>
          <a:p>
            <a:r>
              <a:rPr lang="en-IN" dirty="0"/>
              <a:t>Name: Ayush Garg, Lakshay</a:t>
            </a:r>
          </a:p>
          <a:p>
            <a:r>
              <a:rPr lang="en-IN" dirty="0"/>
              <a:t>Roll no:2K19CSUN01015, 2K19CSUN01033</a:t>
            </a:r>
          </a:p>
          <a:p>
            <a:r>
              <a:rPr lang="en-IN" dirty="0"/>
              <a:t>B-Tech CSE 5C</a:t>
            </a:r>
          </a:p>
          <a:p>
            <a:r>
              <a:rPr lang="en-IN"/>
              <a:t>https://github.com/doit228/MC-PROECT/</a:t>
            </a:r>
            <a:endParaRPr lang="en-IN" dirty="0"/>
          </a:p>
        </p:txBody>
      </p:sp>
    </p:spTree>
    <p:extLst>
      <p:ext uri="{BB962C8B-B14F-4D97-AF65-F5344CB8AC3E}">
        <p14:creationId xmlns:p14="http://schemas.microsoft.com/office/powerpoint/2010/main" val="61814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EE25-EBE9-4ACE-9BA5-B4ACFA7A2BD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AAC02D2-720C-4FFA-96CC-A1526B85BC6C}"/>
              </a:ext>
            </a:extLst>
          </p:cNvPr>
          <p:cNvSpPr>
            <a:spLocks noGrp="1"/>
          </p:cNvSpPr>
          <p:nvPr>
            <p:ph idx="1"/>
          </p:nvPr>
        </p:nvSpPr>
        <p:spPr/>
        <p:txBody>
          <a:bodyPr>
            <a:normAutofit/>
          </a:bodyPr>
          <a:lstStyle/>
          <a:p>
            <a:pPr marL="0" indent="0" algn="just">
              <a:buNone/>
            </a:pPr>
            <a:r>
              <a:rPr lang="en-US" sz="2800" b="0" i="0" dirty="0">
                <a:solidFill>
                  <a:srgbClr val="4C4C4C"/>
                </a:solidFill>
                <a:effectLst/>
                <a:latin typeface="Helvetica Neue"/>
              </a:rPr>
              <a:t>The mobile attendance system has been built to eliminate the time and effort wasted in taking attendances in schools and colleges. It also greatly reduces the amount of paper resources needed in attendance data management. This is an android mobile app. It’s built to be used for school/college faculty so that they may take student attendance on their phones.</a:t>
            </a:r>
            <a:endParaRPr lang="en-IN" sz="2800" dirty="0"/>
          </a:p>
        </p:txBody>
      </p:sp>
    </p:spTree>
    <p:extLst>
      <p:ext uri="{BB962C8B-B14F-4D97-AF65-F5344CB8AC3E}">
        <p14:creationId xmlns:p14="http://schemas.microsoft.com/office/powerpoint/2010/main" val="423742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D679-6397-4AE5-8E42-A1C8D4D252BD}"/>
              </a:ext>
            </a:extLst>
          </p:cNvPr>
          <p:cNvSpPr>
            <a:spLocks noGrp="1"/>
          </p:cNvSpPr>
          <p:nvPr>
            <p:ph type="title"/>
          </p:nvPr>
        </p:nvSpPr>
        <p:spPr/>
        <p:txBody>
          <a:bodyPr/>
          <a:lstStyle/>
          <a:p>
            <a:r>
              <a:rPr lang="en-US" dirty="0"/>
              <a:t>The system is divided in following module:</a:t>
            </a:r>
            <a:endParaRPr lang="en-IN" dirty="0"/>
          </a:p>
        </p:txBody>
      </p:sp>
      <p:sp>
        <p:nvSpPr>
          <p:cNvPr id="3" name="Content Placeholder 2">
            <a:extLst>
              <a:ext uri="{FF2B5EF4-FFF2-40B4-BE49-F238E27FC236}">
                <a16:creationId xmlns:a16="http://schemas.microsoft.com/office/drawing/2014/main" id="{842355CC-61AC-46AE-8188-A3FBEE603061}"/>
              </a:ext>
            </a:extLst>
          </p:cNvPr>
          <p:cNvSpPr>
            <a:spLocks noGrp="1"/>
          </p:cNvSpPr>
          <p:nvPr>
            <p:ph idx="1"/>
          </p:nvPr>
        </p:nvSpPr>
        <p:spPr>
          <a:xfrm>
            <a:off x="677334" y="2160589"/>
            <a:ext cx="8596668" cy="4373376"/>
          </a:xfrm>
        </p:spPr>
        <p:txBody>
          <a:bodyPr>
            <a:normAutofit/>
          </a:bodyPr>
          <a:lstStyle/>
          <a:p>
            <a:pPr algn="l">
              <a:buFont typeface="Arial" panose="020B0604020202020204" pitchFamily="34" charset="0"/>
              <a:buChar char="•"/>
            </a:pPr>
            <a:r>
              <a:rPr lang="en-US" sz="2000" b="1" i="0" dirty="0">
                <a:solidFill>
                  <a:srgbClr val="4C4C4C"/>
                </a:solidFill>
                <a:effectLst/>
                <a:latin typeface="Helvetica Neue"/>
              </a:rPr>
              <a:t>Student Attendance List Creation: </a:t>
            </a:r>
            <a:r>
              <a:rPr lang="en-US" sz="2000" b="0" i="0" dirty="0">
                <a:solidFill>
                  <a:srgbClr val="4C4C4C"/>
                </a:solidFill>
                <a:effectLst/>
                <a:latin typeface="Helvetica Neue"/>
              </a:rPr>
              <a:t>Once this App is installed on a phone, it allows user to create a student attendance sheet consisting of name, roll number, date, Absent/Present mark and subject. He has to fill student names along with associated roll numbers.</a:t>
            </a:r>
          </a:p>
          <a:p>
            <a:pPr algn="l">
              <a:buFont typeface="Arial" panose="020B0604020202020204" pitchFamily="34" charset="0"/>
              <a:buChar char="•"/>
            </a:pPr>
            <a:r>
              <a:rPr lang="en-US" sz="2000" b="1" i="0" dirty="0">
                <a:solidFill>
                  <a:srgbClr val="4C4C4C"/>
                </a:solidFill>
                <a:effectLst/>
                <a:latin typeface="Helvetica Neue"/>
              </a:rPr>
              <a:t>Attendance Marking:</a:t>
            </a:r>
            <a:r>
              <a:rPr lang="en-US" sz="2000" b="0" i="0" dirty="0">
                <a:solidFill>
                  <a:srgbClr val="4C4C4C"/>
                </a:solidFill>
                <a:effectLst/>
                <a:latin typeface="Helvetica Neue"/>
              </a:rPr>
              <a:t> The faculty has the list on his phone now. He may see the list call roll numbers and select absent id the student is absent or select present if student is present.</a:t>
            </a:r>
          </a:p>
          <a:p>
            <a:pPr algn="l">
              <a:buFont typeface="Arial" panose="020B0604020202020204" pitchFamily="34" charset="0"/>
              <a:buChar char="•"/>
            </a:pPr>
            <a:r>
              <a:rPr lang="en-US" sz="2000" b="1" i="0" dirty="0">
                <a:solidFill>
                  <a:srgbClr val="4C4C4C"/>
                </a:solidFill>
                <a:effectLst/>
                <a:latin typeface="Helvetica Neue"/>
              </a:rPr>
              <a:t>Attendance Storage: </a:t>
            </a:r>
            <a:r>
              <a:rPr lang="en-US" sz="2000" b="0" i="0" dirty="0">
                <a:solidFill>
                  <a:srgbClr val="4C4C4C"/>
                </a:solidFill>
                <a:effectLst/>
                <a:latin typeface="Helvetica Neue"/>
              </a:rPr>
              <a:t>This data is now stored in the faculty mobile phone. Faculty may also view it anytime on their phone.</a:t>
            </a:r>
          </a:p>
          <a:p>
            <a:pPr algn="l">
              <a:buFont typeface="Arial" panose="020B0604020202020204" pitchFamily="34" charset="0"/>
              <a:buChar char="•"/>
            </a:pPr>
            <a:r>
              <a:rPr lang="en-US" sz="2000" b="1" i="0" dirty="0">
                <a:solidFill>
                  <a:srgbClr val="4C4C4C"/>
                </a:solidFill>
                <a:effectLst/>
                <a:latin typeface="Helvetica Neue"/>
              </a:rPr>
              <a:t>Attendance sheet transfer:</a:t>
            </a:r>
            <a:r>
              <a:rPr lang="en-US" sz="2000" b="0" i="0" dirty="0">
                <a:solidFill>
                  <a:srgbClr val="4C4C4C"/>
                </a:solidFill>
                <a:effectLst/>
                <a:latin typeface="Helvetica Neue"/>
              </a:rPr>
              <a:t> The faculty can transfer the file to a server (normal computer) via a Bluetooth connection where this data can be stored and maintained by the school or college.</a:t>
            </a:r>
          </a:p>
          <a:p>
            <a:pPr marL="0" indent="0">
              <a:buNone/>
            </a:pPr>
            <a:endParaRPr lang="en-IN" sz="2000" dirty="0"/>
          </a:p>
        </p:txBody>
      </p:sp>
    </p:spTree>
    <p:extLst>
      <p:ext uri="{BB962C8B-B14F-4D97-AF65-F5344CB8AC3E}">
        <p14:creationId xmlns:p14="http://schemas.microsoft.com/office/powerpoint/2010/main" val="221552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F202-358D-4CB6-9CE9-9390DD1A2F0D}"/>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71D61C99-B8E1-42F2-9C63-3D16A769C56E}"/>
              </a:ext>
            </a:extLst>
          </p:cNvPr>
          <p:cNvSpPr>
            <a:spLocks noGrp="1"/>
          </p:cNvSpPr>
          <p:nvPr>
            <p:ph idx="1"/>
          </p:nvPr>
        </p:nvSpPr>
        <p:spPr/>
        <p:txBody>
          <a:bodyPr>
            <a:normAutofit fontScale="92500"/>
          </a:bodyPr>
          <a:lstStyle/>
          <a:p>
            <a:pPr algn="l">
              <a:buFont typeface="Arial" panose="020B0604020202020204" pitchFamily="34" charset="0"/>
              <a:buChar char="•"/>
            </a:pPr>
            <a:r>
              <a:rPr lang="en-US" sz="2400" b="0" i="0" dirty="0">
                <a:solidFill>
                  <a:srgbClr val="4C4C4C"/>
                </a:solidFill>
                <a:effectLst/>
                <a:latin typeface="Helvetica Neue"/>
              </a:rPr>
              <a:t>The system eliminates the use of paperwork needed for attendance marking and monitoring.</a:t>
            </a:r>
          </a:p>
          <a:p>
            <a:pPr algn="l">
              <a:buFont typeface="Arial" panose="020B0604020202020204" pitchFamily="34" charset="0"/>
              <a:buChar char="•"/>
            </a:pPr>
            <a:r>
              <a:rPr lang="en-US" sz="2400" b="0" i="0" dirty="0">
                <a:solidFill>
                  <a:srgbClr val="4C4C4C"/>
                </a:solidFill>
                <a:effectLst/>
                <a:latin typeface="Helvetica Neue"/>
              </a:rPr>
              <a:t>The file can be transferred from mobile to computer or server via Bluetooth.</a:t>
            </a:r>
          </a:p>
          <a:p>
            <a:pPr algn="l">
              <a:buFont typeface="Arial" panose="020B0604020202020204" pitchFamily="34" charset="0"/>
              <a:buChar char="•"/>
            </a:pPr>
            <a:r>
              <a:rPr lang="en-US" sz="2400" b="0" i="0" dirty="0">
                <a:solidFill>
                  <a:srgbClr val="4C4C4C"/>
                </a:solidFill>
                <a:effectLst/>
                <a:latin typeface="Helvetica Neue"/>
              </a:rPr>
              <a:t>This gives the overall performance of class in attendance.</a:t>
            </a:r>
          </a:p>
          <a:p>
            <a:pPr algn="l">
              <a:buFont typeface="Arial" panose="020B0604020202020204" pitchFamily="34" charset="0"/>
              <a:buChar char="•"/>
            </a:pPr>
            <a:r>
              <a:rPr lang="en-US" sz="2400" b="0" i="0" dirty="0">
                <a:solidFill>
                  <a:srgbClr val="4C4C4C"/>
                </a:solidFill>
                <a:effectLst/>
                <a:latin typeface="Helvetica Neue"/>
              </a:rPr>
              <a:t>There is no need for laptop or computer in every class to run the system as the system is run on mobile so no need of extra efforts and resources.</a:t>
            </a:r>
          </a:p>
          <a:p>
            <a:pPr algn="l">
              <a:buFont typeface="Arial" panose="020B0604020202020204" pitchFamily="34" charset="0"/>
              <a:buChar char="•"/>
            </a:pPr>
            <a:r>
              <a:rPr lang="en-US" sz="2400" b="0" i="0" dirty="0">
                <a:solidFill>
                  <a:srgbClr val="4C4C4C"/>
                </a:solidFill>
                <a:effectLst/>
                <a:latin typeface="Helvetica Neue"/>
              </a:rPr>
              <a:t>The app is easy to install and use.</a:t>
            </a:r>
          </a:p>
          <a:p>
            <a:endParaRPr lang="en-IN" dirty="0"/>
          </a:p>
        </p:txBody>
      </p:sp>
    </p:spTree>
    <p:extLst>
      <p:ext uri="{BB962C8B-B14F-4D97-AF65-F5344CB8AC3E}">
        <p14:creationId xmlns:p14="http://schemas.microsoft.com/office/powerpoint/2010/main" val="179883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C1EA-4FD1-4773-BFC2-7AFEFFD89E8A}"/>
              </a:ext>
            </a:extLst>
          </p:cNvPr>
          <p:cNvSpPr>
            <a:spLocks noGrp="1"/>
          </p:cNvSpPr>
          <p:nvPr>
            <p:ph type="title"/>
          </p:nvPr>
        </p:nvSpPr>
        <p:spPr/>
        <p:txBody>
          <a:bodyPr/>
          <a:lstStyle/>
          <a:p>
            <a:r>
              <a:rPr lang="en-IN" b="0" i="0" dirty="0">
                <a:solidFill>
                  <a:srgbClr val="7C9900"/>
                </a:solidFill>
                <a:effectLst/>
                <a:latin typeface="Helvetica Neue"/>
              </a:rPr>
              <a:t>Disadvantages</a:t>
            </a:r>
            <a:br>
              <a:rPr lang="en-IN" b="0" i="0" dirty="0">
                <a:solidFill>
                  <a:srgbClr val="7C9900"/>
                </a:solidFill>
                <a:effectLst/>
                <a:latin typeface="Helvetica Neue"/>
              </a:rPr>
            </a:br>
            <a:endParaRPr lang="en-IN" dirty="0"/>
          </a:p>
        </p:txBody>
      </p:sp>
      <p:sp>
        <p:nvSpPr>
          <p:cNvPr id="3" name="Content Placeholder 2">
            <a:extLst>
              <a:ext uri="{FF2B5EF4-FFF2-40B4-BE49-F238E27FC236}">
                <a16:creationId xmlns:a16="http://schemas.microsoft.com/office/drawing/2014/main" id="{33012799-C150-4E88-A7F1-CE9B61A64E14}"/>
              </a:ext>
            </a:extLst>
          </p:cNvPr>
          <p:cNvSpPr>
            <a:spLocks noGrp="1"/>
          </p:cNvSpPr>
          <p:nvPr>
            <p:ph idx="1"/>
          </p:nvPr>
        </p:nvSpPr>
        <p:spPr/>
        <p:txBody>
          <a:bodyPr/>
          <a:lstStyle/>
          <a:p>
            <a:r>
              <a:rPr lang="en-US" sz="3200" b="0" i="0" dirty="0">
                <a:solidFill>
                  <a:srgbClr val="4C4C4C"/>
                </a:solidFill>
                <a:effectLst/>
                <a:latin typeface="Helvetica Neue"/>
              </a:rPr>
              <a:t>The system can be run on android platform only. Though most of the mobiles now are android version and available in reasonable rate so it won’t be a big issue.</a:t>
            </a:r>
          </a:p>
          <a:p>
            <a:endParaRPr lang="en-IN" dirty="0"/>
          </a:p>
        </p:txBody>
      </p:sp>
    </p:spTree>
    <p:extLst>
      <p:ext uri="{BB962C8B-B14F-4D97-AF65-F5344CB8AC3E}">
        <p14:creationId xmlns:p14="http://schemas.microsoft.com/office/powerpoint/2010/main" val="39162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5565-8C90-4D67-8840-6AB3368E1400}"/>
              </a:ext>
            </a:extLst>
          </p:cNvPr>
          <p:cNvSpPr>
            <a:spLocks noGrp="1"/>
          </p:cNvSpPr>
          <p:nvPr>
            <p:ph type="title"/>
          </p:nvPr>
        </p:nvSpPr>
        <p:spPr/>
        <p:txBody>
          <a:bodyPr/>
          <a:lstStyle/>
          <a:p>
            <a:r>
              <a:rPr lang="en-US" dirty="0"/>
              <a:t>LOGIN PAGE ADMIN:</a:t>
            </a:r>
            <a:endParaRPr lang="en-IN" dirty="0"/>
          </a:p>
        </p:txBody>
      </p:sp>
      <p:pic>
        <p:nvPicPr>
          <p:cNvPr id="4" name="Content Placeholder 3">
            <a:extLst>
              <a:ext uri="{FF2B5EF4-FFF2-40B4-BE49-F238E27FC236}">
                <a16:creationId xmlns:a16="http://schemas.microsoft.com/office/drawing/2014/main" id="{C3B13099-1360-47AF-833F-BF756B75BA7B}"/>
              </a:ext>
            </a:extLst>
          </p:cNvPr>
          <p:cNvPicPr>
            <a:picLocks noGrp="1" noChangeAspect="1"/>
          </p:cNvPicPr>
          <p:nvPr>
            <p:ph idx="1"/>
          </p:nvPr>
        </p:nvPicPr>
        <p:blipFill>
          <a:blip r:embed="rId2"/>
          <a:stretch>
            <a:fillRect/>
          </a:stretch>
        </p:blipFill>
        <p:spPr>
          <a:xfrm>
            <a:off x="978374" y="2625972"/>
            <a:ext cx="2208689" cy="3881437"/>
          </a:xfrm>
          <a:prstGeom prst="rect">
            <a:avLst/>
          </a:prstGeom>
        </p:spPr>
      </p:pic>
      <p:sp>
        <p:nvSpPr>
          <p:cNvPr id="6" name="TextBox 5">
            <a:extLst>
              <a:ext uri="{FF2B5EF4-FFF2-40B4-BE49-F238E27FC236}">
                <a16:creationId xmlns:a16="http://schemas.microsoft.com/office/drawing/2014/main" id="{1875D87C-09B5-4A87-924C-131F00F586F4}"/>
              </a:ext>
            </a:extLst>
          </p:cNvPr>
          <p:cNvSpPr txBox="1"/>
          <p:nvPr/>
        </p:nvSpPr>
        <p:spPr>
          <a:xfrm>
            <a:off x="1101885" y="1468735"/>
            <a:ext cx="2866433" cy="923330"/>
          </a:xfrm>
          <a:prstGeom prst="rect">
            <a:avLst/>
          </a:prstGeom>
          <a:noFill/>
        </p:spPr>
        <p:txBody>
          <a:bodyPr wrap="square" rtlCol="0">
            <a:spAutoFit/>
          </a:bodyPr>
          <a:lstStyle/>
          <a:p>
            <a:r>
              <a:rPr lang="en-US" dirty="0"/>
              <a:t>IN LOGIN ADMIN PAGE WE CAN ADD FACULTY AND ADD STUDENT </a:t>
            </a:r>
            <a:endParaRPr lang="en-IN" dirty="0"/>
          </a:p>
        </p:txBody>
      </p:sp>
      <p:pic>
        <p:nvPicPr>
          <p:cNvPr id="7" name="Picture 6">
            <a:extLst>
              <a:ext uri="{FF2B5EF4-FFF2-40B4-BE49-F238E27FC236}">
                <a16:creationId xmlns:a16="http://schemas.microsoft.com/office/drawing/2014/main" id="{08653B9D-35D7-46F9-B0B9-8F6BCDA4F361}"/>
              </a:ext>
            </a:extLst>
          </p:cNvPr>
          <p:cNvPicPr>
            <a:picLocks noChangeAspect="1"/>
          </p:cNvPicPr>
          <p:nvPr/>
        </p:nvPicPr>
        <p:blipFill>
          <a:blip r:embed="rId3"/>
          <a:stretch>
            <a:fillRect/>
          </a:stretch>
        </p:blipFill>
        <p:spPr>
          <a:xfrm>
            <a:off x="3968318" y="2625971"/>
            <a:ext cx="2208690" cy="3881437"/>
          </a:xfrm>
          <a:prstGeom prst="rect">
            <a:avLst/>
          </a:prstGeom>
        </p:spPr>
      </p:pic>
      <p:pic>
        <p:nvPicPr>
          <p:cNvPr id="8" name="Picture 7">
            <a:extLst>
              <a:ext uri="{FF2B5EF4-FFF2-40B4-BE49-F238E27FC236}">
                <a16:creationId xmlns:a16="http://schemas.microsoft.com/office/drawing/2014/main" id="{321FFE74-85FF-423A-95DC-52E7929E5FFC}"/>
              </a:ext>
            </a:extLst>
          </p:cNvPr>
          <p:cNvPicPr>
            <a:picLocks noChangeAspect="1"/>
          </p:cNvPicPr>
          <p:nvPr/>
        </p:nvPicPr>
        <p:blipFill>
          <a:blip r:embed="rId4"/>
          <a:stretch>
            <a:fillRect/>
          </a:stretch>
        </p:blipFill>
        <p:spPr>
          <a:xfrm>
            <a:off x="6529896" y="2625971"/>
            <a:ext cx="2208689" cy="3881437"/>
          </a:xfrm>
          <a:prstGeom prst="rect">
            <a:avLst/>
          </a:prstGeom>
        </p:spPr>
      </p:pic>
    </p:spTree>
    <p:extLst>
      <p:ext uri="{BB962C8B-B14F-4D97-AF65-F5344CB8AC3E}">
        <p14:creationId xmlns:p14="http://schemas.microsoft.com/office/powerpoint/2010/main" val="293163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7D3B-3018-45B3-B44F-8B8C444F6CE5}"/>
              </a:ext>
            </a:extLst>
          </p:cNvPr>
          <p:cNvSpPr>
            <a:spLocks noGrp="1"/>
          </p:cNvSpPr>
          <p:nvPr>
            <p:ph type="title"/>
          </p:nvPr>
        </p:nvSpPr>
        <p:spPr>
          <a:xfrm>
            <a:off x="1262638" y="131618"/>
            <a:ext cx="10018713" cy="1752599"/>
          </a:xfrm>
        </p:spPr>
        <p:txBody>
          <a:bodyPr/>
          <a:lstStyle/>
          <a:p>
            <a:r>
              <a:rPr lang="en-US" dirty="0"/>
              <a:t>FACULTY LOGIN PAGE:</a:t>
            </a:r>
            <a:endParaRPr lang="en-IN" dirty="0"/>
          </a:p>
        </p:txBody>
      </p:sp>
      <p:pic>
        <p:nvPicPr>
          <p:cNvPr id="4" name="Content Placeholder 3">
            <a:extLst>
              <a:ext uri="{FF2B5EF4-FFF2-40B4-BE49-F238E27FC236}">
                <a16:creationId xmlns:a16="http://schemas.microsoft.com/office/drawing/2014/main" id="{D307DA81-485D-47AE-8312-957BE1B0D577}"/>
              </a:ext>
            </a:extLst>
          </p:cNvPr>
          <p:cNvPicPr>
            <a:picLocks noGrp="1" noChangeAspect="1"/>
          </p:cNvPicPr>
          <p:nvPr>
            <p:ph idx="1"/>
          </p:nvPr>
        </p:nvPicPr>
        <p:blipFill>
          <a:blip r:embed="rId2"/>
          <a:stretch>
            <a:fillRect/>
          </a:stretch>
        </p:blipFill>
        <p:spPr>
          <a:xfrm>
            <a:off x="1055099" y="2366963"/>
            <a:ext cx="1940718" cy="3881437"/>
          </a:xfrm>
          <a:prstGeom prst="rect">
            <a:avLst/>
          </a:prstGeom>
        </p:spPr>
      </p:pic>
      <p:sp>
        <p:nvSpPr>
          <p:cNvPr id="6" name="TextBox 5">
            <a:extLst>
              <a:ext uri="{FF2B5EF4-FFF2-40B4-BE49-F238E27FC236}">
                <a16:creationId xmlns:a16="http://schemas.microsoft.com/office/drawing/2014/main" id="{9E1F12D5-FF82-48FC-935B-84F5C37A6C3D}"/>
              </a:ext>
            </a:extLst>
          </p:cNvPr>
          <p:cNvSpPr txBox="1"/>
          <p:nvPr/>
        </p:nvSpPr>
        <p:spPr>
          <a:xfrm>
            <a:off x="3605954" y="1561051"/>
            <a:ext cx="5752730" cy="646331"/>
          </a:xfrm>
          <a:prstGeom prst="rect">
            <a:avLst/>
          </a:prstGeom>
          <a:noFill/>
        </p:spPr>
        <p:txBody>
          <a:bodyPr wrap="square" rtlCol="0">
            <a:spAutoFit/>
          </a:bodyPr>
          <a:lstStyle/>
          <a:p>
            <a:r>
              <a:rPr lang="en-US" dirty="0"/>
              <a:t>IN FACULTY LOGIN PAGE TEACHER CAN UPDATE ATTENDENCE ,VIEW ATTENDENCE (CALENDER WISE)</a:t>
            </a:r>
            <a:endParaRPr lang="en-IN" dirty="0"/>
          </a:p>
        </p:txBody>
      </p:sp>
      <p:pic>
        <p:nvPicPr>
          <p:cNvPr id="7" name="Picture 6">
            <a:extLst>
              <a:ext uri="{FF2B5EF4-FFF2-40B4-BE49-F238E27FC236}">
                <a16:creationId xmlns:a16="http://schemas.microsoft.com/office/drawing/2014/main" id="{20939DD7-2188-4F71-ADE3-401E7C946099}"/>
              </a:ext>
            </a:extLst>
          </p:cNvPr>
          <p:cNvPicPr>
            <a:picLocks noChangeAspect="1"/>
          </p:cNvPicPr>
          <p:nvPr/>
        </p:nvPicPr>
        <p:blipFill>
          <a:blip r:embed="rId3"/>
          <a:stretch>
            <a:fillRect/>
          </a:stretch>
        </p:blipFill>
        <p:spPr>
          <a:xfrm>
            <a:off x="3832853" y="2366962"/>
            <a:ext cx="2285630" cy="3881437"/>
          </a:xfrm>
          <a:prstGeom prst="rect">
            <a:avLst/>
          </a:prstGeom>
        </p:spPr>
      </p:pic>
      <p:pic>
        <p:nvPicPr>
          <p:cNvPr id="8" name="Picture 7">
            <a:extLst>
              <a:ext uri="{FF2B5EF4-FFF2-40B4-BE49-F238E27FC236}">
                <a16:creationId xmlns:a16="http://schemas.microsoft.com/office/drawing/2014/main" id="{C9477EFA-72B0-4008-A732-9B1293828F03}"/>
              </a:ext>
            </a:extLst>
          </p:cNvPr>
          <p:cNvPicPr>
            <a:picLocks noChangeAspect="1"/>
          </p:cNvPicPr>
          <p:nvPr/>
        </p:nvPicPr>
        <p:blipFill>
          <a:blip r:embed="rId4"/>
          <a:stretch>
            <a:fillRect/>
          </a:stretch>
        </p:blipFill>
        <p:spPr>
          <a:xfrm>
            <a:off x="6687516" y="2366962"/>
            <a:ext cx="2216786" cy="3881438"/>
          </a:xfrm>
          <a:prstGeom prst="rect">
            <a:avLst/>
          </a:prstGeom>
        </p:spPr>
      </p:pic>
    </p:spTree>
    <p:extLst>
      <p:ext uri="{BB962C8B-B14F-4D97-AF65-F5344CB8AC3E}">
        <p14:creationId xmlns:p14="http://schemas.microsoft.com/office/powerpoint/2010/main" val="318775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E89A-8C45-423C-9AA1-7737B2A5A05A}"/>
              </a:ext>
            </a:extLst>
          </p:cNvPr>
          <p:cNvSpPr>
            <a:spLocks noGrp="1"/>
          </p:cNvSpPr>
          <p:nvPr>
            <p:ph type="title"/>
          </p:nvPr>
        </p:nvSpPr>
        <p:spPr>
          <a:xfrm>
            <a:off x="3464922" y="2926672"/>
            <a:ext cx="8596668" cy="1320800"/>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2818697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164</TotalTime>
  <Words>401</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Helvetica Neue</vt:lpstr>
      <vt:lpstr>Parallax</vt:lpstr>
      <vt:lpstr>Android Attendance System App</vt:lpstr>
      <vt:lpstr>INTRODUCTION</vt:lpstr>
      <vt:lpstr>The system is divided in following module:</vt:lpstr>
      <vt:lpstr>ADVANTAGES:</vt:lpstr>
      <vt:lpstr>Disadvantages </vt:lpstr>
      <vt:lpstr>LOGIN PAGE ADMIN:</vt:lpstr>
      <vt:lpstr>FACULTY LOGIN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Attendance System App</dc:title>
  <dc:creator>Lalit Mittal</dc:creator>
  <cp:lastModifiedBy>lakshay _mr</cp:lastModifiedBy>
  <cp:revision>10</cp:revision>
  <dcterms:created xsi:type="dcterms:W3CDTF">2020-10-07T09:11:49Z</dcterms:created>
  <dcterms:modified xsi:type="dcterms:W3CDTF">2021-11-26T10:33:38Z</dcterms:modified>
</cp:coreProperties>
</file>