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Denoising</a:t>
            </a:r>
            <a:r>
              <a:rPr lang="en-US" dirty="0" smtClean="0"/>
              <a:t> using </a:t>
            </a:r>
            <a:r>
              <a:rPr lang="en-US" dirty="0" err="1" smtClean="0"/>
              <a:t>Multiscale</a:t>
            </a:r>
            <a:r>
              <a:rPr lang="en-US" dirty="0" smtClean="0"/>
              <a:t>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IT530, Lecture Notes</a:t>
            </a:r>
          </a:p>
          <a:p>
            <a:r>
              <a:rPr lang="en-US" dirty="0" smtClean="0"/>
              <a:t>Based on the paper: “</a:t>
            </a:r>
            <a:r>
              <a:rPr lang="en-US" dirty="0" err="1" smtClean="0"/>
              <a:t>Multiscale</a:t>
            </a:r>
            <a:r>
              <a:rPr lang="en-US" dirty="0" smtClean="0"/>
              <a:t> </a:t>
            </a:r>
            <a:r>
              <a:rPr lang="en-US" dirty="0" err="1" smtClean="0"/>
              <a:t>denoising</a:t>
            </a:r>
            <a:r>
              <a:rPr lang="en-US" dirty="0" smtClean="0"/>
              <a:t> of photographic images”, </a:t>
            </a:r>
            <a:r>
              <a:rPr lang="en-US" dirty="0" err="1" smtClean="0"/>
              <a:t>Rajashekhar</a:t>
            </a:r>
            <a:r>
              <a:rPr lang="en-US" dirty="0" smtClean="0"/>
              <a:t> and </a:t>
            </a:r>
            <a:r>
              <a:rPr lang="en-US" dirty="0" err="1" smtClean="0"/>
              <a:t>Simoncelli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1(A): Band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4856089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886200" y="2286000"/>
            <a:ext cx="0" cy="2057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44196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Rule learned by the authors during offline training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frequency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1(B): Band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Band </a:t>
            </a:r>
            <a:r>
              <a:rPr lang="en-US" dirty="0" err="1" smtClean="0"/>
              <a:t>thresholding</a:t>
            </a:r>
            <a:r>
              <a:rPr lang="en-US" dirty="0" smtClean="0"/>
              <a:t> may be too restrictive.</a:t>
            </a:r>
          </a:p>
          <a:p>
            <a:r>
              <a:rPr lang="en-US" dirty="0" smtClean="0"/>
              <a:t>Instead do some weighting – attenuate some bands more than others.</a:t>
            </a:r>
          </a:p>
          <a:p>
            <a:r>
              <a:rPr lang="en-US" dirty="0" smtClean="0"/>
              <a:t>Solution: For each band, find a value </a:t>
            </a:r>
            <a:r>
              <a:rPr lang="en-US" b="1" i="1" dirty="0" smtClean="0"/>
              <a:t>a</a:t>
            </a:r>
            <a:r>
              <a:rPr lang="en-US" dirty="0" smtClean="0"/>
              <a:t> such that you minimize: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Offline training (on clean and noisy image pairs, for a given noise level) to find the best weight for each band.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79700" y="3429000"/>
          <a:ext cx="3048000" cy="1371600"/>
        </p:xfrm>
        <a:graphic>
          <a:graphicData uri="http://schemas.openxmlformats.org/presentationml/2006/ole">
            <p:oleObj spid="_x0000_s9219" name="Equation" r:id="rId3" imgW="1523880" imgH="68580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181600" y="3657600"/>
            <a:ext cx="12954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429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know this during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1(B): Band </a:t>
            </a:r>
            <a:r>
              <a:rPr lang="en-US" sz="3600" dirty="0" err="1" smtClean="0"/>
              <a:t>Thresholding</a:t>
            </a:r>
            <a:r>
              <a:rPr lang="en-US" sz="3600" dirty="0" smtClean="0"/>
              <a:t>/Weighting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4856089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362200" y="1447800"/>
            <a:ext cx="1600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2819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Thresholding</a:t>
            </a:r>
            <a:r>
              <a:rPr lang="en-US" sz="2800" dirty="0" smtClean="0"/>
              <a:t> rule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819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Weighting rule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1600200"/>
            <a:ext cx="4572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52800"/>
            <a:ext cx="52578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3400" y="548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24.45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15200" y="556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25.04 dB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13.40 dB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057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frequency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frequency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Coefficient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threshold/weight entire bands with the same threshold/weighting factor?</a:t>
            </a:r>
          </a:p>
          <a:p>
            <a:r>
              <a:rPr lang="en-US" dirty="0" smtClean="0"/>
              <a:t>It may be a better idea to distinguish between signal and noise using the MAGNITUDE of the individual noisy coefficients.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2(A): Coefficient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band, find an optimal threshold </a:t>
            </a:r>
            <a:r>
              <a:rPr lang="en-US" b="1" i="1" dirty="0" smtClean="0"/>
              <a:t>T</a:t>
            </a:r>
            <a:r>
              <a:rPr lang="en-US" dirty="0" smtClean="0"/>
              <a:t>. Discard noisy coefficients whose absolute values fall below </a:t>
            </a:r>
            <a:r>
              <a:rPr lang="en-US" b="1" i="1" dirty="0" smtClean="0"/>
              <a:t>T</a:t>
            </a:r>
            <a:r>
              <a:rPr lang="en-US" dirty="0" smtClean="0"/>
              <a:t>, and retain the rest.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 the optimal </a:t>
            </a:r>
            <a:r>
              <a:rPr lang="en-US" b="1" i="1" dirty="0" smtClean="0"/>
              <a:t>T</a:t>
            </a:r>
            <a:r>
              <a:rPr lang="en-US" dirty="0" smtClean="0"/>
              <a:t>  for every band offline using pairs of clean and noisy images from a training set. Do a brute-force search to find best </a:t>
            </a:r>
            <a:r>
              <a:rPr lang="en-US" b="1" i="1" dirty="0" smtClean="0"/>
              <a:t>T</a:t>
            </a:r>
            <a:r>
              <a:rPr lang="en-US" dirty="0" smtClean="0"/>
              <a:t> for each band.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971800"/>
          <a:ext cx="4724400" cy="951015"/>
        </p:xfrm>
        <a:graphic>
          <a:graphicData uri="http://schemas.openxmlformats.org/presentationml/2006/ole">
            <p:oleObj spid="_x0000_s11266" name="Equation" r:id="rId3" imgW="19555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2(A): Coefficient </a:t>
            </a:r>
            <a:r>
              <a:rPr lang="en-US" dirty="0" err="1" smtClean="0"/>
              <a:t>Thresholding</a:t>
            </a:r>
            <a:r>
              <a:rPr lang="en-US" dirty="0" smtClean="0"/>
              <a:t> (Training Procedure in Detail)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 some K training images (all clean). Add noise of known sigma and create their noisy versions.</a:t>
            </a:r>
          </a:p>
          <a:p>
            <a:r>
              <a:rPr lang="en-US" dirty="0" smtClean="0"/>
              <a:t>Decompose every clean and every noisy image into different bands.</a:t>
            </a:r>
          </a:p>
          <a:p>
            <a:r>
              <a:rPr lang="en-US" dirty="0" smtClean="0"/>
              <a:t>For each band, find the best threshold </a:t>
            </a:r>
            <a:r>
              <a:rPr lang="en-US" b="1" i="1" dirty="0" smtClean="0"/>
              <a:t>T</a:t>
            </a:r>
            <a:r>
              <a:rPr lang="en-US" dirty="0" smtClean="0"/>
              <a:t> so as to minimize the afore-mentioned error (added up over all K images) – authors use a brute-force search.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2(B): Coefficient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weight </a:t>
            </a:r>
            <a:r>
              <a:rPr lang="en-US" b="1" i="1" dirty="0" smtClean="0"/>
              <a:t>a</a:t>
            </a:r>
            <a:r>
              <a:rPr lang="en-US" dirty="0" smtClean="0"/>
              <a:t> for noisy coefficients of a given range of values (a “bin”) so as to minimize: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we are binning the noisy coefficients, with bin-width delta and finding </a:t>
            </a:r>
            <a:r>
              <a:rPr lang="en-US" smtClean="0"/>
              <a:t>a different weight </a:t>
            </a:r>
            <a:r>
              <a:rPr lang="en-US" b="1" i="1" dirty="0" smtClean="0"/>
              <a:t>a</a:t>
            </a:r>
            <a:r>
              <a:rPr lang="en-US" dirty="0" smtClean="0"/>
              <a:t> for each bin.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2514600"/>
          <a:ext cx="4876800" cy="2369519"/>
        </p:xfrm>
        <a:graphic>
          <a:graphicData uri="http://schemas.openxmlformats.org/presentationml/2006/ole">
            <p:oleObj spid="_x0000_s12290" name="Equation" r:id="rId3" imgW="2247840" imgH="1091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014413"/>
            <a:ext cx="82010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276023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3048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24.45 dB</a:t>
            </a:r>
          </a:p>
          <a:p>
            <a:r>
              <a:rPr lang="en-US" dirty="0" smtClean="0"/>
              <a:t>(Band </a:t>
            </a:r>
            <a:r>
              <a:rPr lang="en-US" dirty="0" err="1" smtClean="0"/>
              <a:t>thresholding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1400" y="29718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25.04 dB</a:t>
            </a:r>
          </a:p>
          <a:p>
            <a:r>
              <a:rPr lang="en-US" dirty="0" smtClean="0"/>
              <a:t>(Band weighting)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1371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13.40 dB (noisy)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72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24.97 dB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thresholding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45720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25.72 dB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weighting)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Neighborhood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Band processing was too global.</a:t>
            </a:r>
          </a:p>
          <a:p>
            <a:r>
              <a:rPr lang="en-US" dirty="0" smtClean="0"/>
              <a:t>Coefficient processing is local.</a:t>
            </a:r>
          </a:p>
          <a:p>
            <a:r>
              <a:rPr lang="en-US" dirty="0" smtClean="0"/>
              <a:t>BUT it ignores the dependencies between wavelet coefficients at adjacent scales/locations.</a:t>
            </a:r>
          </a:p>
          <a:p>
            <a:r>
              <a:rPr lang="en-US" dirty="0" smtClean="0"/>
              <a:t>So we will now not only consider the magnitudes of the individual wavelet coefficients, but also the local energy of a neighborhood around a given wavelet coefficient.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distinguish between signal and noise?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71631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3(A): Neighborhood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err="1" smtClean="0"/>
              <a:t>i-th</a:t>
            </a:r>
            <a:r>
              <a:rPr lang="en-US" dirty="0" smtClean="0"/>
              <a:t> wavelet coefficient </a:t>
            </a:r>
          </a:p>
          <a:p>
            <a:pPr>
              <a:buNone/>
            </a:pPr>
            <a:r>
              <a:rPr lang="en-US" dirty="0" smtClean="0"/>
              <a:t>    and its neighborhood-energy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Discard wavelet coefficients whose neighborhood-energy falls below some threshold </a:t>
            </a:r>
            <a:r>
              <a:rPr lang="en-US" b="1" i="1" dirty="0" smtClean="0"/>
              <a:t>T</a:t>
            </a:r>
            <a:r>
              <a:rPr lang="en-US" dirty="0" smtClean="0"/>
              <a:t>. </a:t>
            </a:r>
            <a:r>
              <a:rPr lang="en-US" b="1" i="1" dirty="0" smtClean="0"/>
              <a:t>T</a:t>
            </a:r>
            <a:r>
              <a:rPr lang="en-US" dirty="0" smtClean="0"/>
              <a:t> is decided as follows: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324600" y="1600200"/>
          <a:ext cx="385233" cy="533400"/>
        </p:xfrm>
        <a:graphic>
          <a:graphicData uri="http://schemas.openxmlformats.org/presentationml/2006/ole">
            <p:oleObj spid="_x0000_s15362" name="Equation" r:id="rId3" imgW="164880" imgH="2286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2819399"/>
          <a:ext cx="2514600" cy="947057"/>
        </p:xfrm>
        <a:graphic>
          <a:graphicData uri="http://schemas.openxmlformats.org/presentationml/2006/ole">
            <p:oleObj spid="_x0000_s15364" name="Equation" r:id="rId4" imgW="977760" imgH="3682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5638800"/>
          <a:ext cx="4601498" cy="990600"/>
        </p:xfrm>
        <a:graphic>
          <a:graphicData uri="http://schemas.openxmlformats.org/presentationml/2006/ole">
            <p:oleObj spid="_x0000_s15365" name="Equation" r:id="rId5" imgW="18288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3(A): Neighborhood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the training is performed on each band, given pairs of clean and noisy images.</a:t>
            </a:r>
          </a:p>
          <a:p>
            <a:r>
              <a:rPr lang="en-US" dirty="0" smtClean="0"/>
              <a:t>For each band, find the threshold </a:t>
            </a:r>
            <a:r>
              <a:rPr lang="en-US" b="1" i="1" dirty="0" smtClean="0"/>
              <a:t>T</a:t>
            </a:r>
            <a:r>
              <a:rPr lang="en-US" dirty="0" smtClean="0"/>
              <a:t> that minimizes the aforementioned energy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3(B): Neighborhood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</a:t>
            </a:r>
            <a:r>
              <a:rPr lang="en-US" dirty="0" err="1" smtClean="0"/>
              <a:t>thresholding</a:t>
            </a:r>
            <a:r>
              <a:rPr lang="en-US" dirty="0" smtClean="0"/>
              <a:t> idea to weighting.</a:t>
            </a:r>
          </a:p>
          <a:p>
            <a:r>
              <a:rPr lang="en-US" dirty="0" smtClean="0"/>
              <a:t>Weigh a wavelet coefficient by a value </a:t>
            </a:r>
            <a:r>
              <a:rPr lang="en-US" b="1" i="1" dirty="0" smtClean="0"/>
              <a:t>a</a:t>
            </a:r>
            <a:r>
              <a:rPr lang="en-US" dirty="0" smtClean="0"/>
              <a:t> dependent on its neighborhood-energy. You learn </a:t>
            </a:r>
            <a:r>
              <a:rPr lang="en-US" b="1" i="1" dirty="0" smtClean="0"/>
              <a:t>a</a:t>
            </a:r>
            <a:r>
              <a:rPr lang="en-US" dirty="0" smtClean="0"/>
              <a:t> during training as follows:</a:t>
            </a:r>
          </a:p>
          <a:p>
            <a:endParaRPr 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" y="3733800"/>
          <a:ext cx="5867400" cy="2851572"/>
        </p:xfrm>
        <a:graphic>
          <a:graphicData uri="http://schemas.openxmlformats.org/presentationml/2006/ole">
            <p:oleObj spid="_x0000_s16387" name="Equation" r:id="rId3" imgW="2247840" imgH="10918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7200" y="4953000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Note, we are binning the neighborhood-energy values (not the wavelet coefficient values). A different weight </a:t>
            </a:r>
            <a:r>
              <a:rPr lang="en-US" sz="2200" b="1" i="1" dirty="0" smtClean="0"/>
              <a:t>a</a:t>
            </a:r>
            <a:r>
              <a:rPr lang="en-US" sz="2200" dirty="0" smtClean="0"/>
              <a:t> is learned for each bin.</a:t>
            </a:r>
            <a:endParaRPr lang="en-US" sz="2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4267200"/>
            <a:ext cx="14478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3000" y="472440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8898038" cy="360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595313"/>
            <a:ext cx="46958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2209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24.45 dB</a:t>
            </a:r>
          </a:p>
          <a:p>
            <a:r>
              <a:rPr lang="en-US" dirty="0" smtClean="0"/>
              <a:t>(Band </a:t>
            </a:r>
            <a:r>
              <a:rPr lang="en-US" dirty="0" err="1" smtClean="0"/>
              <a:t>thresholding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2286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25.04 dB</a:t>
            </a:r>
          </a:p>
          <a:p>
            <a:r>
              <a:rPr lang="en-US" dirty="0" smtClean="0"/>
              <a:t>(Band weighting)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1143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13.40 dB (noisy)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24.97 dB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thresholding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3581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25.72 dB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weighting)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105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26.24 dB</a:t>
            </a:r>
          </a:p>
          <a:p>
            <a:r>
              <a:rPr lang="en-US" dirty="0" smtClean="0"/>
              <a:t>(Neigh.</a:t>
            </a:r>
          </a:p>
          <a:p>
            <a:r>
              <a:rPr lang="en-US" dirty="0" err="1" smtClean="0"/>
              <a:t>thresholding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5105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26.60 dB</a:t>
            </a:r>
          </a:p>
          <a:p>
            <a:r>
              <a:rPr lang="en-US" dirty="0" smtClean="0"/>
              <a:t>(Neigh. weighting)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39" y="457200"/>
            <a:ext cx="7860661" cy="599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</a:t>
            </a:r>
            <a:r>
              <a:rPr lang="en-US" dirty="0" err="1" smtClean="0"/>
              <a:t>denoising</a:t>
            </a:r>
            <a:r>
              <a:rPr lang="en-US" dirty="0" smtClean="0"/>
              <a:t> methods studied: band processing, individual coefficient processing and neighborhood processing.</a:t>
            </a:r>
          </a:p>
          <a:p>
            <a:r>
              <a:rPr lang="en-US" dirty="0" err="1" smtClean="0"/>
              <a:t>Thresholding</a:t>
            </a:r>
            <a:r>
              <a:rPr lang="en-US" dirty="0" smtClean="0"/>
              <a:t> and weighting studied in each case.</a:t>
            </a:r>
          </a:p>
          <a:p>
            <a:r>
              <a:rPr lang="en-US" dirty="0" smtClean="0"/>
              <a:t>“Optimal” thresholds or weights learned on a set of representative images – clean images and their noisy versions.</a:t>
            </a:r>
          </a:p>
          <a:p>
            <a:r>
              <a:rPr lang="en-US" dirty="0" smtClean="0"/>
              <a:t>Neighborhood weighting gives best results.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Multiscale</a:t>
            </a:r>
            <a:r>
              <a:rPr lang="en-US" dirty="0" smtClean="0"/>
              <a:t> representations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371600"/>
            <a:ext cx="49625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6002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Separation into smooth (lower frequency) and non-smooth (higher frequency) bands.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0"/>
            <a:ext cx="6553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457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Multi-scale representations: facilitates better distinction between signal and noise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Multiscale</a:t>
            </a:r>
            <a:r>
              <a:rPr lang="en-US" dirty="0" smtClean="0"/>
              <a:t> representation: </a:t>
            </a:r>
            <a:r>
              <a:rPr lang="en-US" dirty="0" err="1" smtClean="0"/>
              <a:t>Laplacian</a:t>
            </a:r>
            <a:r>
              <a:rPr lang="en-US" dirty="0" smtClean="0"/>
              <a:t>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Convolve the image I</a:t>
            </a:r>
            <a:r>
              <a:rPr lang="en-US" baseline="-25000" dirty="0" smtClean="0"/>
              <a:t>0</a:t>
            </a:r>
            <a:r>
              <a:rPr lang="en-US" dirty="0" smtClean="0"/>
              <a:t> with a Gaussian to get image I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Downsample</a:t>
            </a:r>
            <a:r>
              <a:rPr lang="en-US" dirty="0" smtClean="0"/>
              <a:t> I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Store L</a:t>
            </a:r>
            <a:r>
              <a:rPr lang="en-US" baseline="-25000" dirty="0" smtClean="0"/>
              <a:t>0</a:t>
            </a:r>
            <a:r>
              <a:rPr lang="en-US" dirty="0" smtClean="0"/>
              <a:t> = I</a:t>
            </a:r>
            <a:r>
              <a:rPr lang="en-US" baseline="-25000" dirty="0" smtClean="0"/>
              <a:t>0</a:t>
            </a:r>
            <a:r>
              <a:rPr lang="en-US" dirty="0" smtClean="0"/>
              <a:t> – Expanded (I</a:t>
            </a:r>
            <a:r>
              <a:rPr lang="en-US" baseline="-25000" dirty="0" smtClean="0"/>
              <a:t>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Repeat for some K levels, e.g. L</a:t>
            </a:r>
            <a:r>
              <a:rPr lang="en-US" baseline="-25000" dirty="0" smtClean="0"/>
              <a:t>1</a:t>
            </a:r>
            <a:r>
              <a:rPr lang="en-US" dirty="0" smtClean="0"/>
              <a:t> = I</a:t>
            </a:r>
            <a:r>
              <a:rPr lang="en-US" baseline="-25000" dirty="0" smtClean="0"/>
              <a:t>1</a:t>
            </a:r>
            <a:r>
              <a:rPr lang="en-US" dirty="0" smtClean="0"/>
              <a:t> – Expanded (I</a:t>
            </a:r>
            <a:r>
              <a:rPr lang="en-US" baseline="-25000" dirty="0" smtClean="0"/>
              <a:t>2</a:t>
            </a:r>
            <a:r>
              <a:rPr lang="en-US" dirty="0" smtClean="0"/>
              <a:t>), where I</a:t>
            </a:r>
            <a:r>
              <a:rPr lang="en-US" baseline="-25000" dirty="0" smtClean="0"/>
              <a:t>2</a:t>
            </a:r>
            <a:r>
              <a:rPr lang="en-US" dirty="0" smtClean="0"/>
              <a:t> is obtained by low-pass filtering I</a:t>
            </a:r>
            <a:r>
              <a:rPr lang="en-US" baseline="-25000" dirty="0" smtClean="0"/>
              <a:t>1</a:t>
            </a:r>
            <a:r>
              <a:rPr lang="en-US" dirty="0" smtClean="0"/>
              <a:t> followed by </a:t>
            </a:r>
            <a:r>
              <a:rPr lang="en-US" dirty="0" smtClean="0"/>
              <a:t>down-sampling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step </a:t>
            </a:r>
            <a:r>
              <a:rPr lang="en-US" dirty="0" err="1" smtClean="0"/>
              <a:t>denoising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a </a:t>
            </a:r>
            <a:r>
              <a:rPr lang="en-US" dirty="0" err="1" smtClean="0"/>
              <a:t>multiscale</a:t>
            </a:r>
            <a:r>
              <a:rPr lang="en-US" dirty="0" smtClean="0"/>
              <a:t> representation (e.g. multi-level wavelet decomposition, OR </a:t>
            </a:r>
            <a:r>
              <a:rPr lang="en-US" dirty="0" err="1" smtClean="0"/>
              <a:t>Laplacian</a:t>
            </a:r>
            <a:r>
              <a:rPr lang="en-US" dirty="0" smtClean="0"/>
              <a:t> pyramid)</a:t>
            </a:r>
          </a:p>
          <a:p>
            <a:r>
              <a:rPr lang="en-US" dirty="0" err="1" smtClean="0"/>
              <a:t>Denoise</a:t>
            </a:r>
            <a:r>
              <a:rPr lang="en-US" dirty="0" smtClean="0"/>
              <a:t> the noisy wavelet coefficients/</a:t>
            </a:r>
            <a:r>
              <a:rPr lang="en-US" dirty="0" err="1" smtClean="0"/>
              <a:t>Laplacian</a:t>
            </a:r>
            <a:r>
              <a:rPr lang="en-US" dirty="0" smtClean="0"/>
              <a:t> bands (denoted as </a:t>
            </a:r>
            <a:r>
              <a:rPr lang="en-US" b="1" dirty="0" smtClean="0"/>
              <a:t>y</a:t>
            </a:r>
            <a:r>
              <a:rPr lang="en-US" dirty="0" smtClean="0"/>
              <a:t>) to get an estimate       of the true coefficients </a:t>
            </a:r>
            <a:r>
              <a:rPr lang="en-US" b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Invert the </a:t>
            </a:r>
            <a:r>
              <a:rPr lang="en-US" dirty="0" err="1" smtClean="0"/>
              <a:t>multiscale</a:t>
            </a:r>
            <a:r>
              <a:rPr lang="en-US" dirty="0" smtClean="0"/>
              <a:t> representation to get the final </a:t>
            </a:r>
            <a:r>
              <a:rPr lang="en-US" dirty="0" err="1" smtClean="0"/>
              <a:t>denoised</a:t>
            </a:r>
            <a:r>
              <a:rPr lang="en-US" dirty="0" smtClean="0"/>
              <a:t> image.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4191000"/>
          <a:ext cx="533400" cy="474133"/>
        </p:xfrm>
        <a:graphic>
          <a:graphicData uri="http://schemas.openxmlformats.org/presentationml/2006/ole">
            <p:oleObj spid="_x0000_s4098" name="Equation" r:id="rId3" imgW="1267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(1): Band Processing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00200"/>
            <a:ext cx="5257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4478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signal coefficients tend to be more dominant in lower frequency bands (of the noisy image).</a:t>
            </a:r>
          </a:p>
          <a:p>
            <a:endParaRPr lang="en-US" dirty="0" smtClean="0"/>
          </a:p>
          <a:p>
            <a:r>
              <a:rPr lang="en-US" dirty="0" smtClean="0"/>
              <a:t>Noise dominates the higher frequency bands (of the noisy image).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1(A): Band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We can set all coefficients in a band to 0 if it is significantly corrupted by noise.</a:t>
            </a:r>
          </a:p>
          <a:p>
            <a:r>
              <a:rPr lang="en-US" dirty="0" smtClean="0"/>
              <a:t>We can retain all coefficients in other bands as is.</a:t>
            </a:r>
          </a:p>
          <a:p>
            <a:r>
              <a:rPr lang="en-US" dirty="0" smtClean="0"/>
              <a:t>Consider</a:t>
            </a:r>
          </a:p>
          <a:p>
            <a:r>
              <a:rPr lang="en-US" dirty="0" smtClean="0"/>
              <a:t>Error incurred if we retain a noisy band is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and error incurred if we discard it is          .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90800" y="3657600"/>
          <a:ext cx="1752600" cy="596900"/>
        </p:xfrm>
        <a:graphic>
          <a:graphicData uri="http://schemas.openxmlformats.org/presentationml/2006/ole">
            <p:oleObj spid="_x0000_s6146" name="Equation" r:id="rId3" imgW="59688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4952999"/>
          <a:ext cx="1981200" cy="532263"/>
        </p:xfrm>
        <a:graphic>
          <a:graphicData uri="http://schemas.openxmlformats.org/presentationml/2006/ole">
            <p:oleObj spid="_x0000_s6148" name="Equation" r:id="rId4" imgW="8506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34200" y="5410200"/>
          <a:ext cx="698501" cy="571501"/>
        </p:xfrm>
        <a:graphic>
          <a:graphicData uri="http://schemas.openxmlformats.org/presentationml/2006/ole">
            <p:oleObj spid="_x0000_s6150" name="Equation" r:id="rId5" imgW="279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1(A): Band </a:t>
            </a:r>
            <a:r>
              <a:rPr lang="en-US" dirty="0" err="1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Retain/discard depending upon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– we don’t know       .</a:t>
            </a:r>
          </a:p>
          <a:p>
            <a:r>
              <a:rPr lang="en-US" dirty="0" smtClean="0"/>
              <a:t>Solution: Take “representative” clean training images, compute their multi-level decomposition. Decide during training whether to retain or discard a band at each level (using                  ).</a:t>
            </a:r>
          </a:p>
          <a:p>
            <a:r>
              <a:rPr lang="en-US" dirty="0" smtClean="0"/>
              <a:t>We assume that the noise variance is known.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2362200"/>
          <a:ext cx="1659467" cy="609600"/>
        </p:xfrm>
        <a:graphic>
          <a:graphicData uri="http://schemas.openxmlformats.org/presentationml/2006/ole">
            <p:oleObj spid="_x0000_s7170" name="Equation" r:id="rId3" imgW="6220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53000" y="3124200"/>
          <a:ext cx="533400" cy="474133"/>
        </p:xfrm>
        <a:graphic>
          <a:graphicData uri="http://schemas.openxmlformats.org/presentationml/2006/ole">
            <p:oleObj spid="_x0000_s7171" name="Equation" r:id="rId4" imgW="228600" imgH="2030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24600" y="4876800"/>
          <a:ext cx="1295400" cy="475862"/>
        </p:xfrm>
        <a:graphic>
          <a:graphicData uri="http://schemas.openxmlformats.org/presentationml/2006/ole">
            <p:oleObj spid="_x0000_s7172" name="Equation" r:id="rId5" imgW="622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935</Words>
  <Application>Microsoft Office PowerPoint</Application>
  <PresentationFormat>On-screen Show 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Denoising using Multiscale Representations</vt:lpstr>
      <vt:lpstr>How to distinguish between signal and noise?</vt:lpstr>
      <vt:lpstr>Multiscale representations</vt:lpstr>
      <vt:lpstr>Slide 4</vt:lpstr>
      <vt:lpstr>Multiscale representation: Laplacian Pyramid</vt:lpstr>
      <vt:lpstr>Three step denoising procedure</vt:lpstr>
      <vt:lpstr>Method (1): Band Processing</vt:lpstr>
      <vt:lpstr>Part 1(A): Band Thresholding</vt:lpstr>
      <vt:lpstr>Part 1(A): Band Thresholding</vt:lpstr>
      <vt:lpstr>Part 1(A): Band Thresholding</vt:lpstr>
      <vt:lpstr>Part 1(B): Band weighting</vt:lpstr>
      <vt:lpstr>Part 1(B): Band Thresholding/Weighting</vt:lpstr>
      <vt:lpstr>Part 2: Coefficient Processing</vt:lpstr>
      <vt:lpstr>Part 2(A): Coefficient Thresholding</vt:lpstr>
      <vt:lpstr>Part 2(A): Coefficient Thresholding (Training Procedure in Detail)</vt:lpstr>
      <vt:lpstr>Part 2(B): Coefficient Weighting</vt:lpstr>
      <vt:lpstr>Slide 17</vt:lpstr>
      <vt:lpstr>Slide 18</vt:lpstr>
      <vt:lpstr>Part 3: Neighborhood processing</vt:lpstr>
      <vt:lpstr>Part 3(A): Neighborhood thresholding</vt:lpstr>
      <vt:lpstr>Part 3(A): Neighborhood thresholding</vt:lpstr>
      <vt:lpstr>Part 3(B): Neighborhood Weighting</vt:lpstr>
      <vt:lpstr>Slide 23</vt:lpstr>
      <vt:lpstr>Slide 24</vt:lpstr>
      <vt:lpstr>Slide 25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Hierarchy of Denoising Techniques from Multiscale Representations</dc:title>
  <dc:creator>Ajit_Rajwade</dc:creator>
  <cp:lastModifiedBy>Ajit_Rajwade</cp:lastModifiedBy>
  <cp:revision>95</cp:revision>
  <dcterms:created xsi:type="dcterms:W3CDTF">2006-08-16T00:00:00Z</dcterms:created>
  <dcterms:modified xsi:type="dcterms:W3CDTF">2012-08-07T06:29:03Z</dcterms:modified>
</cp:coreProperties>
</file>