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31" r:id="rId1"/>
  </p:sldMasterIdLst>
  <p:notesMasterIdLst>
    <p:notesMasterId r:id="rId11"/>
  </p:notesMasterIdLst>
  <p:sldIdLst>
    <p:sldId id="256" r:id="rId2"/>
    <p:sldId id="257" r:id="rId3"/>
    <p:sldId id="258" r:id="rId4"/>
    <p:sldId id="269" r:id="rId5"/>
    <p:sldId id="263" r:id="rId6"/>
    <p:sldId id="259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Lato Light" charset="0"/>
      <p:regular r:id="rId12"/>
      <p:bold r:id="rId13"/>
      <p:italic r:id="rId14"/>
      <p:boldItalic r:id="rId15"/>
    </p:embeddedFont>
    <p:embeddedFont>
      <p:font typeface="Lato" charset="0"/>
      <p:regular r:id="rId16"/>
      <p:bold r:id="rId17"/>
      <p:italic r:id="rId18"/>
      <p:boldItalic r:id="rId19"/>
    </p:embeddedFont>
    <p:embeddedFont>
      <p:font typeface="Lato Hairline" charset="0"/>
      <p:regular r:id="rId20"/>
      <p:bold r:id="rId21"/>
      <p:italic r:id="rId22"/>
      <p:boldItalic r:id="rId23"/>
    </p:embeddedFont>
    <p:embeddedFont>
      <p:font typeface="Georgia" pitchFamily="18" charset="0"/>
      <p:regular r:id="rId24"/>
      <p:bold r:id="rId25"/>
      <p:italic r:id="rId26"/>
      <p:boldItalic r:id="rId27"/>
    </p:embeddedFont>
    <p:embeddedFont>
      <p:font typeface="Trebuchet MS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10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2290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4ec54712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4ec54712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4/4/2021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6" r:id="rId14"/>
    <p:sldLayoutId id="2147483847" r:id="rId15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019.secrus.org/program/sections/knowledge-management/" TargetMode="External"/><Relationship Id="rId2" Type="http://schemas.openxmlformats.org/officeDocument/2006/relationships/hyperlink" Target="https://hr-elearning.ru/kmconf19-konferenciya-voprosy-upravleniya-znaniyami/?_openstat=ZGlyZWN0LnlhbmRleC5ydTszOTgwNzU4OTs2Nzk1MDA0OTAzO3lhbmRleC5ydTpwcmVtaXVt&amp;yclid=169480998551766049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2019.suzi-dis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fo-russia.ru/meropriyatiya/e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halerider.ru/2018/news/994" TargetMode="External"/><Relationship Id="rId4" Type="http://schemas.openxmlformats.org/officeDocument/2006/relationships/hyperlink" Target="https://www.rea.ru/ru/events/Pages/kmconf-19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Ws9jgqgvIL4ew1zjDgxpM8IMbTW-gD1brsVnrUL58eE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x0UwoSMAEI9We4kHQ90SNgGcpSYnSHc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forms.gle/R4GVSwkAoHtpTGwW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187624" y="195486"/>
            <a:ext cx="6480720" cy="4104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Отчет по дисциплине: </a:t>
            </a:r>
            <a:r>
              <a:rPr lang="en" sz="24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E-learning </a:t>
            </a:r>
            <a:r>
              <a:rPr lang="en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решения управления знаниями</a:t>
            </a:r>
            <a:endParaRPr sz="24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 образовательных </a:t>
            </a:r>
            <a:r>
              <a:rPr lang="en" sz="24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учреждениях</a:t>
            </a:r>
            <a:r>
              <a:rPr lang="ru-RU" sz="24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ru-RU" sz="24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24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/>
            <a:r>
              <a:rPr lang="ru-RU" sz="1600" dirty="0">
                <a:solidFill>
                  <a:schemeClr val="accent6"/>
                </a:solidFill>
              </a:rPr>
              <a:t>Преподаватель </a:t>
            </a:r>
            <a:br>
              <a:rPr lang="ru-RU" sz="1600" dirty="0">
                <a:solidFill>
                  <a:schemeClr val="accent6"/>
                </a:solidFill>
              </a:rPr>
            </a:br>
            <a:r>
              <a:rPr lang="ru-RU" sz="1600" dirty="0">
                <a:solidFill>
                  <a:schemeClr val="accent6"/>
                </a:solidFill>
              </a:rPr>
              <a:t>Жуков Николай Николаевич,</a:t>
            </a:r>
            <a:br>
              <a:rPr lang="ru-RU" sz="1600" dirty="0">
                <a:solidFill>
                  <a:schemeClr val="accent6"/>
                </a:solidFill>
              </a:rPr>
            </a:br>
            <a:r>
              <a:rPr lang="ru-RU" sz="1600" dirty="0">
                <a:solidFill>
                  <a:schemeClr val="accent6"/>
                </a:solidFill>
              </a:rPr>
              <a:t>к. ф.-м. н., доцент кафедры </a:t>
            </a:r>
            <a:r>
              <a:rPr lang="ru-RU" sz="1600" dirty="0" err="1">
                <a:solidFill>
                  <a:schemeClr val="accent6"/>
                </a:solidFill>
              </a:rPr>
              <a:t>ИТиЭО</a:t>
            </a:r>
            <a:r>
              <a:rPr lang="ru-RU" sz="1600" dirty="0">
                <a:solidFill>
                  <a:schemeClr val="accent6"/>
                </a:solidFill>
              </a:rPr>
              <a:t/>
            </a:r>
            <a:br>
              <a:rPr lang="ru-RU" sz="1600" dirty="0">
                <a:solidFill>
                  <a:schemeClr val="accent6"/>
                </a:solidFill>
              </a:rPr>
            </a:br>
            <a:r>
              <a:rPr lang="ru-RU" sz="1600" dirty="0" smtClean="0">
                <a:solidFill>
                  <a:schemeClr val="accent6"/>
                </a:solidFill>
              </a:rPr>
              <a:t> </a:t>
            </a:r>
            <a:endParaRPr sz="1600" dirty="0">
              <a:solidFill>
                <a:schemeClr val="accent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rgbClr val="BD2A35"/>
                </a:solidFill>
              </a:rPr>
              <a:t>выполнила </a:t>
            </a:r>
            <a:r>
              <a:rPr lang="ru-RU" sz="1600" dirty="0" err="1" smtClean="0">
                <a:solidFill>
                  <a:srgbClr val="BD2A35"/>
                </a:solidFill>
              </a:rPr>
              <a:t>Дождева</a:t>
            </a:r>
            <a:r>
              <a:rPr lang="ru-RU" sz="1600" dirty="0" smtClean="0">
                <a:solidFill>
                  <a:srgbClr val="BD2A35"/>
                </a:solidFill>
              </a:rPr>
              <a:t> Н.А</a:t>
            </a:r>
            <a:r>
              <a:rPr lang="en" sz="1600" dirty="0" smtClean="0">
                <a:solidFill>
                  <a:srgbClr val="BD2A35"/>
                </a:solidFill>
              </a:rPr>
              <a:t>. </a:t>
            </a:r>
            <a:r>
              <a:rPr lang="en" sz="1600" dirty="0">
                <a:solidFill>
                  <a:srgbClr val="BD2A35"/>
                </a:solidFill>
              </a:rPr>
              <a:t>КЭО 2 курс </a:t>
            </a:r>
            <a:endParaRPr sz="1600" dirty="0">
              <a:solidFill>
                <a:srgbClr val="BD2A3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0" y="1514475"/>
            <a:ext cx="6594475" cy="7127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0000"/>
                </a:solidFill>
              </a:rPr>
              <a:t>Цель- </a:t>
            </a:r>
            <a:endParaRPr sz="6000" dirty="0"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4213225" y="2338388"/>
            <a:ext cx="4930775" cy="1481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0000"/>
                </a:solidFill>
              </a:rPr>
              <a:t>Овладеть приемами, основанными на технологиях электронного обучения для самостоятельного приобретения и использования новых знаний и умений, непосредственно не связанных со</a:t>
            </a: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0000"/>
                </a:solidFill>
              </a:rPr>
              <a:t>сферой профессиональной деятельности</a:t>
            </a: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539552" y="195487"/>
            <a:ext cx="5428948" cy="504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smtClean="0">
                <a:solidFill>
                  <a:schemeClr val="accent6"/>
                </a:solidFill>
              </a:rPr>
              <a:t>Тема 1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539552" y="555526"/>
            <a:ext cx="8424936" cy="4248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000" dirty="0"/>
              <a:t>Задание 1.3.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000" dirty="0" smtClean="0"/>
              <a:t>Составлен </a:t>
            </a:r>
            <a:r>
              <a:rPr lang="ru-RU" sz="1000" dirty="0"/>
              <a:t>электронный глоссарий по теме «Управление знаниями». Для выполнения задания предложите e-</a:t>
            </a:r>
            <a:r>
              <a:rPr lang="ru-RU" sz="1000" dirty="0" err="1"/>
              <a:t>learning</a:t>
            </a:r>
            <a:r>
              <a:rPr lang="ru-RU" sz="1000" dirty="0"/>
              <a:t>-решение. Обоснуйте свой выбор.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000" b="1" dirty="0"/>
              <a:t>Управление знаниями </a:t>
            </a:r>
            <a:r>
              <a:rPr lang="ru-RU" sz="1000" dirty="0"/>
              <a:t>— это система, которая предполагает интегрированный подход к поиску, сбору, оценке, восстановлению и распространению всех информационных активов предприятия. В состав таких активов могут входить базы данных, документы, политики, процедуры, а также знания и опыт отдельных работников, которые ранее не фиксировались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000" b="1" dirty="0"/>
              <a:t>Менеджмент знаний </a:t>
            </a:r>
            <a:r>
              <a:rPr lang="ru-RU" sz="1000" dirty="0"/>
              <a:t>(англ. </a:t>
            </a:r>
            <a:r>
              <a:rPr lang="ru-RU" sz="1000" dirty="0" err="1"/>
              <a:t>knowledge</a:t>
            </a:r>
            <a:r>
              <a:rPr lang="ru-RU" sz="1000" dirty="0"/>
              <a:t> </a:t>
            </a:r>
            <a:r>
              <a:rPr lang="ru-RU" sz="1000" dirty="0" err="1"/>
              <a:t>management</a:t>
            </a:r>
            <a:r>
              <a:rPr lang="ru-RU" sz="1000" dirty="0"/>
              <a:t>) — это систематические процессы, благодаря которым создаются, сохраняются, распределяются и применяются основные элементы интеллектуального капитала, необходимые для успеха организации; стратегия, трансформирующая все виды интеллектуальных активов в более высокую производительность, эффективность и новую стоимость[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000" b="1" dirty="0"/>
              <a:t>Система управления знаниями</a:t>
            </a:r>
            <a:r>
              <a:rPr lang="ru-RU" sz="1000" dirty="0"/>
              <a:t> — это набор повторяемых на регулярной основе управленческих процедур, призванных повысить эффективность сбора, хранения, распространения и использования ценной информации с точки зрения компании.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000" b="1" dirty="0"/>
              <a:t>Спираль знаний </a:t>
            </a:r>
            <a:r>
              <a:rPr lang="ru-RU" sz="1000" dirty="0"/>
              <a:t>- это модель, предложенная </a:t>
            </a:r>
            <a:r>
              <a:rPr lang="ru-RU" sz="1000" dirty="0" err="1"/>
              <a:t>Икуджио</a:t>
            </a:r>
            <a:r>
              <a:rPr lang="ru-RU" sz="1000" dirty="0"/>
              <a:t> </a:t>
            </a:r>
            <a:r>
              <a:rPr lang="ru-RU" sz="1000" dirty="0" err="1"/>
              <a:t>Нонака</a:t>
            </a:r>
            <a:r>
              <a:rPr lang="ru-RU" sz="1000" dirty="0"/>
              <a:t> для объяснения того, как явные и неявные знания при создании (генерации нового) знаний взаимодействуют в организации благодаря четырем процессам их преобразования или способов поведения.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000" b="1" dirty="0"/>
              <a:t>Обучающаяся организация </a:t>
            </a:r>
            <a:r>
              <a:rPr lang="ru-RU" sz="1000" dirty="0"/>
              <a:t>- это организация, которая создает, приобретает, передает и сохраняет знания. Она гибко и адаптивно изменяется в ответ на новые знания и контекст ситуации. В ней люди постоянно расширяют свои возможности создания результатов, к которым они на самом деле стремятся, в ней взращиваются новые широкомасштабные способы мышления, в ней люди постоянно учатся тому, как учиться вместе.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000" b="1" dirty="0"/>
              <a:t>Обучающееся сообщество </a:t>
            </a:r>
            <a:r>
              <a:rPr lang="ru-RU" sz="1000" dirty="0"/>
              <a:t>- это неформальная группа людей, без привязки к организационной структуре, совместно обсуждающая лучшие практики, различные вопросы или навыки, о которых группа стремится побольше узнать.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000" dirty="0"/>
              <a:t>Карта знаний - это процесс идентификации знаний и умений, необходимый для продажи или выработки решения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8532440" y="4371950"/>
            <a:ext cx="172370" cy="211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467544" y="771550"/>
            <a:ext cx="8568952" cy="4176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9502"/>
            <a:ext cx="8064896" cy="21602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339502"/>
            <a:ext cx="8352928" cy="4464496"/>
          </a:xfrm>
        </p:spPr>
        <p:txBody>
          <a:bodyPr/>
          <a:lstStyle/>
          <a:p>
            <a:pPr marL="127000" indent="0">
              <a:buNone/>
            </a:pPr>
            <a:r>
              <a:rPr lang="ru-RU" sz="1000" dirty="0"/>
              <a:t>Задание 1.4.</a:t>
            </a:r>
          </a:p>
          <a:p>
            <a:pPr marL="127000" indent="0">
              <a:buNone/>
            </a:pPr>
            <a:r>
              <a:rPr lang="ru-RU" sz="1000" dirty="0" smtClean="0"/>
              <a:t>Сделан </a:t>
            </a:r>
            <a:r>
              <a:rPr lang="ru-RU" sz="1000" dirty="0"/>
              <a:t>обзор ежегодных профильных конференций по теме "Управление знаниями".</a:t>
            </a:r>
          </a:p>
          <a:p>
            <a:pPr marL="127000" lvl="0" indent="0">
              <a:buNone/>
            </a:pPr>
            <a:r>
              <a:rPr lang="ru-RU" sz="1000" dirty="0"/>
              <a:t>II Международная молодежная научно-практическая конференция по вопросам управления знаниями KMCONF`19</a:t>
            </a:r>
          </a:p>
          <a:p>
            <a:pPr marL="127000" indent="0">
              <a:buNone/>
            </a:pPr>
            <a:r>
              <a:rPr lang="ru-RU" sz="1000" u="sng" dirty="0">
                <a:hlinkClick r:id="rId2"/>
              </a:rPr>
              <a:t>https://hr-elearning.ru/kmconf19-konferenciya-voprosy-upravleniya-znaniyami/?_openstat=ZGlyZWN0LnlhbmRleC5ydTszOTgwNzU4OTs2Nzk1MDA0OTAzO3lhbmRleC5ydTpwcmVtaXVt&amp;yclid=1694809985517660490</a:t>
            </a:r>
            <a:endParaRPr lang="ru-RU" sz="1000" dirty="0"/>
          </a:p>
          <a:p>
            <a:pPr marL="127000" indent="0">
              <a:buNone/>
            </a:pPr>
            <a:r>
              <a:rPr lang="ru-RU" sz="1000" dirty="0"/>
              <a:t>KMCONF — это площадка для установления контактов и формирования междисциплинарного профессионального сообщества с целью обсуждения актуальных вопросов развития экономики знаний в России и за рубежом.</a:t>
            </a:r>
          </a:p>
          <a:p>
            <a:pPr marL="127000" indent="0">
              <a:buNone/>
            </a:pPr>
            <a:r>
              <a:rPr lang="ru-RU" sz="1000" dirty="0"/>
              <a:t> </a:t>
            </a:r>
          </a:p>
          <a:p>
            <a:pPr marL="127000" lvl="0" indent="0">
              <a:buNone/>
            </a:pPr>
            <a:r>
              <a:rPr lang="ru-RU" sz="1000" dirty="0" err="1"/>
              <a:t>Knowledge</a:t>
            </a:r>
            <a:r>
              <a:rPr lang="ru-RU" sz="1000" dirty="0"/>
              <a:t> </a:t>
            </a:r>
            <a:r>
              <a:rPr lang="ru-RU" sz="1000" dirty="0" err="1"/>
              <a:t>Management|Управление</a:t>
            </a:r>
            <a:r>
              <a:rPr lang="ru-RU" sz="1000" dirty="0"/>
              <a:t> знаниями</a:t>
            </a:r>
          </a:p>
          <a:p>
            <a:pPr marL="127000" indent="0">
              <a:buNone/>
            </a:pPr>
            <a:r>
              <a:rPr lang="ru-RU" sz="1000" u="sng" dirty="0">
                <a:hlinkClick r:id="rId3"/>
              </a:rPr>
              <a:t>https://2019.secrus.org/program/sections/knowledge-management/</a:t>
            </a:r>
            <a:endParaRPr lang="ru-RU" sz="1000" dirty="0"/>
          </a:p>
          <a:p>
            <a:pPr marL="127000" indent="0">
              <a:buNone/>
            </a:pPr>
            <a:r>
              <a:rPr lang="ru-RU" sz="1000" dirty="0"/>
              <a:t>Секция об управлении знаниями предназначена для всех причастных к разработке ПО, чтобы любой задумывающийся о работе со знаниями и опытом специалист мог познакомиться с имеющимися успешными кейсами и существующими подходами, популярными трудностями и их решениями, а также, на принципиальном уровне понять ценность, которую несет компании отлаженный процесс управления знаниями.</a:t>
            </a:r>
          </a:p>
          <a:p>
            <a:pPr marL="127000" lvl="0" indent="0">
              <a:buNone/>
            </a:pPr>
            <a:r>
              <a:rPr lang="ru-RU" sz="1000" dirty="0"/>
              <a:t>ЭКСПЕРТНАЯ СЕССИЯ 2019 "УПРАВЛЕНИЕ ЗНАНИЯМИ. </a:t>
            </a:r>
          </a:p>
          <a:p>
            <a:pPr marL="127000" indent="0">
              <a:buNone/>
            </a:pPr>
            <a:r>
              <a:rPr lang="ru-RU" sz="1000" dirty="0"/>
              <a:t>СТАНДАРТЫ И ПРАКТИКИ"</a:t>
            </a:r>
          </a:p>
          <a:p>
            <a:pPr marL="127000" indent="0">
              <a:buNone/>
            </a:pPr>
            <a:r>
              <a:rPr lang="ru-RU" sz="1000" u="sng" dirty="0">
                <a:hlinkClick r:id="rId4"/>
              </a:rPr>
              <a:t>https://2019.suzi-dis.ru/</a:t>
            </a:r>
            <a:endParaRPr lang="ru-RU" sz="1000" dirty="0"/>
          </a:p>
          <a:p>
            <a:pPr marL="127000" indent="0">
              <a:buNone/>
            </a:pPr>
            <a:r>
              <a:rPr lang="ru-RU" sz="1000" dirty="0"/>
              <a:t>Событие является точкой притяжения и формирования экспертных мнений, обмена знаниями, развития </a:t>
            </a:r>
            <a:r>
              <a:rPr lang="ru-RU" sz="1000" dirty="0" err="1"/>
              <a:t>профсообщества</a:t>
            </a:r>
            <a:r>
              <a:rPr lang="ru-RU" sz="1000" dirty="0"/>
              <a:t> и создания новых проектных </a:t>
            </a:r>
            <a:r>
              <a:rPr lang="ru-RU" sz="1000" dirty="0" err="1"/>
              <a:t>коллабораций</a:t>
            </a:r>
            <a:r>
              <a:rPr lang="ru-RU" sz="1000" dirty="0"/>
              <a:t>, развития дисциплины и признания заслуг.</a:t>
            </a:r>
          </a:p>
          <a:p>
            <a:endParaRPr lang="ru-RU" sz="10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8676456" y="4443958"/>
            <a:ext cx="126466" cy="33375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490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Обзор конференций по теме "Управление знаниями"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Вторая конференция «Развитие системы корпоративного обучения и управление знаниями в корпорации» 2021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II Международная молодежная конференция по управлению знаниями KMCONF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Вперед к KnowledgeConf – первой в России конференции про управление знаниями в IT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2"/>
          </p:nvPr>
        </p:nvSpPr>
        <p:spPr>
          <a:xfrm>
            <a:off x="3293399" y="2211825"/>
            <a:ext cx="32640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rPr>
              <a:t>РГПУ им. А. И. Герцена Международная конференция: «Цифровая экосистема педагогического образования: актуальные вопросы, достижения и инновации».</a:t>
            </a:r>
            <a:endParaRPr sz="1800">
              <a:solidFill>
                <a:srgbClr val="434343"/>
              </a:solidFill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Задание 2.1 Определите тему занятия для повышения квалификации сотрудников вашей образовательной организации и сделайте для этого занятия подборку электронных ресурсов и электронных образовательных ресурсов, которые войдут в медиатеку вашей организации. </a:t>
            </a:r>
            <a:endParaRPr sz="150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https://docs.google.com/presentation/d/1Ws9jgqgvIL4ew1zjDgxpM8IMbTW-gD1brsVnrUL58eE/edit?usp=sharing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625" y="2254225"/>
            <a:ext cx="3553476" cy="25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57200" y="456450"/>
            <a:ext cx="5511300" cy="1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Задание 2.4.</a:t>
            </a:r>
            <a:endParaRPr sz="2200"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Разработайте структуру электронной учительской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57200" y="1870375"/>
            <a:ext cx="5511300" cy="29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75" y="2003950"/>
            <a:ext cx="3253176" cy="28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57200" y="590050"/>
            <a:ext cx="5821800" cy="16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Задание 2.2.</a:t>
            </a:r>
            <a:endParaRPr sz="1800">
              <a:solidFill>
                <a:srgbClr val="FF99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Разработайте план мероприятий по созданию системы управления знаниями в организации (организацию выбирает студент) с использованием e-learning решений.</a:t>
            </a:r>
            <a:endParaRPr sz="4400">
              <a:solidFill>
                <a:srgbClr val="FF9900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54330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hlink"/>
                </a:solidFill>
                <a:hlinkClick r:id="rId3"/>
              </a:rPr>
              <a:t>https://drive.google.com/file/d/1zx0UwoSMAEI9We4kHQ90SNgGcpSYnSHc/view?usp=sharing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-63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Итоговое компьютерное </a:t>
            </a:r>
            <a:endParaRPr sz="2100" dirty="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3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</a:t>
            </a:r>
            <a:endParaRPr sz="2100" dirty="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3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 dirty="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https://forms.gle/R4GVSwkAoHtpTGwW8</a:t>
            </a:r>
            <a:endParaRPr sz="2100" dirty="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rgbClr val="A64D79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57200" y="289450"/>
            <a:ext cx="5511300" cy="43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Выводы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В результате обучения по курсу  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приобретены и использованы, в том числе с помощью информационных технологий, новые знания и умения, непосредственно не связанные </a:t>
            </a:r>
            <a:r>
              <a:rPr lang="en" sz="1500" dirty="0" smtClean="0"/>
              <a:t>со</a:t>
            </a:r>
            <a:r>
              <a:rPr lang="ru-RU" sz="1500" dirty="0"/>
              <a:t> </a:t>
            </a:r>
            <a:r>
              <a:rPr lang="en" sz="1500" dirty="0" smtClean="0"/>
              <a:t>сферой </a:t>
            </a:r>
            <a:r>
              <a:rPr lang="en" sz="1500" dirty="0"/>
              <a:t>профессиональной деятельности;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систематизированы методы систематизации, обобщения и распространения отечественного и зарубежного методического опыта в профессиональной области.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98</TotalTime>
  <Words>594</Words>
  <Application>Microsoft Office PowerPoint</Application>
  <PresentationFormat>Экран (16:9)</PresentationFormat>
  <Paragraphs>63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Times New Roman</vt:lpstr>
      <vt:lpstr>Lato Light</vt:lpstr>
      <vt:lpstr>Lato</vt:lpstr>
      <vt:lpstr>Lato Hairline</vt:lpstr>
      <vt:lpstr>Georgia</vt:lpstr>
      <vt:lpstr>Trebuchet MS</vt:lpstr>
      <vt:lpstr>Воздушный поток</vt:lpstr>
      <vt:lpstr>Отчет по дисциплине: E-learning решения управления знаниями в образовательных учреждениях  Преподаватель  Жуков Николай Николаевич, к. ф.-м. н., доцент кафедры ИТиЭО   выполнила Дождева Н.А. КЭО 2 курс </vt:lpstr>
      <vt:lpstr>Цель- </vt:lpstr>
      <vt:lpstr>Тема 1</vt:lpstr>
      <vt:lpstr>Презентация PowerPoint</vt:lpstr>
      <vt:lpstr>Обзор конференций по теме "Управление знаниями"</vt:lpstr>
      <vt:lpstr>Задание 2.1 Определите тему занятия для повышения квалификации сотрудников вашей образовательной организации и сделайте для этого занятия подборку электронных ресурсов и электронных образовательных ресурсов, которые войдут в медиатеку вашей организации. </vt:lpstr>
      <vt:lpstr>Задание 2.4. Разработайте структуру электронной учительской</vt:lpstr>
      <vt:lpstr>Задание 2.2. Разработайте план мероприятий по созданию системы управления знаниями в организации (организацию выбирает студент) с использованием e-learning решений.</vt:lpstr>
      <vt:lpstr>Выводы В результате обучения по курсу   приобретены и использованы, в том числе с помощью информационных технологий, новые знания и умения, непосредственно не связанные со сферой профессиональной деятельности; систематизированы методы систематизации, обобщения и распространения отечественного и зарубежного методического опыта в профессиональной области.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решения управления знаниями в образовательных учреждениях  Захарова Л.Е. КЭО 2 курс </dc:title>
  <dc:creator>Gigabyte</dc:creator>
  <cp:lastModifiedBy>Gigabyte</cp:lastModifiedBy>
  <cp:revision>4</cp:revision>
  <dcterms:modified xsi:type="dcterms:W3CDTF">2021-04-04T20:18:32Z</dcterms:modified>
</cp:coreProperties>
</file>