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tsad64pr.ru/wp-content/uploads/2017/04/booklet_fin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berbank-university.ru/edutech-club/glossary/936/" TargetMode="External"/><Relationship Id="rId2" Type="http://schemas.openxmlformats.org/officeDocument/2006/relationships/hyperlink" Target="https://etu.ru/ru/on-line-obuchenie/dajdzhest-elearning/chat-boty-v-elektronnom-obucheni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nife.media/edcrunch/" TargetMode="External"/><Relationship Id="rId4" Type="http://schemas.openxmlformats.org/officeDocument/2006/relationships/hyperlink" Target="https://cyberleninka.ru/article/n/ispolzovanie-tehnologiy-chat-robotov-pri-formirovanii-govoreniya-v-prepodavanii-inostrannogoyazyka-na-primere-russkogo-yazyka-kak/view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s-zk.k-edu.ru/sites/ds-zk.k-edu.ru/files/doop_po_robototehnike_ya_u_mamy_inzhene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tkits.ru/" TargetMode="External"/><Relationship Id="rId2" Type="http://schemas.openxmlformats.org/officeDocument/2006/relationships/hyperlink" Target="https://aimylogic.com/#rec905456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sify.com/" TargetMode="External"/><Relationship Id="rId5" Type="http://schemas.openxmlformats.org/officeDocument/2006/relationships/hyperlink" Target="https://cloud.google.com/dialogflow/docs/" TargetMode="External"/><Relationship Id="rId4" Type="http://schemas.openxmlformats.org/officeDocument/2006/relationships/hyperlink" Target="https://botmother.com/r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Отчет по </a:t>
            </a:r>
            <a:r>
              <a:rPr lang="ru-RU" sz="2000" dirty="0" smtClean="0">
                <a:solidFill>
                  <a:srgbClr val="FF0000"/>
                </a:solidFill>
              </a:rPr>
              <a:t>Дисциплине</a:t>
            </a:r>
            <a:br>
              <a:rPr lang="ru-RU" sz="2000" dirty="0" smtClean="0">
                <a:solidFill>
                  <a:srgbClr val="FF0000"/>
                </a:solidFill>
              </a:rPr>
            </a:b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«Интеллектуальные технологии </a:t>
            </a:r>
            <a:r>
              <a:rPr lang="en-US" sz="2000" dirty="0">
                <a:solidFill>
                  <a:srgbClr val="FF0000"/>
                </a:solidFill>
              </a:rPr>
              <a:t>e-learning»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Преподаватель </a:t>
            </a:r>
          </a:p>
          <a:p>
            <a:pPr marL="0" indent="0">
              <a:buNone/>
            </a:pPr>
            <a:r>
              <a:rPr lang="ru-RU" dirty="0"/>
              <a:t>Жуков Николай Николаевич, к. ф.-м. н., доцент кафедры </a:t>
            </a:r>
            <a:r>
              <a:rPr lang="ru-RU" dirty="0" err="1" smtClean="0"/>
              <a:t>ИТиЭО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Выполнила </a:t>
            </a:r>
            <a:r>
              <a:rPr lang="ru-RU" dirty="0" err="1"/>
              <a:t>Дождева</a:t>
            </a:r>
            <a:r>
              <a:rPr lang="ru-RU" dirty="0"/>
              <a:t> Н.А., магистратура, 2 курс, КЭО</a:t>
            </a:r>
          </a:p>
        </p:txBody>
      </p:sp>
    </p:spTree>
    <p:extLst>
      <p:ext uri="{BB962C8B-B14F-4D97-AF65-F5344CB8AC3E}">
        <p14:creationId xmlns:p14="http://schemas.microsoft.com/office/powerpoint/2010/main" val="315385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Инвариантная самостоятельная работа (ИСР)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Задание 1.1. </a:t>
            </a:r>
            <a:r>
              <a:rPr lang="ru-RU" dirty="0" smtClean="0"/>
              <a:t>Сделана подборка </a:t>
            </a:r>
            <a:r>
              <a:rPr lang="ru-RU" dirty="0"/>
              <a:t>статей с краткой аннотацией по вопросу использования ботов при организации электронного обучения.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1.	Персональный цифровой помощник «Робот </a:t>
            </a:r>
            <a:r>
              <a:rPr lang="ru-RU" dirty="0" err="1"/>
              <a:t>Boticom</a:t>
            </a:r>
            <a:r>
              <a:rPr lang="ru-RU" dirty="0"/>
              <a:t>». Управление корпоративным контентом образовательной организации, посредством системы чат-ботов. Методические рекомендации.</a:t>
            </a:r>
          </a:p>
          <a:p>
            <a:pPr marL="0" indent="0">
              <a:buNone/>
            </a:pPr>
            <a:r>
              <a:rPr lang="ru-RU" dirty="0"/>
              <a:t>Материалы по  результатам работы проектной группы в  рамках реализации Программы развития ГБДОУ детского сада № 64 Приморского района Санкт-Петербурга на  2016‑2020  годы.  — СПб.: Изд-во  ГБДОУ детского сада № 64 Приморского района </a:t>
            </a:r>
          </a:p>
          <a:p>
            <a:pPr marL="0" indent="0">
              <a:buNone/>
            </a:pPr>
            <a:r>
              <a:rPr lang="ru-RU" dirty="0"/>
              <a:t>Методические рекомендации разработаны к  внедрению </a:t>
            </a:r>
            <a:r>
              <a:rPr lang="ru-RU" dirty="0" err="1"/>
              <a:t>цифровизации</a:t>
            </a:r>
            <a:r>
              <a:rPr lang="ru-RU" dirty="0"/>
              <a:t> корпоративного контента в образовательных организациях, новых форм взаимодействия между сотрудниками и администрацией ОО, а также активным использованием информационных технологий и упрощения деятельности с бумажным документооборотом организации.</a:t>
            </a:r>
          </a:p>
          <a:p>
            <a:pPr marL="0" indent="0">
              <a:buNone/>
            </a:pPr>
            <a:r>
              <a:rPr lang="ru-RU" dirty="0"/>
              <a:t>В материалах представлен опыт внедрения современных цифровых ресурсов в работу сотрудников ОО, обучение в корпоративном университете использованию и активному применению их в своей работе. Представлены этапы создания цифрового помощника для сотрудников образовательных организаций.</a:t>
            </a:r>
          </a:p>
          <a:p>
            <a:pPr marL="0" indent="0">
              <a:buNone/>
            </a:pPr>
            <a:r>
              <a:rPr lang="ru-RU" dirty="0"/>
              <a:t>Даны рекомендации по составлению технического задания, необходимого для создания чат-бота, в виде пошагового алгоритма и способы диссеминации опыта использования чат-бота другим образовательным организациям.</a:t>
            </a:r>
          </a:p>
          <a:p>
            <a:pPr marL="0" indent="0">
              <a:buNone/>
            </a:pPr>
            <a:r>
              <a:rPr lang="ru-RU" dirty="0">
                <a:hlinkClick r:id="rId2"/>
              </a:rPr>
              <a:t>http://</a:t>
            </a:r>
            <a:r>
              <a:rPr lang="ru-RU" dirty="0" smtClean="0">
                <a:hlinkClick r:id="rId2"/>
              </a:rPr>
              <a:t>detsad64pr.ru/wp-content/uploads/2017/04/booklet_final.pdf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23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0040"/>
            <a:ext cx="7228656" cy="22864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7228656" cy="5691032"/>
          </a:xfrm>
        </p:spPr>
        <p:txBody>
          <a:bodyPr>
            <a:normAutofit fontScale="40000" lnSpcReduction="20000"/>
          </a:bodyPr>
          <a:lstStyle/>
          <a:p>
            <a:r>
              <a:rPr lang="ru-RU" dirty="0"/>
              <a:t>2.	«Чат-боты в электронном обучении»</a:t>
            </a:r>
          </a:p>
          <a:p>
            <a:pPr marL="0" indent="0">
              <a:buNone/>
            </a:pPr>
            <a:r>
              <a:rPr lang="ru-RU" dirty="0"/>
              <a:t>Использование </a:t>
            </a:r>
            <a:r>
              <a:rPr lang="ru-RU" dirty="0" err="1"/>
              <a:t>Chatbots</a:t>
            </a:r>
            <a:r>
              <a:rPr lang="ru-RU" dirty="0"/>
              <a:t> в наши дни нашло отражение практически во всех сферах деятельности: от электронной коммерции до промышленности. В одном из интервью Билл Гейтс указывает на их растущую роль в организации образовательного процесса. Попробуем выделить некоторые области применения, подходы и инструментарий для преподавателей университетов.</a:t>
            </a:r>
          </a:p>
          <a:p>
            <a:pPr marL="0" indent="0">
              <a:buNone/>
            </a:pPr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etu.ru/ru/on-line-obuchenie/dajdzhest-elearning/chat-boty-v-elektronnom-obuchenii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3.	«Искусственный интеллект в обучении»</a:t>
            </a:r>
          </a:p>
          <a:p>
            <a:pPr marL="0" indent="0">
              <a:buNone/>
            </a:pPr>
            <a:r>
              <a:rPr lang="ru-RU" dirty="0"/>
              <a:t>В статье освещены следующие вопросы:</a:t>
            </a:r>
          </a:p>
          <a:p>
            <a:r>
              <a:rPr lang="ru-RU" dirty="0"/>
              <a:t>Искусственный интеллект в обучении</a:t>
            </a:r>
          </a:p>
          <a:p>
            <a:r>
              <a:rPr lang="ru-RU" dirty="0"/>
              <a:t>Направления использования ИИ в обучении</a:t>
            </a:r>
          </a:p>
          <a:p>
            <a:r>
              <a:rPr lang="ru-RU" dirty="0"/>
              <a:t>Чат-боты</a:t>
            </a:r>
          </a:p>
          <a:p>
            <a:r>
              <a:rPr lang="ru-RU" dirty="0"/>
              <a:t>Пример использования чат-ботов</a:t>
            </a:r>
          </a:p>
          <a:p>
            <a:r>
              <a:rPr lang="ru-RU" dirty="0"/>
              <a:t>Инструменты для создания чат-ботов</a:t>
            </a:r>
          </a:p>
          <a:p>
            <a:r>
              <a:rPr lang="ru-RU" dirty="0"/>
              <a:t>Другие примеры использования ИИ в обучении </a:t>
            </a:r>
          </a:p>
          <a:p>
            <a:r>
              <a:rPr lang="ru-RU" dirty="0">
                <a:hlinkClick r:id="rId3"/>
              </a:rPr>
              <a:t>https://sberbank-university.ru/edutech-club/glossary/936</a:t>
            </a:r>
            <a:r>
              <a:rPr lang="ru-RU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4.	Использование технологий чат-роботов при формировании говорения в преподавании иностранного языка. На примере русского языка как иностранного начального этапа обучения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статье рассматривается применение чат-роботов для развития навыков говорения у студентов, изучающих русский как иностранный. Дается оценка использования программ данного типа</a:t>
            </a:r>
          </a:p>
          <a:p>
            <a:pPr marL="0" indent="0">
              <a:buNone/>
            </a:pPr>
            <a:r>
              <a:rPr lang="ru-RU" dirty="0">
                <a:hlinkClick r:id="rId4"/>
              </a:rPr>
              <a:t>https://</a:t>
            </a:r>
            <a:r>
              <a:rPr lang="ru-RU" dirty="0" smtClean="0">
                <a:hlinkClick r:id="rId4"/>
              </a:rPr>
              <a:t>cyberleninka.ru/article/n/ispolzovanie-tehnologiy-chat-robotov-pri-formirovanii-govoreniya-v-prepodavanii-inostrannogoyazyka-na-primere-russkogo-yazyka-kak/viewer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5.	Учеба как игра и чат-бот вместо </a:t>
            </a:r>
            <a:r>
              <a:rPr lang="ru-RU" dirty="0" err="1"/>
              <a:t>препода</a:t>
            </a:r>
            <a:r>
              <a:rPr lang="ru-RU" dirty="0"/>
              <a:t>: главные тренды в образовании будущего</a:t>
            </a:r>
          </a:p>
          <a:p>
            <a:pPr marL="0" indent="0">
              <a:buNone/>
            </a:pPr>
            <a:r>
              <a:rPr lang="ru-RU" dirty="0"/>
              <a:t>В Москве прошла пятая конференция </a:t>
            </a:r>
            <a:r>
              <a:rPr lang="ru-RU" dirty="0" err="1"/>
              <a:t>EdCrunch</a:t>
            </a:r>
            <a:r>
              <a:rPr lang="ru-RU" dirty="0"/>
              <a:t>, на которой более 20 тысяч участников, физически присутствующих и дистанционно подключенных, обсуждали технологии и образование. Всего было 140 мастер-классов, «Нож» посетил часть из них и узнал главные тренды.</a:t>
            </a:r>
          </a:p>
          <a:p>
            <a:pPr marL="0" indent="0">
              <a:buNone/>
            </a:pPr>
            <a:r>
              <a:rPr lang="ru-RU" dirty="0">
                <a:hlinkClick r:id="rId5"/>
              </a:rPr>
              <a:t>https://knife.media/edcrunch</a:t>
            </a:r>
            <a:r>
              <a:rPr lang="ru-RU" dirty="0" smtClean="0">
                <a:hlinkClick r:id="rId5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8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0040"/>
            <a:ext cx="7228656" cy="15663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3970784" cy="4846320"/>
          </a:xfrm>
        </p:spPr>
        <p:txBody>
          <a:bodyPr/>
          <a:lstStyle/>
          <a:p>
            <a:r>
              <a:rPr lang="ru-RU" sz="1600" dirty="0"/>
              <a:t>Задание 1.2. </a:t>
            </a:r>
            <a:r>
              <a:rPr lang="ru-RU" sz="1600" dirty="0" smtClean="0"/>
              <a:t>Разработан </a:t>
            </a:r>
            <a:r>
              <a:rPr lang="ru-RU" sz="1600" dirty="0"/>
              <a:t>сценарий использования бота в образовательном </a:t>
            </a:r>
            <a:r>
              <a:rPr lang="ru-RU" sz="1600" dirty="0" smtClean="0"/>
              <a:t>процессе ДОУ. </a:t>
            </a:r>
          </a:p>
          <a:p>
            <a:pPr marL="0" indent="0">
              <a:buNone/>
            </a:pPr>
            <a:r>
              <a:rPr lang="ru-RU" sz="1600" dirty="0"/>
              <a:t>Программа дополнительного образования технической направленности «Я у мамы-инженер» робототехника на базе конструктора LEGO </a:t>
            </a:r>
            <a:r>
              <a:rPr lang="ru-RU" sz="1600" dirty="0" err="1"/>
              <a:t>Education</a:t>
            </a:r>
            <a:r>
              <a:rPr lang="ru-RU" sz="1600" dirty="0"/>
              <a:t> </a:t>
            </a:r>
            <a:r>
              <a:rPr lang="ru-RU" sz="1600" dirty="0" err="1"/>
              <a:t>WeDo</a:t>
            </a:r>
            <a:r>
              <a:rPr lang="ru-RU" sz="1600" dirty="0"/>
              <a:t> для детей дошкольного возраста 5-7 лет</a:t>
            </a:r>
          </a:p>
          <a:p>
            <a:pPr marL="0" indent="0">
              <a:buNone/>
            </a:pPr>
            <a:r>
              <a:rPr lang="ru-RU" sz="1600" dirty="0">
                <a:hlinkClick r:id="rId2"/>
              </a:rPr>
              <a:t>https://</a:t>
            </a:r>
            <a:r>
              <a:rPr lang="ru-RU" sz="1600" dirty="0" smtClean="0">
                <a:hlinkClick r:id="rId2"/>
              </a:rPr>
              <a:t>ds-zk.k-edu.ru/sites/ds-zk.k-edu.ru/files/doop_po_robototehnike_ya_u_mamy_inzhener.pdf</a:t>
            </a:r>
            <a:endParaRPr lang="ru-RU" sz="1600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0" t="13850" r="11555"/>
          <a:stretch/>
        </p:blipFill>
        <p:spPr bwMode="auto">
          <a:xfrm>
            <a:off x="4499992" y="764704"/>
            <a:ext cx="329926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2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228656" cy="69833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Задание 1.3. Проанализируйте возможности сервисов  (</a:t>
            </a:r>
            <a:r>
              <a:rPr lang="ru-RU" sz="1400" dirty="0" err="1">
                <a:solidFill>
                  <a:srgbClr val="FF0000"/>
                </a:solidFill>
              </a:rPr>
              <a:t>botmother</a:t>
            </a:r>
            <a:r>
              <a:rPr lang="ru-RU" sz="1400" dirty="0">
                <a:solidFill>
                  <a:srgbClr val="FF0000"/>
                </a:solidFill>
              </a:rPr>
              <a:t>, </a:t>
            </a:r>
            <a:r>
              <a:rPr lang="ru-RU" sz="1400" dirty="0" err="1">
                <a:solidFill>
                  <a:srgbClr val="FF0000"/>
                </a:solidFill>
              </a:rPr>
              <a:t>dialogflow</a:t>
            </a:r>
            <a:r>
              <a:rPr lang="ru-RU" sz="1400" dirty="0">
                <a:solidFill>
                  <a:srgbClr val="FF0000"/>
                </a:solidFill>
              </a:rPr>
              <a:t> и других) по созданию ботов. Создайте сравнительную таблицу с кратким описанием.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621370"/>
              </p:ext>
            </p:extLst>
          </p:nvPr>
        </p:nvGraphicFramePr>
        <p:xfrm>
          <a:off x="539552" y="1052736"/>
          <a:ext cx="7128792" cy="5328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7388"/>
                <a:gridCol w="3021334"/>
                <a:gridCol w="1145762"/>
                <a:gridCol w="938039"/>
                <a:gridCol w="1006269"/>
              </a:tblGrid>
              <a:tr h="589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Сервис по созданию ботов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Возможности сервисов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Поддерживаемые платформы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Стоимость: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Язык интерфейса: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</a:tr>
              <a:tr h="11105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Aimylogic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u="sng">
                          <a:effectLst/>
                          <a:hlinkClick r:id="rId2"/>
                        </a:rPr>
                        <a:t>https://aimylogic.com/#rec90545669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Созданного чат-бота можно встроить в мессенджеры, социальные сети, сайты и в голосовых помощников — конструктор работает с «Алисой» от «Яндекса», Google Assistant и Alexa.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Чат-бот Aimylogic работает с естественным языком. Бот определяют намерения, использует webhooks для совершения транзакций и общения.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мессенджеры, приложения и сайты.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бесплатно и от 5700 рублей в месяц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английский, русский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</a:tr>
              <a:tr h="12493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Bot Kits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  <a:hlinkClick r:id="rId3"/>
                        </a:rPr>
                        <a:t>https://botkits.ru/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Разработка основывается на блок-схемах. При общении бот собирает доступную статистику и обрабатывает ответы в два этапа: исправляет ошибки и анализирует синонимичность выражений.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Можно настроить автоматические рассылки пользователям, которые взаимодействовали с ботом. На платформе работают модули бронирования, оплата с помощью бота и обработка голосовых сообщения.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«ВКонтакте», «Одноклассники», Facebook, Telegram, сайт, Skype, Viber.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Бесплатно, от 499 рублей в месяц.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русский.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</a:tr>
              <a:tr h="694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Botmother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u="sng">
                          <a:effectLst/>
                          <a:hlinkClick r:id="rId4"/>
                        </a:rPr>
                        <a:t>https://botmother.com/ru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Разработчики называют конструктор «Wordpress, только для ботов». Чтобы создать бота, нужно соединить между собой компоненты. Бот работает с медиафайлами и умеет отправлять запросы к API сторонних приложений. Платежи в мессенджерах бот принимает через PayOnline.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Facebook Messenger, Telegram, Viber, «</a:t>
                      </a:r>
                      <a:r>
                        <a:rPr lang="ru-RU" sz="700">
                          <a:effectLst/>
                        </a:rPr>
                        <a:t>ВКонтакте</a:t>
                      </a:r>
                      <a:r>
                        <a:rPr lang="en-US" sz="700">
                          <a:effectLst/>
                        </a:rPr>
                        <a:t>», «</a:t>
                      </a:r>
                      <a:r>
                        <a:rPr lang="ru-RU" sz="700">
                          <a:effectLst/>
                        </a:rPr>
                        <a:t>Одноклассники</a:t>
                      </a:r>
                      <a:r>
                        <a:rPr lang="en-US" sz="700">
                          <a:effectLst/>
                        </a:rPr>
                        <a:t>».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бесплатно за первого бота, затем — от 799 рублей в месяц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русский.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</a:tr>
              <a:tr h="1169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Dialogflow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u="sng">
                          <a:effectLst/>
                          <a:hlinkClick r:id="rId5"/>
                        </a:rPr>
                        <a:t>https://cloud.google.com/dialogflow/docs/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Сервис работает на машинном обучении Google и использует Google Cloud Speech-to-Text для распознавания и понимания речи. SDK платформы позволяет разработчикам интегрировать чат-боты в носимые устройства, телефоны, автомобили и так далее. Проект поддерживает более 20 языков.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Google Assistant, Facebook Messenger, Slack, Telegram, Skype, Viber </a:t>
                      </a:r>
                      <a:r>
                        <a:rPr lang="ru-RU" sz="700">
                          <a:effectLst/>
                        </a:rPr>
                        <a:t>и другие платформы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бесплатный стандартный тариф, </a:t>
                      </a:r>
                      <a:r>
                        <a:rPr lang="en-US" sz="700">
                          <a:effectLst/>
                        </a:rPr>
                        <a:t>Enterprise Edition</a:t>
                      </a:r>
                      <a:r>
                        <a:rPr lang="ru-RU" sz="700">
                          <a:effectLst/>
                        </a:rPr>
                        <a:t> рассчитывается в зависимости от требований компании.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русский, английский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</a:tr>
              <a:tr h="515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Botsify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u="sng">
                          <a:effectLst/>
                          <a:hlinkClick r:id="rId6"/>
                        </a:rPr>
                        <a:t>https://botsify.com/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Платформа позволяет создать чат-ботов с использованием искусственного интеллекта и машинного обучения.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Facebook Messenger, Slack, сайты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от $50 в месяц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английский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286" marR="462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97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239000" cy="782960"/>
          </a:xfrm>
        </p:spPr>
        <p:txBody>
          <a:bodyPr>
            <a:normAutofit/>
          </a:bodyPr>
          <a:lstStyle/>
          <a:p>
            <a:r>
              <a:rPr lang="ru-RU" sz="2400" dirty="0"/>
              <a:t>Вариативная самостоятельная работа (ВСР)Страница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7239000" cy="484632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Создание </a:t>
            </a:r>
            <a:r>
              <a:rPr lang="ru-RU" sz="1400" dirty="0"/>
              <a:t>(на основе представленных преподавателем и найденных самостоятельно справочных материалов по сервисам для разработки бота) собственного бота для любой платформы (Яндекс, </a:t>
            </a:r>
            <a:r>
              <a:rPr lang="ru-RU" sz="1400" dirty="0" err="1"/>
              <a:t>Telegram</a:t>
            </a:r>
            <a:r>
              <a:rPr lang="ru-RU" sz="1400" dirty="0"/>
              <a:t> и т. д.), который будет давать справочную информацию обучающемуся, связанную с расписанием занятий текущего курса «Интеллектуальные технологии e-</a:t>
            </a:r>
            <a:r>
              <a:rPr lang="ru-RU" sz="1400" dirty="0" err="1"/>
              <a:t>learning</a:t>
            </a:r>
            <a:r>
              <a:rPr lang="ru-RU" sz="1400" dirty="0"/>
              <a:t>». </a:t>
            </a:r>
            <a:endParaRPr lang="ru-RU" sz="1400" dirty="0" smtClean="0"/>
          </a:p>
          <a:p>
            <a:r>
              <a:rPr lang="ru-RU" sz="1400" dirty="0"/>
              <a:t>1.	Регистрация в </a:t>
            </a:r>
            <a:r>
              <a:rPr lang="ru-RU" sz="1400" dirty="0" err="1"/>
              <a:t>Botmother</a:t>
            </a:r>
            <a:r>
              <a:rPr lang="ru-RU" sz="1400" dirty="0"/>
              <a:t> https://botmother.com/ru</a:t>
            </a:r>
          </a:p>
          <a:p>
            <a:pPr marL="0" indent="0">
              <a:buNone/>
            </a:pPr>
            <a:r>
              <a:rPr lang="ru-RU" sz="1400" dirty="0" err="1"/>
              <a:t>Botmother</a:t>
            </a:r>
            <a:r>
              <a:rPr lang="ru-RU" sz="1400" dirty="0"/>
              <a:t> — конструктор чат-ботов для </a:t>
            </a:r>
            <a:r>
              <a:rPr lang="ru-RU" sz="1400" dirty="0" err="1"/>
              <a:t>Telegram</a:t>
            </a:r>
            <a:r>
              <a:rPr lang="ru-RU" sz="1400" dirty="0"/>
              <a:t>, </a:t>
            </a:r>
            <a:r>
              <a:rPr lang="ru-RU" sz="1400" dirty="0" err="1"/>
              <a:t>WhatsApp</a:t>
            </a:r>
            <a:r>
              <a:rPr lang="ru-RU" sz="1400" dirty="0"/>
              <a:t>, </a:t>
            </a:r>
            <a:r>
              <a:rPr lang="ru-RU" sz="1400" dirty="0" err="1"/>
              <a:t>Viber</a:t>
            </a:r>
            <a:r>
              <a:rPr lang="ru-RU" sz="1400" dirty="0"/>
              <a:t>, </a:t>
            </a:r>
            <a:r>
              <a:rPr lang="ru-RU" sz="1400" dirty="0" err="1"/>
              <a:t>Facebook</a:t>
            </a:r>
            <a:r>
              <a:rPr lang="ru-RU" sz="1400" dirty="0"/>
              <a:t>, </a:t>
            </a:r>
            <a:r>
              <a:rPr lang="ru-RU" sz="1400" dirty="0" err="1"/>
              <a:t>ВКонтакте</a:t>
            </a:r>
            <a:r>
              <a:rPr lang="ru-RU" sz="1400" dirty="0"/>
              <a:t> и Одноклассников</a:t>
            </a:r>
          </a:p>
          <a:p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6085530" cy="380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00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2864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20688"/>
            <a:ext cx="7300664" cy="5835048"/>
          </a:xfrm>
        </p:spPr>
        <p:txBody>
          <a:bodyPr>
            <a:normAutofit/>
          </a:bodyPr>
          <a:lstStyle/>
          <a:p>
            <a:r>
              <a:rPr lang="ru-RU" sz="1400" dirty="0"/>
              <a:t>2.	Создание бота, отправление приглашения преподавателю Жукову Николаю Николаевичу, коллеге Захаровой Людмиле Евгеньевне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9" y="1268760"/>
            <a:ext cx="725375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07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760092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9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Используемая литература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ИСПОЛЬЗОВАНИЕ ЧАТ-БОТОВ В ОБРАЗОВАТЕЛЬНОМ ПРОЦЕССЕ</a:t>
            </a:r>
          </a:p>
          <a:p>
            <a:pPr marL="0" indent="0">
              <a:buNone/>
            </a:pPr>
            <a:r>
              <a:rPr lang="ru-RU" sz="1400" dirty="0"/>
              <a:t>Аристова А.С., Безносюк Ю.С., </a:t>
            </a:r>
            <a:r>
              <a:rPr lang="ru-RU" sz="1400" dirty="0" err="1"/>
              <a:t>Ведикер</a:t>
            </a:r>
            <a:r>
              <a:rPr lang="ru-RU" sz="1400" dirty="0"/>
              <a:t> П.К., </a:t>
            </a:r>
            <a:r>
              <a:rPr lang="ru-RU" sz="1400" dirty="0" err="1"/>
              <a:t>Воронович</a:t>
            </a:r>
            <a:r>
              <a:rPr lang="ru-RU" sz="1400" dirty="0"/>
              <a:t> </a:t>
            </a:r>
            <a:r>
              <a:rPr lang="ru-RU" sz="1400" dirty="0" smtClean="0"/>
              <a:t>Н.Е. Научный </a:t>
            </a:r>
            <a:r>
              <a:rPr lang="ru-RU" sz="1400" dirty="0"/>
              <a:t>руководитель: профессор, доц. псих. наук ТОКАРЕВА Ю.А.</a:t>
            </a:r>
          </a:p>
          <a:p>
            <a:r>
              <a:rPr lang="ru-RU" sz="1400" dirty="0"/>
              <a:t>Проблемы электронного обучения образовательной робототехнике</a:t>
            </a:r>
          </a:p>
          <a:p>
            <a:pPr marL="0" indent="0">
              <a:buNone/>
            </a:pPr>
            <a:r>
              <a:rPr lang="ru-RU" sz="1400" dirty="0" smtClean="0"/>
              <a:t>Государев </a:t>
            </a:r>
            <a:r>
              <a:rPr lang="ru-RU" sz="1400" dirty="0"/>
              <a:t>Илья </a:t>
            </a:r>
            <a:r>
              <a:rPr lang="ru-RU" sz="1400" dirty="0" err="1" smtClean="0"/>
              <a:t>Борисовичкандидат</a:t>
            </a:r>
            <a:r>
              <a:rPr lang="ru-RU" sz="1400" dirty="0" smtClean="0"/>
              <a:t> </a:t>
            </a:r>
            <a:r>
              <a:rPr lang="ru-RU" sz="1400" dirty="0"/>
              <a:t>педагогических наук, доцент кафедры компьютерных технологий и электронного обучения Российский государственный педагогический университет им. </a:t>
            </a:r>
            <a:r>
              <a:rPr lang="ru-RU" sz="1400" dirty="0" err="1"/>
              <a:t>А.И.Герцена</a:t>
            </a:r>
            <a:r>
              <a:rPr lang="ru-RU" sz="1400" dirty="0"/>
              <a:t>, Санкт-Петербург</a:t>
            </a:r>
          </a:p>
          <a:p>
            <a:r>
              <a:rPr lang="ru-RU" sz="1400" dirty="0"/>
              <a:t>Разработка чат-бота по истории для применения в техническом вузе Киреева Надежда </a:t>
            </a:r>
            <a:r>
              <a:rPr lang="ru-RU" sz="1400" dirty="0" smtClean="0"/>
              <a:t>Анатольевна, Родионов </a:t>
            </a:r>
            <a:r>
              <a:rPr lang="ru-RU" sz="1400" dirty="0"/>
              <a:t>Артем </a:t>
            </a:r>
            <a:r>
              <a:rPr lang="ru-RU" sz="1400" dirty="0" smtClean="0"/>
              <a:t>Сергеевич, Фархутдинов </a:t>
            </a:r>
            <a:r>
              <a:rPr lang="ru-RU" sz="1400" dirty="0" err="1"/>
              <a:t>Рамиль</a:t>
            </a:r>
            <a:r>
              <a:rPr lang="ru-RU" sz="1400" dirty="0"/>
              <a:t> </a:t>
            </a:r>
            <a:r>
              <a:rPr lang="ru-RU" sz="1400" dirty="0" err="1" smtClean="0"/>
              <a:t>Ильдарович</a:t>
            </a:r>
            <a:r>
              <a:rPr lang="ru-RU" sz="1400" dirty="0" smtClean="0"/>
              <a:t>, Хусаинов Ильнар </a:t>
            </a:r>
            <a:r>
              <a:rPr lang="ru-RU" sz="1400" dirty="0" err="1" smtClean="0"/>
              <a:t>Рамилевич</a:t>
            </a:r>
            <a:endParaRPr lang="ru-RU" sz="1400" dirty="0" smtClean="0"/>
          </a:p>
          <a:p>
            <a:r>
              <a:rPr lang="ru-RU" sz="1400" dirty="0"/>
              <a:t>ОСНОВНЫЕ ТРЕНДЫ В СОВРЕМЕННОМ РОССИЙСКОМ ВЫСШЕМ ОБРАЗОВАНИИ (ПО МАТЕРИАЛАМ ЗИМНЕЙ ШКОЛЫ ПРЕПОДАВАТЕЛЕЙ - 2020</a:t>
            </a:r>
            <a:r>
              <a:rPr lang="ru-RU" sz="1400" dirty="0" smtClean="0"/>
              <a:t>)</a:t>
            </a:r>
          </a:p>
          <a:p>
            <a:pPr marL="0" indent="0">
              <a:buNone/>
            </a:pPr>
            <a:r>
              <a:rPr lang="ru-RU" sz="1400" dirty="0" smtClean="0"/>
              <a:t>    </a:t>
            </a:r>
            <a:r>
              <a:rPr lang="ru-RU" sz="1400" dirty="0" err="1" smtClean="0"/>
              <a:t>Косицкая</a:t>
            </a:r>
            <a:r>
              <a:rPr lang="ru-RU" sz="1400" dirty="0" smtClean="0"/>
              <a:t> </a:t>
            </a:r>
            <a:r>
              <a:rPr lang="ru-RU" sz="1400" dirty="0"/>
              <a:t>Фаина Леонидовна</a:t>
            </a:r>
          </a:p>
        </p:txBody>
      </p:sp>
    </p:spTree>
    <p:extLst>
      <p:ext uri="{BB962C8B-B14F-4D97-AF65-F5344CB8AC3E}">
        <p14:creationId xmlns:p14="http://schemas.microsoft.com/office/powerpoint/2010/main" val="119864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</TotalTime>
  <Words>581</Words>
  <Application>Microsoft Office PowerPoint</Application>
  <PresentationFormat>Экран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Изящная</vt:lpstr>
      <vt:lpstr>Отчет по Дисциплине  «Интеллектуальные технологии e-learning»</vt:lpstr>
      <vt:lpstr>Инвариантная самостоятельная работа (ИСР)</vt:lpstr>
      <vt:lpstr>Презентация PowerPoint</vt:lpstr>
      <vt:lpstr>Презентация PowerPoint</vt:lpstr>
      <vt:lpstr>Задание 1.3. Проанализируйте возможности сервисов  (botmother, dialogflow и других) по созданию ботов. Создайте сравнительную таблицу с кратким описанием.</vt:lpstr>
      <vt:lpstr>Вариативная самостоятельная работа (ВСР)Страница</vt:lpstr>
      <vt:lpstr>Презентация PowerPoint</vt:lpstr>
      <vt:lpstr>Презентация PowerPoint</vt:lpstr>
      <vt:lpstr>Используемая литература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Дисциплине  «Интеллектуальные технологии e-learning»</dc:title>
  <dc:creator>Gigabyte</dc:creator>
  <cp:lastModifiedBy>Gigabyte</cp:lastModifiedBy>
  <cp:revision>2</cp:revision>
  <dcterms:created xsi:type="dcterms:W3CDTF">2021-04-03T20:13:49Z</dcterms:created>
  <dcterms:modified xsi:type="dcterms:W3CDTF">2021-04-03T20:34:37Z</dcterms:modified>
</cp:coreProperties>
</file>