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4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zhukov@herzen.spb.ru" TargetMode="External"/><Relationship Id="rId2" Type="http://schemas.openxmlformats.org/officeDocument/2006/relationships/hyperlink" Target="https://ict.herzen.spb.ru/department/employees/person/zhukov-n-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ojdyovanatalia1978/Rain/blob/master/&#1075;&#1080;&#1076;%20&#1087;&#1086;%20&#1060;&#1080;&#1075;&#1084;&#1077;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dojdyovanatalia1978/Rain/blob/master/SCRUM%20&#8212;%20&#1091;&#1087;&#1088;&#1072;&#1074;&#1083;&#1077;&#1085;&#1080;&#1077;%20&#1087;&#1088;&#1086;&#1077;&#1082;&#1090;&#1072;&#1084;&#1080;.ppt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ojdyovanatalia1978/R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24-r0muxq.bitrix24.ru/?secret=euwt8jg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altimeboar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jYbl5cu5CdShdRjMoVTG06394l47iP_P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ptimalworksho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Преподаватель </a:t>
            </a:r>
          </a:p>
          <a:p>
            <a:r>
              <a:rPr lang="ru-RU" dirty="0">
                <a:hlinkClick r:id="rId2"/>
              </a:rPr>
              <a:t>Жуков Николай Николаевич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к. ф.-м. н., доцент кафедры </a:t>
            </a:r>
            <a:r>
              <a:rPr lang="ru-RU" dirty="0" err="1"/>
              <a:t>ИТиЭО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hlinkClick r:id="rId3"/>
              </a:rPr>
              <a:t>nzhukov@herzen.spb.ru</a:t>
            </a:r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Отчет по заданиям</a:t>
            </a:r>
          </a:p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выполнила Дождева Н.А., магистратура, КЭО, 2 курс</a:t>
            </a:r>
          </a:p>
          <a:p>
            <a:pPr marL="109728" indent="0" algn="ctr">
              <a:buNone/>
            </a:pPr>
            <a:r>
              <a:rPr lang="ru-RU" dirty="0" smtClean="0">
                <a:solidFill>
                  <a:srgbClr val="0070C0"/>
                </a:solidFill>
              </a:rPr>
              <a:t>2021 год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Дисциплина «Управление IT-проектами для корпоративного обучения»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5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Инструменты </a:t>
            </a:r>
            <a:r>
              <a:rPr lang="ru-RU" b="1" dirty="0" err="1"/>
              <a:t>прототипирования</a:t>
            </a:r>
            <a:endParaRPr lang="ru-RU" b="1" dirty="0"/>
          </a:p>
          <a:p>
            <a:r>
              <a:rPr lang="ru-RU" b="1" dirty="0" err="1"/>
              <a:t>Adobe</a:t>
            </a:r>
            <a:r>
              <a:rPr lang="ru-RU" b="1" dirty="0"/>
              <a:t> XD</a:t>
            </a:r>
          </a:p>
          <a:p>
            <a:r>
              <a:rPr lang="ru-RU" dirty="0" err="1"/>
              <a:t>Adobe</a:t>
            </a:r>
            <a:r>
              <a:rPr lang="ru-RU" dirty="0"/>
              <a:t> XD - это векторный инструмент, разработанный и опубликованный компанией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 для разработки и создания прототипов пользовательского интерфейса для веб-приложений и мобильных приложений.</a:t>
            </a:r>
          </a:p>
          <a:p>
            <a:r>
              <a:rPr lang="ru-RU" b="1" dirty="0"/>
              <a:t>Набросок</a:t>
            </a:r>
          </a:p>
          <a:p>
            <a:r>
              <a:rPr lang="ru-RU" dirty="0" err="1"/>
              <a:t>Sketch</a:t>
            </a:r>
            <a:r>
              <a:rPr lang="ru-RU" dirty="0"/>
              <a:t> - это </a:t>
            </a:r>
            <a:r>
              <a:rPr lang="ru-RU" dirty="0" err="1"/>
              <a:t>проприетарный</a:t>
            </a:r>
            <a:r>
              <a:rPr lang="ru-RU" dirty="0"/>
              <a:t> редактор векторной графики для </a:t>
            </a:r>
            <a:r>
              <a:rPr lang="ru-RU" dirty="0" err="1"/>
              <a:t>macOS</a:t>
            </a:r>
            <a:r>
              <a:rPr lang="ru-RU" dirty="0"/>
              <a:t> от </a:t>
            </a:r>
            <a:r>
              <a:rPr lang="ru-RU" dirty="0" err="1"/>
              <a:t>Apple</a:t>
            </a:r>
            <a:r>
              <a:rPr lang="ru-RU" dirty="0"/>
              <a:t>, разработанный голландской компанией </a:t>
            </a:r>
            <a:r>
              <a:rPr lang="ru-RU" dirty="0" err="1"/>
              <a:t>Bohemian</a:t>
            </a:r>
            <a:r>
              <a:rPr lang="ru-RU" dirty="0"/>
              <a:t> </a:t>
            </a:r>
            <a:r>
              <a:rPr lang="ru-RU" dirty="0" err="1"/>
              <a:t>Coding</a:t>
            </a:r>
            <a:r>
              <a:rPr lang="ru-RU" dirty="0"/>
              <a:t>. Он получил награду </a:t>
            </a:r>
            <a:r>
              <a:rPr lang="ru-RU" dirty="0" err="1"/>
              <a:t>Apple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Award</a:t>
            </a:r>
            <a:r>
              <a:rPr lang="ru-RU" dirty="0"/>
              <a:t> в 2012 году. </a:t>
            </a:r>
            <a:r>
              <a:rPr lang="ru-RU" dirty="0" err="1"/>
              <a:t>Sketch</a:t>
            </a:r>
            <a:r>
              <a:rPr lang="ru-RU" dirty="0"/>
              <a:t> был впервые выпущен 7 сентября 2010 года.</a:t>
            </a:r>
          </a:p>
          <a:p>
            <a:r>
              <a:rPr lang="ru-RU" b="1" dirty="0" err="1"/>
              <a:t>Фигма</a:t>
            </a:r>
            <a:endParaRPr lang="ru-RU" b="1" dirty="0"/>
          </a:p>
          <a:p>
            <a:r>
              <a:rPr lang="ru-RU" dirty="0" err="1"/>
              <a:t>Figma</a:t>
            </a:r>
            <a:r>
              <a:rPr lang="ru-RU" dirty="0"/>
              <a:t> - векторный графический редактор кроссплатформенный от </a:t>
            </a:r>
            <a:r>
              <a:rPr lang="ru-RU" dirty="0" err="1"/>
              <a:t>Figma</a:t>
            </a:r>
            <a:r>
              <a:rPr lang="ru-RU" dirty="0"/>
              <a:t>. Предназначен для проектирования и создания интерфейсов, также создает интерактивные прототипы. Работает в двух форматах: в браузере и как клиентское приложение на рабочем столе пользователя.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B0F0"/>
                </a:solidFill>
                <a:effectLst/>
              </a:rPr>
              <a:t>Вариативная самостоятельная работа</a:t>
            </a:r>
            <a:br>
              <a:rPr lang="ru-RU" sz="2800" dirty="0">
                <a:solidFill>
                  <a:srgbClr val="00B0F0"/>
                </a:solidFill>
                <a:effectLst/>
              </a:rPr>
            </a:br>
            <a:r>
              <a:rPr lang="ru-RU" sz="1600" dirty="0">
                <a:effectLst/>
              </a:rPr>
              <a:t>Анализ современных инструментов для быстрого </a:t>
            </a:r>
            <a:r>
              <a:rPr lang="ru-RU" sz="1600" dirty="0" err="1">
                <a:effectLst/>
              </a:rPr>
              <a:t>прототипирования</a:t>
            </a:r>
            <a:r>
              <a:rPr lang="ru-RU" sz="1600" dirty="0">
                <a:effectLst/>
              </a:rPr>
              <a:t> интерфейсов ИТ-продуктов. 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dirty="0" smtClean="0">
                <a:effectLst/>
              </a:rPr>
              <a:t>Создана презентация </a:t>
            </a:r>
            <a:r>
              <a:rPr lang="ru-RU" sz="1800" dirty="0">
                <a:effectLst/>
              </a:rPr>
              <a:t>по наиболее эффективному инструменту из проанализированных </a:t>
            </a:r>
            <a:r>
              <a:rPr lang="ru-RU" sz="1800" dirty="0" smtClean="0">
                <a:effectLst/>
              </a:rPr>
              <a:t>решений      </a:t>
            </a:r>
            <a:r>
              <a:rPr lang="ru-RU" sz="1800" dirty="0">
                <a:effectLst/>
              </a:rPr>
              <a:t/>
            </a:r>
            <a:br>
              <a:rPr lang="ru-RU" sz="1800" dirty="0">
                <a:effectLst/>
              </a:rPr>
            </a:br>
            <a:r>
              <a:rPr lang="en-US" sz="1800" dirty="0">
                <a:effectLst/>
                <a:hlinkClick r:id="rId2"/>
              </a:rPr>
              <a:t>https://github.com/dojdyovanatalia1978/Rain/blob/master/</a:t>
            </a:r>
            <a:r>
              <a:rPr lang="ru-RU" sz="1800" dirty="0">
                <a:effectLst/>
                <a:hlinkClick r:id="rId2"/>
              </a:rPr>
              <a:t>гид%20по%20Фигме.</a:t>
            </a:r>
            <a:r>
              <a:rPr lang="en-US" sz="1800" dirty="0" err="1" smtClean="0">
                <a:effectLst/>
                <a:hlinkClick r:id="rId2"/>
              </a:rPr>
              <a:t>pptx</a:t>
            </a:r>
            <a:r>
              <a:rPr lang="ru-RU" sz="1800" dirty="0" smtClean="0">
                <a:effectLst/>
              </a:rPr>
              <a:t/>
            </a:r>
            <a:br>
              <a:rPr lang="ru-RU" sz="1800" dirty="0" smtClean="0">
                <a:effectLst/>
              </a:rPr>
            </a:br>
            <a:endParaRPr lang="ru-RU" sz="1800" dirty="0" smtClean="0">
              <a:solidFill>
                <a:schemeClr val="accent2"/>
              </a:soli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2559" r="1885" b="10903"/>
          <a:stretch/>
        </p:blipFill>
        <p:spPr bwMode="auto">
          <a:xfrm>
            <a:off x="395536" y="1412776"/>
            <a:ext cx="85322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15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effectLst/>
              </a:rPr>
              <a:t>Создание первоначального макета </a:t>
            </a:r>
            <a:r>
              <a:rPr lang="ru-RU" sz="1600" dirty="0" smtClean="0">
                <a:effectLst/>
              </a:rPr>
              <a:t>компонентов </a:t>
            </a:r>
            <a:r>
              <a:rPr lang="ru-RU" sz="1600" dirty="0">
                <a:effectLst/>
              </a:rPr>
              <a:t>образовательной среды корпоративного обучения с использованием сервиса визуального проектирования </a:t>
            </a:r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"/>
          <a:stretch/>
        </p:blipFill>
        <p:spPr bwMode="auto">
          <a:xfrm>
            <a:off x="899592" y="1340768"/>
            <a:ext cx="750132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03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1400" dirty="0"/>
              <a:t>Анализ функциональности инструмента профессионального решения образовательных задач и создание схемы с описанием операций, основных действующих лиц, которые эти операции могут выполнять на примере </a:t>
            </a:r>
            <a:br>
              <a:rPr lang="ru-RU" sz="1400" dirty="0"/>
            </a:br>
            <a:r>
              <a:rPr lang="ru-RU" sz="2200" dirty="0" err="1">
                <a:solidFill>
                  <a:schemeClr val="accent2"/>
                </a:solidFill>
              </a:rPr>
              <a:t>Trello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/>
              <a:t>Trello</a:t>
            </a:r>
            <a:r>
              <a:rPr lang="ru-RU" dirty="0"/>
              <a:t> – довольно популярный сервис, предназначенный для эффективной организации коллективной работы: планирование и постановка задач, управление проектами в режиме онлайн. Программа позволяет автоматизировать большую часть организационных аспектов, при этом экономит не только время, но и финансы (есть бесплатный пакет).</a:t>
            </a:r>
          </a:p>
          <a:p>
            <a:endParaRPr lang="ru-RU" dirty="0"/>
          </a:p>
          <a:p>
            <a:r>
              <a:rPr lang="ru-RU" dirty="0"/>
              <a:t>При разработке сервиса за основу взята японская система «</a:t>
            </a:r>
            <a:r>
              <a:rPr lang="ru-RU" dirty="0" err="1"/>
              <a:t>Канбан</a:t>
            </a:r>
            <a:r>
              <a:rPr lang="ru-RU" dirty="0"/>
              <a:t>», основной принцип которой «точно в срок». Методология успешно перекочевала из производственной сферы в интернет-пространство. Сегодня </a:t>
            </a:r>
            <a:r>
              <a:rPr lang="ru-RU" dirty="0" err="1"/>
              <a:t>Trello</a:t>
            </a:r>
            <a:r>
              <a:rPr lang="ru-RU" dirty="0"/>
              <a:t> используется компаниями в качестве менеджера задач, а также </a:t>
            </a:r>
            <a:r>
              <a:rPr lang="ru-RU" dirty="0" err="1"/>
              <a:t>фрилансерами</a:t>
            </a:r>
            <a:r>
              <a:rPr lang="ru-RU" dirty="0"/>
              <a:t> для улучшения личной эффективности.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2" t="6507" r="27162" b="34436"/>
          <a:stretch/>
        </p:blipFill>
        <p:spPr bwMode="auto">
          <a:xfrm>
            <a:off x="323528" y="1484784"/>
            <a:ext cx="43454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5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1) Создаем персональную рабочую доску </a:t>
            </a:r>
            <a:r>
              <a:rPr lang="ru-RU" sz="1400" dirty="0" smtClean="0"/>
              <a:t>и разделяем ее </a:t>
            </a:r>
            <a:r>
              <a:rPr lang="ru-RU" sz="1400" dirty="0"/>
              <a:t>на 5 смысловых блоков:</a:t>
            </a:r>
          </a:p>
          <a:p>
            <a:r>
              <a:rPr lang="ru-RU" sz="1400" i="1" dirty="0" err="1"/>
              <a:t>To</a:t>
            </a:r>
            <a:r>
              <a:rPr lang="ru-RU" sz="1400" i="1" dirty="0"/>
              <a:t> </a:t>
            </a:r>
            <a:r>
              <a:rPr lang="ru-RU" sz="1400" i="1" dirty="0" err="1"/>
              <a:t>do</a:t>
            </a:r>
            <a:r>
              <a:rPr lang="ru-RU" sz="1400" i="1" dirty="0"/>
              <a:t> - </a:t>
            </a:r>
            <a:r>
              <a:rPr lang="ru-RU" sz="1400" i="1" dirty="0" err="1"/>
              <a:t>Theory</a:t>
            </a:r>
            <a:endParaRPr lang="ru-RU" sz="1400" dirty="0"/>
          </a:p>
          <a:p>
            <a:r>
              <a:rPr lang="ru-RU" sz="1400" dirty="0"/>
              <a:t>В этот блок складываем карточки, посвященные теоретической подготовке и программному обучению. Сюда можно вложить сами материалы или ссылки для изучения.</a:t>
            </a:r>
          </a:p>
          <a:p>
            <a:r>
              <a:rPr lang="ru-RU" sz="1400" i="1" dirty="0" err="1"/>
              <a:t>To</a:t>
            </a:r>
            <a:r>
              <a:rPr lang="ru-RU" sz="1400" i="1" dirty="0"/>
              <a:t> </a:t>
            </a:r>
            <a:r>
              <a:rPr lang="ru-RU" sz="1400" i="1" dirty="0" err="1"/>
              <a:t>do</a:t>
            </a:r>
            <a:r>
              <a:rPr lang="ru-RU" sz="1400" i="1" dirty="0"/>
              <a:t> - </a:t>
            </a:r>
            <a:r>
              <a:rPr lang="ru-RU" sz="1400" i="1" dirty="0" err="1"/>
              <a:t>Practice</a:t>
            </a:r>
            <a:endParaRPr lang="ru-RU" sz="1400" dirty="0"/>
          </a:p>
          <a:p>
            <a:r>
              <a:rPr lang="ru-RU" sz="1400" dirty="0"/>
              <a:t>Это блок с карточками для практических заданий</a:t>
            </a:r>
          </a:p>
          <a:p>
            <a:r>
              <a:rPr lang="ru-RU" sz="1400" i="1" dirty="0" err="1"/>
              <a:t>In</a:t>
            </a:r>
            <a:r>
              <a:rPr lang="ru-RU" sz="1400" i="1" dirty="0"/>
              <a:t> </a:t>
            </a:r>
            <a:r>
              <a:rPr lang="ru-RU" sz="1400" i="1" dirty="0" err="1"/>
              <a:t>progress</a:t>
            </a:r>
            <a:r>
              <a:rPr lang="ru-RU" sz="1400" i="1" dirty="0"/>
              <a:t> </a:t>
            </a:r>
            <a:endParaRPr lang="ru-RU" sz="1400" dirty="0"/>
          </a:p>
          <a:p>
            <a:r>
              <a:rPr lang="ru-RU" sz="1400" dirty="0"/>
              <a:t>Сюда </a:t>
            </a:r>
            <a:r>
              <a:rPr lang="ru-RU" sz="1400" dirty="0" smtClean="0"/>
              <a:t>обучаемый </a:t>
            </a:r>
            <a:r>
              <a:rPr lang="ru-RU" sz="1400" dirty="0"/>
              <a:t>перемещает карточки с задачами, к работе над которыми он уже приступил</a:t>
            </a:r>
          </a:p>
          <a:p>
            <a:r>
              <a:rPr lang="ru-RU" sz="1400" i="1" dirty="0" err="1"/>
              <a:t>In</a:t>
            </a:r>
            <a:r>
              <a:rPr lang="ru-RU" sz="1400" i="1" dirty="0"/>
              <a:t> </a:t>
            </a:r>
            <a:r>
              <a:rPr lang="ru-RU" sz="1400" i="1" dirty="0" err="1"/>
              <a:t>review</a:t>
            </a:r>
            <a:r>
              <a:rPr lang="ru-RU" sz="1400" i="1" dirty="0"/>
              <a:t> </a:t>
            </a:r>
            <a:endParaRPr lang="ru-RU" sz="1400" dirty="0"/>
          </a:p>
          <a:p>
            <a:r>
              <a:rPr lang="ru-RU" sz="1400" dirty="0"/>
              <a:t>В этом блоке хранятся выполненные задачи для проверки руководителем</a:t>
            </a:r>
          </a:p>
          <a:p>
            <a:r>
              <a:rPr lang="ru-RU" sz="1400" i="1" dirty="0" err="1"/>
              <a:t>Done</a:t>
            </a:r>
            <a:endParaRPr lang="ru-RU" sz="1400" dirty="0"/>
          </a:p>
          <a:p>
            <a:r>
              <a:rPr lang="ru-RU" sz="1400" dirty="0"/>
              <a:t>Сюда перемещается задача после согласования. В случае, когда необходима доработка, задача снова помещается в блок “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progress</a:t>
            </a:r>
            <a:r>
              <a:rPr lang="ru-RU" sz="1400" dirty="0" smtClean="0"/>
              <a:t>”.</a:t>
            </a:r>
          </a:p>
          <a:p>
            <a:endParaRPr lang="ru-RU" sz="1400" dirty="0"/>
          </a:p>
          <a:p>
            <a:r>
              <a:rPr lang="ru-RU" sz="1400" dirty="0"/>
              <a:t>2) Приглашаем </a:t>
            </a:r>
            <a:r>
              <a:rPr lang="ru-RU" sz="1400" dirty="0" smtClean="0"/>
              <a:t>в </a:t>
            </a:r>
            <a:r>
              <a:rPr lang="ru-RU" sz="1400" dirty="0"/>
              <a:t>команду и добавляем участников к доске.</a:t>
            </a:r>
          </a:p>
          <a:p>
            <a:endParaRPr lang="ru-RU" sz="1400" dirty="0"/>
          </a:p>
          <a:p>
            <a:r>
              <a:rPr lang="ru-RU" sz="1400" dirty="0"/>
              <a:t>На странице команды нажимаем «Пригласить участников команды», затем вводим адрес </a:t>
            </a:r>
            <a:r>
              <a:rPr lang="ru-RU" sz="1400" dirty="0" smtClean="0"/>
              <a:t>почты, </a:t>
            </a:r>
            <a:r>
              <a:rPr lang="ru-RU" sz="1400" dirty="0"/>
              <a:t>на которую придет приглашение присоединиться к команде</a:t>
            </a:r>
          </a:p>
          <a:p>
            <a:endParaRPr lang="ru-RU" sz="1400" dirty="0"/>
          </a:p>
          <a:p>
            <a:r>
              <a:rPr lang="ru-RU" sz="1400" dirty="0"/>
              <a:t>Далее нажимаем кнопку «Добавить участника» на верхней панели и выбираем других членов команды. Всем участникам, кроме наблюдателей, назначаем роль  «Администратор», чтобы они могли работать с карточками.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effectLst/>
              </a:rPr>
              <a:t/>
            </a:r>
            <a:br>
              <a:rPr lang="ru-RU" sz="1800" dirty="0" smtClean="0">
                <a:effectLst/>
              </a:rPr>
            </a:br>
            <a:r>
              <a:rPr lang="ru-RU" sz="1800" dirty="0" smtClean="0">
                <a:effectLst/>
              </a:rPr>
              <a:t>Как </a:t>
            </a:r>
            <a:r>
              <a:rPr lang="ru-RU" sz="1800" dirty="0">
                <a:effectLst/>
              </a:rPr>
              <a:t>использовать </a:t>
            </a:r>
            <a:r>
              <a:rPr lang="ru-RU" sz="1800" dirty="0" err="1">
                <a:effectLst/>
              </a:rPr>
              <a:t>Trello</a:t>
            </a:r>
            <a:r>
              <a:rPr lang="ru-RU" sz="1800" dirty="0">
                <a:effectLst/>
              </a:rPr>
              <a:t> в командной работе</a:t>
            </a:r>
            <a:br>
              <a:rPr lang="ru-RU" sz="1800" dirty="0">
                <a:effectLst/>
              </a:rPr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0736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r>
              <a:rPr lang="ru-RU" sz="2100" b="1" dirty="0" err="1"/>
              <a:t>Scrum</a:t>
            </a:r>
            <a:endParaRPr lang="ru-RU" sz="2100" b="1" dirty="0"/>
          </a:p>
          <a:p>
            <a:r>
              <a:rPr lang="ru-RU" sz="1600" dirty="0"/>
              <a:t>Один из двух </a:t>
            </a:r>
            <a:r>
              <a:rPr lang="ru-RU" sz="1600" dirty="0" err="1"/>
              <a:t>agile</a:t>
            </a:r>
            <a:r>
              <a:rPr lang="ru-RU" sz="1600" dirty="0"/>
              <a:t>-подходов, цель которого — приспособить рабочий процесс к более быстрым изменениям рынка. В </a:t>
            </a:r>
            <a:r>
              <a:rPr lang="ru-RU" sz="1600" dirty="0" err="1"/>
              <a:t>Scrum</a:t>
            </a:r>
            <a:r>
              <a:rPr lang="ru-RU" sz="1600" dirty="0"/>
              <a:t> работа над проектом выполняется в короткие периоды-спринты, которые длятся от недели до месяца. На каждый спринт команда определяет количество задач, которые необходимо выполнить. Спринт проходит в четыре этапа:</a:t>
            </a:r>
          </a:p>
          <a:p>
            <a:r>
              <a:rPr lang="ru-RU" sz="1600" dirty="0"/>
              <a:t>Планирование - команда выбирает задачи из </a:t>
            </a:r>
            <a:r>
              <a:rPr lang="ru-RU" sz="1600" dirty="0" err="1"/>
              <a:t>бэклога</a:t>
            </a:r>
            <a:r>
              <a:rPr lang="ru-RU" sz="1600" dirty="0"/>
              <a:t>, которые успеет сделать. Конечный план утверждает руководитель;</a:t>
            </a:r>
          </a:p>
          <a:p>
            <a:r>
              <a:rPr lang="ru-RU" sz="1600" dirty="0"/>
              <a:t>Выполнение - каждый специалист параллельно выполняет свою работу. Во время работы в спринт нельзя добавлять новые задачи;</a:t>
            </a:r>
          </a:p>
          <a:p>
            <a:r>
              <a:rPr lang="ru-RU" sz="1600" dirty="0"/>
              <a:t>Релиз - команда выпускает рабочий продукт. Если продукт обновили, то он должен стать лучше, чем был;</a:t>
            </a:r>
          </a:p>
          <a:p>
            <a:r>
              <a:rPr lang="ru-RU" sz="1600" dirty="0"/>
              <a:t>Рефлексия - команда обсуждает проблемы проекта и думают, как его улучшить.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9658" y="188640"/>
            <a:ext cx="82296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Анализ одной методологии разработки программных ИТ-продуктов для корпоративного обучения и создание презентации с её кратким описанием </a:t>
            </a:r>
            <a:r>
              <a:rPr lang="ru-RU" sz="2000" dirty="0" smtClean="0">
                <a:solidFill>
                  <a:schemeClr val="accent2"/>
                </a:solidFill>
              </a:rPr>
              <a:t/>
            </a:r>
            <a:br>
              <a:rPr lang="ru-RU" sz="2000" dirty="0" smtClean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tx1"/>
                </a:solidFill>
                <a:hlinkClick r:id="rId2"/>
              </a:rPr>
              <a:t>https://github.com/dojdyovanatalia1978/Rain/blob/master/SCRUM%20—%20</a:t>
            </a:r>
            <a:r>
              <a:rPr lang="ru-RU" sz="2000" dirty="0">
                <a:solidFill>
                  <a:schemeClr val="tx1"/>
                </a:solidFill>
                <a:hlinkClick r:id="rId2"/>
              </a:rPr>
              <a:t>управление%20проектами.</a:t>
            </a:r>
            <a:r>
              <a:rPr lang="en-US" sz="2000" dirty="0" err="1" smtClean="0">
                <a:solidFill>
                  <a:schemeClr val="tx1"/>
                </a:solidFill>
                <a:hlinkClick r:id="rId2"/>
              </a:rPr>
              <a:t>pptx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4697338" cy="218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1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1 </a:t>
            </a:r>
            <a:r>
              <a:rPr lang="ru-RU" dirty="0"/>
              <a:t>Управление проектами : ; учебник/[А.В. Алешин и др.]; под ред. В.М. </a:t>
            </a:r>
            <a:r>
              <a:rPr lang="ru-RU" dirty="0" err="1"/>
              <a:t>Аньшина</a:t>
            </a:r>
            <a:r>
              <a:rPr lang="ru-RU" dirty="0"/>
              <a:t>, О.Н.</a:t>
            </a:r>
          </a:p>
          <a:p>
            <a:pPr marL="109728" indent="0">
              <a:buNone/>
            </a:pPr>
            <a:r>
              <a:rPr lang="ru-RU" dirty="0" err="1"/>
              <a:t>Ильинои</a:t>
            </a:r>
            <a:r>
              <a:rPr lang="ru-RU" dirty="0"/>
              <a:t>̆ / </a:t>
            </a:r>
            <a:r>
              <a:rPr lang="ru-RU" dirty="0" err="1"/>
              <a:t>Багратиони</a:t>
            </a:r>
            <a:r>
              <a:rPr lang="ru-RU" dirty="0"/>
              <a:t> Константин </a:t>
            </a:r>
            <a:r>
              <a:rPr lang="ru-RU" dirty="0" err="1"/>
              <a:t>Амиранович</a:t>
            </a:r>
            <a:r>
              <a:rPr lang="ru-RU" dirty="0"/>
              <a:t>, </a:t>
            </a:r>
            <a:r>
              <a:rPr lang="ru-RU" dirty="0" err="1"/>
              <a:t>Аньшин</a:t>
            </a:r>
            <a:r>
              <a:rPr lang="ru-RU" dirty="0"/>
              <a:t> Валерий </a:t>
            </a:r>
            <a:r>
              <a:rPr lang="ru-RU" dirty="0" err="1"/>
              <a:t>Михайлович</a:t>
            </a:r>
            <a:r>
              <a:rPr lang="ru-RU" dirty="0"/>
              <a:t>, Алешин</a:t>
            </a:r>
          </a:p>
          <a:p>
            <a:pPr marL="109728" indent="0">
              <a:buNone/>
            </a:pPr>
            <a:r>
              <a:rPr lang="ru-RU" dirty="0"/>
              <a:t>Артем Владимирович, Ильина Ольга Николаевна - </a:t>
            </a:r>
            <a:r>
              <a:rPr lang="ru-RU" dirty="0" err="1"/>
              <a:t>Москва:Издательскии</a:t>
            </a:r>
            <a:r>
              <a:rPr lang="ru-RU" dirty="0"/>
              <a:t>̆ дом </a:t>
            </a:r>
            <a:r>
              <a:rPr lang="ru-RU" dirty="0" err="1"/>
              <a:t>Высшеи</a:t>
            </a:r>
            <a:r>
              <a:rPr lang="ru-RU" dirty="0"/>
              <a:t>̆</a:t>
            </a:r>
          </a:p>
          <a:p>
            <a:pPr marL="109728" indent="0">
              <a:buNone/>
            </a:pPr>
            <a:r>
              <a:rPr lang="ru-RU" dirty="0"/>
              <a:t>школы экономики, 2013. - 619, [1] с. - URL:</a:t>
            </a:r>
          </a:p>
          <a:p>
            <a:pPr marL="109728" indent="0">
              <a:buNone/>
            </a:pPr>
            <a:r>
              <a:rPr lang="ru-RU" dirty="0"/>
              <a:t>http://e.lanbook.com/books/element.php?pl1_id=66093. - ЭБС издательства «Лань».</a:t>
            </a:r>
          </a:p>
          <a:p>
            <a:pPr marL="109728" indent="0">
              <a:buNone/>
            </a:pPr>
            <a:r>
              <a:rPr lang="ru-RU" dirty="0"/>
              <a:t>Коллекция «Экономика и менеджмент»</a:t>
            </a:r>
          </a:p>
          <a:p>
            <a:pPr marL="109728" indent="0">
              <a:buNone/>
            </a:pPr>
            <a:r>
              <a:rPr lang="ru-RU" dirty="0"/>
              <a:t>2 </a:t>
            </a:r>
            <a:r>
              <a:rPr lang="ru-RU" dirty="0" err="1"/>
              <a:t>Ларсон</a:t>
            </a:r>
            <a:r>
              <a:rPr lang="ru-RU" dirty="0"/>
              <a:t>, Эрик У. Управление проектами : учебник : перевод с </a:t>
            </a:r>
            <a:r>
              <a:rPr lang="ru-RU" dirty="0" err="1"/>
              <a:t>английского</a:t>
            </a:r>
            <a:r>
              <a:rPr lang="ru-RU" dirty="0"/>
              <a:t> пятого,</a:t>
            </a:r>
          </a:p>
          <a:p>
            <a:pPr marL="109728" indent="0">
              <a:buNone/>
            </a:pPr>
            <a:r>
              <a:rPr lang="ru-RU" dirty="0"/>
              <a:t>полностью переработанного издания/Эрик У. </a:t>
            </a:r>
            <a:r>
              <a:rPr lang="ru-RU" dirty="0" err="1"/>
              <a:t>Ларсон</a:t>
            </a:r>
            <a:r>
              <a:rPr lang="ru-RU" dirty="0"/>
              <a:t>, Клиффорд Ф. Грей ; [пер с англ. :</a:t>
            </a:r>
          </a:p>
          <a:p>
            <a:pPr marL="109728" indent="0">
              <a:buNone/>
            </a:pPr>
            <a:r>
              <a:rPr lang="ru-RU" dirty="0"/>
              <a:t>В. В. </a:t>
            </a:r>
            <a:r>
              <a:rPr lang="ru-RU" dirty="0" err="1"/>
              <a:t>Дедюхин</a:t>
            </a:r>
            <a:r>
              <a:rPr lang="ru-RU" dirty="0"/>
              <a:t>]. - </a:t>
            </a:r>
            <a:r>
              <a:rPr lang="ru-RU" dirty="0" err="1"/>
              <a:t>Москва:Дело</a:t>
            </a:r>
            <a:r>
              <a:rPr lang="ru-RU" dirty="0"/>
              <a:t> и сервис, 2013. - 784 с.</a:t>
            </a:r>
          </a:p>
          <a:p>
            <a:pPr marL="109728" indent="0">
              <a:buNone/>
            </a:pPr>
            <a:r>
              <a:rPr lang="ru-RU" dirty="0"/>
              <a:t>3 </a:t>
            </a:r>
            <a:r>
              <a:rPr lang="ru-RU" dirty="0" err="1"/>
              <a:t>Перемитина</a:t>
            </a:r>
            <a:r>
              <a:rPr lang="ru-RU" dirty="0"/>
              <a:t> Т. О. Управление качеством программных систем : учебное пособие/Т.О.</a:t>
            </a:r>
          </a:p>
          <a:p>
            <a:pPr marL="109728" indent="0">
              <a:buNone/>
            </a:pPr>
            <a:r>
              <a:rPr lang="ru-RU" dirty="0" err="1"/>
              <a:t>Перемитина</a:t>
            </a:r>
            <a:r>
              <a:rPr lang="ru-RU" dirty="0"/>
              <a:t>. - </a:t>
            </a:r>
            <a:r>
              <a:rPr lang="ru-RU" dirty="0" err="1"/>
              <a:t>Томск:Эль</a:t>
            </a:r>
            <a:r>
              <a:rPr lang="ru-RU" dirty="0"/>
              <a:t> Контент, 2011. - 228 с. - URL:</a:t>
            </a:r>
          </a:p>
          <a:p>
            <a:pPr marL="109728" indent="0">
              <a:buNone/>
            </a:pPr>
            <a:r>
              <a:rPr lang="ru-RU" dirty="0"/>
              <a:t>http://biblioclub.ru/index.php?page=book&amp;id=208689. - ЭБС Университетская библиотека</a:t>
            </a:r>
          </a:p>
          <a:p>
            <a:pPr marL="109728" indent="0">
              <a:buNone/>
            </a:pPr>
            <a:r>
              <a:rPr lang="ru-RU" dirty="0" err="1"/>
              <a:t>онлайн</a:t>
            </a:r>
            <a:r>
              <a:rPr lang="ru-RU" dirty="0"/>
              <a:t>.</a:t>
            </a:r>
          </a:p>
          <a:p>
            <a:pPr marL="109728" indent="0">
              <a:buNone/>
            </a:pPr>
            <a:r>
              <a:rPr lang="ru-RU" dirty="0"/>
              <a:t>4 Павлов Александр Николаевич. Управление проектами на основе стандарта PMI</a:t>
            </a:r>
          </a:p>
          <a:p>
            <a:pPr marL="109728" indent="0">
              <a:buNone/>
            </a:pPr>
            <a:r>
              <a:rPr lang="ru-RU" dirty="0"/>
              <a:t>PMBOK/А. Н. Павлов. -</a:t>
            </a:r>
            <a:r>
              <a:rPr lang="ru-RU" dirty="0" err="1"/>
              <a:t>Москва:Лаборатория</a:t>
            </a:r>
            <a:r>
              <a:rPr lang="ru-RU" dirty="0"/>
              <a:t> знаний"" (ранее ""БИНОМ. Лаборатория</a:t>
            </a:r>
          </a:p>
          <a:p>
            <a:pPr marL="109728" indent="0">
              <a:buNone/>
            </a:pPr>
            <a:r>
              <a:rPr lang="ru-RU" dirty="0"/>
              <a:t>знаний", 2014. - 208 с. - URL: http://e.lanbook.com/books/element.php?pl1_id=66142. - ЭБС</a:t>
            </a:r>
          </a:p>
          <a:p>
            <a:pPr marL="109728" indent="0">
              <a:buNone/>
            </a:pPr>
            <a:r>
              <a:rPr lang="ru-RU" dirty="0"/>
              <a:t>издательства «Лань». Коллекция «Экономика и менеджмент»</a:t>
            </a:r>
          </a:p>
          <a:p>
            <a:pPr marL="109728" indent="0">
              <a:buNone/>
            </a:pPr>
            <a:r>
              <a:rPr lang="ru-RU" dirty="0"/>
              <a:t>5 Черников Борис Васильевич Управление качеством программного обеспечения :</a:t>
            </a:r>
          </a:p>
          <a:p>
            <a:pPr marL="109728" indent="0">
              <a:buNone/>
            </a:pPr>
            <a:r>
              <a:rPr lang="ru-RU" dirty="0"/>
              <a:t>Учебник. - </a:t>
            </a:r>
            <a:r>
              <a:rPr lang="ru-RU" dirty="0" err="1"/>
              <a:t>Москва:Издательскии</a:t>
            </a:r>
            <a:r>
              <a:rPr lang="ru-RU" dirty="0"/>
              <a:t>̆ Дом "ФОРУМ", 2012. - 240 с. - URL:</a:t>
            </a:r>
          </a:p>
          <a:p>
            <a:pPr marL="109728" indent="0">
              <a:buNone/>
            </a:pPr>
            <a:r>
              <a:rPr lang="en-US" dirty="0"/>
              <a:t>http://znanium.com/go.php?id=256901. - </a:t>
            </a:r>
            <a:r>
              <a:rPr lang="ru-RU" dirty="0"/>
              <a:t>ЭБС </a:t>
            </a:r>
            <a:r>
              <a:rPr lang="en-US" dirty="0" err="1"/>
              <a:t>Znanium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1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600" dirty="0" smtClean="0"/>
              <a:t>Создан </a:t>
            </a:r>
            <a:r>
              <a:rPr lang="ru-RU" sz="1600" dirty="0" err="1"/>
              <a:t>репозиторий</a:t>
            </a:r>
            <a:r>
              <a:rPr lang="ru-RU" sz="1600" dirty="0"/>
              <a:t> в системе контроля версий </a:t>
            </a:r>
            <a:r>
              <a:rPr lang="ru-RU" sz="1600" dirty="0" err="1"/>
              <a:t>Git</a:t>
            </a:r>
            <a:r>
              <a:rPr lang="ru-RU" sz="1600" dirty="0"/>
              <a:t> (на сайте </a:t>
            </a:r>
            <a:r>
              <a:rPr lang="ru-RU" sz="1600" dirty="0" err="1"/>
              <a:t>GitHub</a:t>
            </a:r>
            <a:r>
              <a:rPr lang="ru-RU" sz="1600" dirty="0"/>
              <a:t>) и </a:t>
            </a:r>
            <a:r>
              <a:rPr lang="ru-RU" sz="1600" dirty="0" smtClean="0"/>
              <a:t>выполнен </a:t>
            </a:r>
            <a:r>
              <a:rPr lang="ru-RU" sz="1600" dirty="0"/>
              <a:t>базовый набор действий по работе с </a:t>
            </a:r>
            <a:r>
              <a:rPr lang="ru-RU" sz="1600" dirty="0" smtClean="0"/>
              <a:t>ним</a:t>
            </a:r>
          </a:p>
          <a:p>
            <a:r>
              <a:rPr lang="ru-RU" sz="1600" dirty="0" smtClean="0"/>
              <a:t>Создана диаграмма </a:t>
            </a:r>
            <a:r>
              <a:rPr lang="ru-RU" sz="1600" dirty="0" err="1"/>
              <a:t>Ганта</a:t>
            </a:r>
            <a:r>
              <a:rPr lang="ru-RU" sz="1600" dirty="0"/>
              <a:t> для организации проектной деятельности по разработке компонента образовательной среды </a:t>
            </a:r>
            <a:endParaRPr lang="ru-RU" sz="1600" dirty="0" smtClean="0"/>
          </a:p>
          <a:p>
            <a:r>
              <a:rPr lang="ru-RU" sz="1600" dirty="0" smtClean="0"/>
              <a:t>Создан </a:t>
            </a:r>
            <a:r>
              <a:rPr lang="ru-RU" sz="1600" dirty="0"/>
              <a:t>дизайн-макета IT-продукта для компонента образовательной среды </a:t>
            </a:r>
            <a:endParaRPr lang="ru-RU" sz="1600" dirty="0" smtClean="0"/>
          </a:p>
          <a:p>
            <a:r>
              <a:rPr lang="ru-RU" sz="1600" dirty="0" smtClean="0"/>
              <a:t>Создана презентация-глоссария </a:t>
            </a:r>
            <a:r>
              <a:rPr lang="ru-RU" sz="1600" dirty="0"/>
              <a:t>на тему «Гибкая методология SCRUM в образовательном процессе</a:t>
            </a:r>
            <a:r>
              <a:rPr lang="ru-RU" sz="1600" dirty="0" smtClean="0"/>
              <a:t>»</a:t>
            </a:r>
          </a:p>
          <a:p>
            <a:r>
              <a:rPr lang="ru-RU" sz="1600" dirty="0" smtClean="0"/>
              <a:t>проведено </a:t>
            </a:r>
            <a:r>
              <a:rPr lang="ru-RU" sz="1600" dirty="0" err="1" smtClean="0"/>
              <a:t>юзабилити</a:t>
            </a:r>
            <a:r>
              <a:rPr lang="ru-RU" sz="1600" dirty="0" smtClean="0"/>
              <a:t>-тестирование </a:t>
            </a:r>
            <a:r>
              <a:rPr lang="ru-RU" sz="1600" dirty="0"/>
              <a:t>компонента </a:t>
            </a:r>
            <a:r>
              <a:rPr lang="ru-RU" sz="1600" dirty="0" smtClean="0"/>
              <a:t>с использованием шкалы "</a:t>
            </a:r>
            <a:r>
              <a:rPr lang="ru-RU" sz="1600" dirty="0" err="1" smtClean="0"/>
              <a:t>System</a:t>
            </a:r>
            <a:r>
              <a:rPr lang="ru-RU" sz="1600" dirty="0" smtClean="0"/>
              <a:t> </a:t>
            </a:r>
            <a:r>
              <a:rPr lang="ru-RU" sz="1600" dirty="0" err="1"/>
              <a:t>Usability</a:t>
            </a:r>
            <a:r>
              <a:rPr lang="ru-RU" sz="1600" dirty="0"/>
              <a:t> </a:t>
            </a:r>
            <a:r>
              <a:rPr lang="ru-RU" sz="1600" dirty="0" err="1"/>
              <a:t>Scale</a:t>
            </a:r>
            <a:r>
              <a:rPr lang="ru-RU" sz="1600" dirty="0"/>
              <a:t>" образовательного </a:t>
            </a:r>
            <a:r>
              <a:rPr lang="ru-RU" sz="1600" dirty="0" smtClean="0"/>
              <a:t>IT-продукта</a:t>
            </a:r>
          </a:p>
          <a:p>
            <a:r>
              <a:rPr lang="ru-RU" sz="1600" dirty="0" smtClean="0"/>
              <a:t>Сделан анализ </a:t>
            </a:r>
            <a:r>
              <a:rPr lang="ru-RU" sz="1600" dirty="0"/>
              <a:t>современных инструментов для быстрого </a:t>
            </a:r>
            <a:r>
              <a:rPr lang="ru-RU" sz="1600" dirty="0" err="1"/>
              <a:t>прототипирования</a:t>
            </a:r>
            <a:r>
              <a:rPr lang="ru-RU" sz="1600" dirty="0"/>
              <a:t> интерфейсов ИТ-продуктов. </a:t>
            </a:r>
            <a:r>
              <a:rPr lang="ru-RU" sz="1600" dirty="0" smtClean="0"/>
              <a:t>Создана презентация </a:t>
            </a:r>
            <a:r>
              <a:rPr lang="ru-RU" sz="1600" dirty="0"/>
              <a:t>по наиболее эффективному инструменту из проанализированных решений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Создан первоначальный макет </a:t>
            </a:r>
            <a:r>
              <a:rPr lang="ru-RU" sz="1600" dirty="0"/>
              <a:t>компонентов образовательной среды корпоративного обучения с использованием сервиса визуального </a:t>
            </a:r>
            <a:r>
              <a:rPr lang="ru-RU" sz="1600" dirty="0" smtClean="0"/>
              <a:t>проектирования</a:t>
            </a:r>
          </a:p>
          <a:p>
            <a:r>
              <a:rPr lang="ru-RU" sz="1600" dirty="0" smtClean="0"/>
              <a:t>Сделан анализ </a:t>
            </a:r>
            <a:r>
              <a:rPr lang="ru-RU" sz="1600" dirty="0"/>
              <a:t>функциональности инструмента профессионального решения образовательных задач и создание схемы с описанием операций, основных действующих лиц, которые эти операции могут выполнять на примере </a:t>
            </a:r>
            <a:br>
              <a:rPr lang="ru-RU" sz="1600" dirty="0"/>
            </a:br>
            <a:r>
              <a:rPr lang="ru-RU" sz="1500" dirty="0" err="1" smtClean="0"/>
              <a:t>Trello</a:t>
            </a:r>
            <a:endParaRPr lang="ru-RU" sz="1500" dirty="0" smtClean="0"/>
          </a:p>
          <a:p>
            <a:r>
              <a:rPr lang="ru-RU" sz="1600" dirty="0" smtClean="0"/>
              <a:t>Сделан анализ </a:t>
            </a:r>
            <a:r>
              <a:rPr lang="ru-RU" sz="1600" dirty="0"/>
              <a:t>одной методологии разработки программных ИТ-продуктов для корпоративного обучения и создание презентации с её кратким </a:t>
            </a:r>
            <a:r>
              <a:rPr lang="ru-RU" sz="1600" dirty="0" smtClean="0"/>
              <a:t>описанием </a:t>
            </a:r>
            <a:r>
              <a:rPr lang="ru-RU" sz="1600" dirty="0" err="1" smtClean="0"/>
              <a:t>Scrum</a:t>
            </a:r>
            <a:endParaRPr lang="ru-RU" sz="1600" dirty="0"/>
          </a:p>
          <a:p>
            <a:endParaRPr lang="ru-RU" sz="1500" dirty="0" smtClean="0"/>
          </a:p>
          <a:p>
            <a:pPr marL="109728" indent="0"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  </a:t>
            </a:r>
          </a:p>
          <a:p>
            <a:endParaRPr lang="ru-RU" sz="16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0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специфику </a:t>
            </a:r>
            <a:r>
              <a:rPr lang="ru-RU" dirty="0"/>
              <a:t>и инструментарий управления проектами в рамках корпоративного обучения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07154" cy="234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12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Создан </a:t>
            </a:r>
            <a:r>
              <a:rPr lang="ru-RU" sz="1800" dirty="0" err="1"/>
              <a:t>репозиторий</a:t>
            </a:r>
            <a:r>
              <a:rPr lang="ru-RU" sz="1800" dirty="0"/>
              <a:t> в системе контроля версий </a:t>
            </a:r>
            <a:r>
              <a:rPr lang="ru-RU" sz="1800" dirty="0" err="1"/>
              <a:t>Git</a:t>
            </a:r>
            <a:r>
              <a:rPr lang="ru-RU" sz="1800" dirty="0"/>
              <a:t> (на сайте </a:t>
            </a:r>
            <a:r>
              <a:rPr lang="ru-RU" sz="1800" dirty="0" err="1"/>
              <a:t>GitHub</a:t>
            </a:r>
            <a:r>
              <a:rPr lang="ru-RU" sz="1800" dirty="0"/>
              <a:t>) </a:t>
            </a:r>
            <a:r>
              <a:rPr lang="ru-RU" sz="1800" dirty="0" smtClean="0"/>
              <a:t>и выполнен </a:t>
            </a:r>
            <a:r>
              <a:rPr lang="ru-RU" sz="1800" dirty="0"/>
              <a:t>базовый набор действий по работе с </a:t>
            </a:r>
            <a:r>
              <a:rPr lang="ru-RU" sz="1800" dirty="0" smtClean="0"/>
              <a:t>ним</a:t>
            </a:r>
          </a:p>
          <a:p>
            <a:pPr marL="109728" indent="0">
              <a:buNone/>
            </a:pPr>
            <a:r>
              <a:rPr lang="ru-RU" sz="1800" dirty="0" smtClean="0"/>
              <a:t>   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github.com/dojdyovanatalia1978/Rain</a:t>
            </a:r>
            <a:endParaRPr lang="ru-RU" sz="1800" dirty="0" smtClean="0"/>
          </a:p>
          <a:p>
            <a:pPr marL="109728" indent="0">
              <a:buNone/>
            </a:pPr>
            <a:endParaRPr lang="ru-RU" sz="1800" dirty="0" smtClean="0"/>
          </a:p>
          <a:p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B0F0"/>
                </a:solidFill>
              </a:rPr>
              <a:t>Инвариантная самостоятельная работа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8" t="8553" r="17036" b="18370"/>
          <a:stretch/>
        </p:blipFill>
        <p:spPr bwMode="auto">
          <a:xfrm>
            <a:off x="1259632" y="2471899"/>
            <a:ext cx="5976664" cy="438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Создана </a:t>
            </a:r>
            <a:r>
              <a:rPr lang="ru-RU" sz="1800" dirty="0"/>
              <a:t>диаграмма </a:t>
            </a:r>
            <a:r>
              <a:rPr lang="ru-RU" sz="1800" dirty="0" err="1"/>
              <a:t>Ганта</a:t>
            </a:r>
            <a:r>
              <a:rPr lang="ru-RU" sz="1800" dirty="0"/>
              <a:t> для организации проектной деятельности по разработке компонента образовательной среды для образовательного учреждения</a:t>
            </a:r>
            <a:br>
              <a:rPr lang="ru-RU" sz="1800" dirty="0"/>
            </a:br>
            <a:r>
              <a:rPr lang="en-US" sz="1800" dirty="0">
                <a:hlinkClick r:id="rId2"/>
              </a:rPr>
              <a:t>https://b24-r0muxq.bitrix24.ru/?secret=euwt8jg8</a:t>
            </a:r>
            <a:r>
              <a:rPr lang="ru-RU" sz="4400" dirty="0"/>
              <a:t/>
            </a:r>
            <a:br>
              <a:rPr lang="ru-RU" sz="4400" dirty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t="7275" r="4092" b="5348"/>
          <a:stretch/>
        </p:blipFill>
        <p:spPr bwMode="auto">
          <a:xfrm>
            <a:off x="467544" y="1484784"/>
            <a:ext cx="843988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0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dirty="0" smtClean="0">
                <a:effectLst/>
              </a:rPr>
              <a:t>Создан дизайн-макет </a:t>
            </a:r>
            <a:r>
              <a:rPr lang="ru-RU" sz="1800" dirty="0">
                <a:effectLst/>
              </a:rPr>
              <a:t>IT-продукта для компонента образовательной </a:t>
            </a:r>
            <a:r>
              <a:rPr lang="ru-RU" sz="1800" dirty="0" smtClean="0">
                <a:effectLst/>
              </a:rPr>
              <a:t>среды при помощи сервиса  </a:t>
            </a:r>
            <a:r>
              <a:rPr lang="en-US" sz="1800" b="0" dirty="0" err="1" smtClean="0">
                <a:effectLst/>
                <a:hlinkClick r:id="rId2"/>
              </a:rPr>
              <a:t>Realtimeboard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https</a:t>
            </a:r>
            <a:r>
              <a:rPr lang="en-US" sz="1800" dirty="0"/>
              <a:t>://miro.com/app/board/o9J_lZGVJNc</a:t>
            </a:r>
            <a:r>
              <a:rPr lang="en-US" sz="1800" dirty="0" smtClean="0"/>
              <a:t>=/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7942" r="-7046" b="2995"/>
          <a:stretch/>
        </p:blipFill>
        <p:spPr bwMode="auto">
          <a:xfrm>
            <a:off x="395536" y="1484784"/>
            <a:ext cx="8649235" cy="495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drive.google.com/file/d/1jYbl5cu5CdShdRjMoVTG06394l47iP_P/view?usp=sharing</a:t>
            </a:r>
            <a:endParaRPr lang="ru-RU" sz="1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2. Создание презентации-глоссария на тему «Гибкая методология SCRUM в образовательном процессе»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" t="7868" b="4873"/>
          <a:stretch/>
        </p:blipFill>
        <p:spPr bwMode="auto">
          <a:xfrm>
            <a:off x="506117" y="1916832"/>
            <a:ext cx="7914393" cy="446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22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effectLst/>
              </a:rPr>
              <a:t>Проведение </a:t>
            </a:r>
            <a:r>
              <a:rPr lang="ru-RU" sz="1600" dirty="0" err="1">
                <a:solidFill>
                  <a:schemeClr val="tx1"/>
                </a:solidFill>
                <a:effectLst/>
              </a:rPr>
              <a:t>юзабилити</a:t>
            </a:r>
            <a:r>
              <a:rPr lang="ru-RU" sz="1600" dirty="0">
                <a:solidFill>
                  <a:schemeClr val="tx1"/>
                </a:solidFill>
                <a:effectLst/>
              </a:rPr>
              <a:t>-тестирования с использованием 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шкалы </a:t>
            </a:r>
            <a:r>
              <a:rPr lang="ru-RU" sz="1600" dirty="0">
                <a:solidFill>
                  <a:schemeClr val="tx1"/>
                </a:solidFill>
                <a:effectLst/>
              </a:rPr>
              <a:t>"</a:t>
            </a:r>
            <a:r>
              <a:rPr lang="ru-RU" sz="1600" dirty="0" err="1">
                <a:solidFill>
                  <a:schemeClr val="tx1"/>
                </a:solidFill>
                <a:effectLst/>
              </a:rPr>
              <a:t>System</a:t>
            </a:r>
            <a:r>
              <a:rPr lang="ru-RU" sz="1600" dirty="0">
                <a:solidFill>
                  <a:schemeClr val="tx1"/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/>
                </a:solidFill>
                <a:effectLst/>
              </a:rPr>
              <a:t>Usability</a:t>
            </a:r>
            <a:r>
              <a:rPr lang="ru-RU" sz="1600" dirty="0">
                <a:solidFill>
                  <a:schemeClr val="tx1"/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/>
                </a:solidFill>
                <a:effectLst/>
              </a:rPr>
              <a:t>Scale</a:t>
            </a:r>
            <a:r>
              <a:rPr lang="ru-RU" sz="1600" dirty="0">
                <a:solidFill>
                  <a:schemeClr val="tx1"/>
                </a:solidFill>
                <a:effectLst/>
              </a:rPr>
              <a:t>" 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6932" r="18685" b="7152"/>
          <a:stretch/>
        </p:blipFill>
        <p:spPr bwMode="auto">
          <a:xfrm>
            <a:off x="1043608" y="1074736"/>
            <a:ext cx="6480720" cy="538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</a:rPr>
              <a:t>Проведение </a:t>
            </a:r>
            <a:r>
              <a:rPr lang="ru-RU" sz="1800" dirty="0" err="1">
                <a:effectLst/>
              </a:rPr>
              <a:t>юзабилити</a:t>
            </a:r>
            <a:r>
              <a:rPr lang="ru-RU" sz="1800" dirty="0">
                <a:effectLst/>
              </a:rPr>
              <a:t>-тестирования </a:t>
            </a:r>
            <a:r>
              <a:rPr lang="ru-RU" sz="1800" dirty="0">
                <a:solidFill>
                  <a:srgbClr val="FF0000"/>
                </a:solidFill>
                <a:effectLst/>
              </a:rPr>
              <a:t>с использованием </a:t>
            </a:r>
            <a:r>
              <a:rPr lang="en-US" sz="1800" dirty="0">
                <a:effectLst/>
                <a:hlinkClick r:id="rId2"/>
              </a:rPr>
              <a:t>Optimal </a:t>
            </a:r>
            <a:r>
              <a:rPr lang="en-US" sz="1800" dirty="0" smtClean="0">
                <a:effectLst/>
                <a:hlinkClick r:id="rId2"/>
              </a:rPr>
              <a:t>Workshop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t="12566" r="9938" b="5836"/>
          <a:stretch/>
        </p:blipFill>
        <p:spPr bwMode="auto">
          <a:xfrm>
            <a:off x="395535" y="1196752"/>
            <a:ext cx="8837493" cy="535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7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t="8098" r="6743" b="25903"/>
          <a:stretch/>
        </p:blipFill>
        <p:spPr bwMode="auto">
          <a:xfrm>
            <a:off x="395536" y="0"/>
            <a:ext cx="7301207" cy="359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0"/>
          <a:stretch/>
        </p:blipFill>
        <p:spPr bwMode="auto">
          <a:xfrm>
            <a:off x="755576" y="3598342"/>
            <a:ext cx="6768752" cy="325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8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828</TotalTime>
  <Words>739</Words>
  <Application>Microsoft Office PowerPoint</Application>
  <PresentationFormat>Экран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Открытая</vt:lpstr>
      <vt:lpstr>Дисциплина «Управление IT-проектами для корпоративного обучения»</vt:lpstr>
      <vt:lpstr>цель</vt:lpstr>
      <vt:lpstr>Инвариантная самостоятельная работа</vt:lpstr>
      <vt:lpstr>  Создана диаграмма Ганта для организации проектной деятельности по разработке компонента образовательной среды для образовательного учреждения https://b24-r0muxq.bitrix24.ru/?secret=euwt8jg8 </vt:lpstr>
      <vt:lpstr>Создан дизайн-макет IT-продукта для компонента образовательной среды при помощи сервиса  Realtimeboard https://miro.com/app/board/o9J_lZGVJNc=/ </vt:lpstr>
      <vt:lpstr>2. Создание презентации-глоссария на тему «Гибкая методология SCRUM в образовательном процессе» </vt:lpstr>
      <vt:lpstr>Проведение юзабилити-тестирования с использованием шкалы "System Usability Scale" </vt:lpstr>
      <vt:lpstr>Проведение юзабилити-тестирования с использованием Optimal Workshop</vt:lpstr>
      <vt:lpstr>Презентация PowerPoint</vt:lpstr>
      <vt:lpstr>Вариативная самостоятельная работа Анализ современных инструментов для быстрого прототипирования интерфейсов ИТ-продуктов. </vt:lpstr>
      <vt:lpstr>Создана презентация по наиболее эффективному инструменту из проанализированных решений       https://github.com/dojdyovanatalia1978/Rain/blob/master/гид%20по%20Фигме.pptx </vt:lpstr>
      <vt:lpstr>Создание первоначального макета компонентов образовательной среды корпоративного обучения с использованием сервиса визуального проектирования </vt:lpstr>
      <vt:lpstr>Анализ функциональности инструмента профессионального решения образовательных задач и создание схемы с описанием операций, основных действующих лиц, которые эти операции могут выполнять на примере  Trello </vt:lpstr>
      <vt:lpstr> Как использовать Trello в командной работе </vt:lpstr>
      <vt:lpstr> Анализ одной методологии разработки программных ИТ-продуктов для корпоративного обучения и создание презентации с её кратким описанием  https://github.com/dojdyovanatalia1978/Rain/blob/master/SCRUM%20—%20управление%20проектами.pptx    </vt:lpstr>
      <vt:lpstr>Используемая литература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23</cp:revision>
  <dcterms:created xsi:type="dcterms:W3CDTF">2021-01-08T18:45:42Z</dcterms:created>
  <dcterms:modified xsi:type="dcterms:W3CDTF">2021-01-09T18:36:23Z</dcterms:modified>
</cp:coreProperties>
</file>