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21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09.01.2021</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B4C71EC6-210F-42DE-9C53-41977AD35B3D}"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B4C71EC6-210F-42DE-9C53-41977AD35B3D}"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09.01.2021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09.01.2021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09.01.2021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4C71EC6-210F-42DE-9C53-41977AD35B3D}" type="datetimeFigureOut">
              <a:rPr lang="ru-RU" smtClean="0"/>
              <a:t>09.01.2021</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19B0651-EE4F-4900-A07F-96A6BFA9D0F0}"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effectLst/>
              </a:rPr>
              <a:t>SCRUM — </a:t>
            </a:r>
            <a:r>
              <a:rPr lang="ru-RU" b="1" dirty="0">
                <a:effectLst/>
              </a:rPr>
              <a:t>управление </a:t>
            </a:r>
            <a:r>
              <a:rPr lang="ru-RU" b="1" dirty="0" smtClean="0">
                <a:effectLst/>
              </a:rPr>
              <a:t>проектами</a:t>
            </a:r>
            <a:endParaRPr lang="ru-RU" dirty="0"/>
          </a:p>
        </p:txBody>
      </p:sp>
      <p:sp>
        <p:nvSpPr>
          <p:cNvPr id="3" name="Объект 2"/>
          <p:cNvSpPr>
            <a:spLocks noGrp="1"/>
          </p:cNvSpPr>
          <p:nvPr>
            <p:ph idx="1"/>
          </p:nvPr>
        </p:nvSpPr>
        <p:spPr/>
        <p:txBody>
          <a:bodyPr>
            <a:normAutofit fontScale="92500" lnSpcReduction="10000"/>
          </a:bodyPr>
          <a:lstStyle/>
          <a:p>
            <a:pPr fontAlgn="base"/>
            <a:r>
              <a:rPr lang="ru-RU" dirty="0" err="1">
                <a:solidFill>
                  <a:schemeClr val="accent2"/>
                </a:solidFill>
              </a:rPr>
              <a:t>Scrum</a:t>
            </a:r>
            <a:r>
              <a:rPr lang="ru-RU" dirty="0">
                <a:solidFill>
                  <a:schemeClr val="accent2"/>
                </a:solidFill>
              </a:rPr>
              <a:t> — наиболее действенная и популярная методология управления проектами при разработки информационных систем и программного обеспечения.</a:t>
            </a:r>
          </a:p>
          <a:p>
            <a:pPr fontAlgn="base"/>
            <a:r>
              <a:rPr lang="ru-RU" dirty="0">
                <a:solidFill>
                  <a:schemeClr val="accent2"/>
                </a:solidFill>
              </a:rPr>
              <a:t>Созданная сравнительно недавно, изначально свою известность методика обрела благодаря применению в работе передовых технологичных корпораций </a:t>
            </a:r>
            <a:r>
              <a:rPr lang="ru-RU" dirty="0" err="1">
                <a:solidFill>
                  <a:schemeClr val="accent2"/>
                </a:solidFill>
              </a:rPr>
              <a:t>Apple</a:t>
            </a:r>
            <a:r>
              <a:rPr lang="ru-RU" dirty="0">
                <a:solidFill>
                  <a:schemeClr val="accent2"/>
                </a:solidFill>
              </a:rPr>
              <a:t> и Google. Теперь же она повсеместно используется в различного рода цифровых онлайн-компаниях, небольших </a:t>
            </a:r>
            <a:r>
              <a:rPr lang="ru-RU" dirty="0" err="1">
                <a:solidFill>
                  <a:schemeClr val="accent2"/>
                </a:solidFill>
              </a:rPr>
              <a:t>стартапах</a:t>
            </a:r>
            <a:r>
              <a:rPr lang="ru-RU" dirty="0">
                <a:solidFill>
                  <a:schemeClr val="accent2"/>
                </a:solidFill>
              </a:rPr>
              <a:t>, традиционных, а также некоммерческих проектах, получив заслуженное признание, поскольку её применение существенно увеличило показатели эффективности разработки проектов и задач</a:t>
            </a:r>
          </a:p>
          <a:p>
            <a:endParaRPr lang="ru-RU" dirty="0"/>
          </a:p>
        </p:txBody>
      </p:sp>
    </p:spTree>
    <p:extLst>
      <p:ext uri="{BB962C8B-B14F-4D97-AF65-F5344CB8AC3E}">
        <p14:creationId xmlns:p14="http://schemas.microsoft.com/office/powerpoint/2010/main" val="3538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effectLst/>
              </a:rPr>
              <a:t>В чём заключается суть методики </a:t>
            </a:r>
            <a:r>
              <a:rPr lang="ru-RU" b="1" dirty="0" err="1">
                <a:effectLst/>
              </a:rPr>
              <a:t>Scrum</a:t>
            </a:r>
            <a:r>
              <a:rPr lang="ru-RU" b="1" dirty="0" smtClean="0">
                <a:effectLst/>
              </a:rPr>
              <a:t>?</a:t>
            </a:r>
            <a:endParaRPr lang="ru-RU" dirty="0"/>
          </a:p>
        </p:txBody>
      </p:sp>
      <p:sp>
        <p:nvSpPr>
          <p:cNvPr id="3" name="Объект 2"/>
          <p:cNvSpPr>
            <a:spLocks noGrp="1"/>
          </p:cNvSpPr>
          <p:nvPr>
            <p:ph idx="1"/>
          </p:nvPr>
        </p:nvSpPr>
        <p:spPr/>
        <p:txBody>
          <a:bodyPr>
            <a:normAutofit fontScale="92500"/>
          </a:bodyPr>
          <a:lstStyle/>
          <a:p>
            <a:r>
              <a:rPr lang="ru-RU" dirty="0">
                <a:solidFill>
                  <a:schemeClr val="accent2"/>
                </a:solidFill>
              </a:rPr>
              <a:t>Авторы этого революционного направления </a:t>
            </a:r>
            <a:r>
              <a:rPr lang="ru-RU" dirty="0" err="1">
                <a:solidFill>
                  <a:schemeClr val="accent2"/>
                </a:solidFill>
              </a:rPr>
              <a:t>Джефф</a:t>
            </a:r>
            <a:r>
              <a:rPr lang="ru-RU" dirty="0">
                <a:solidFill>
                  <a:schemeClr val="accent2"/>
                </a:solidFill>
              </a:rPr>
              <a:t> Сазерленд и Кен </a:t>
            </a:r>
            <a:r>
              <a:rPr lang="ru-RU" dirty="0" err="1">
                <a:solidFill>
                  <a:schemeClr val="accent2"/>
                </a:solidFill>
              </a:rPr>
              <a:t>Швабер</a:t>
            </a:r>
            <a:r>
              <a:rPr lang="ru-RU" dirty="0">
                <a:solidFill>
                  <a:schemeClr val="accent2"/>
                </a:solidFill>
              </a:rPr>
              <a:t> </a:t>
            </a:r>
            <a:r>
              <a:rPr lang="ru-RU" dirty="0" err="1">
                <a:solidFill>
                  <a:schemeClr val="accent2"/>
                </a:solidFill>
              </a:rPr>
              <a:t>ввёли</a:t>
            </a:r>
            <a:r>
              <a:rPr lang="ru-RU" dirty="0">
                <a:solidFill>
                  <a:schemeClr val="accent2"/>
                </a:solidFill>
              </a:rPr>
              <a:t> понятие </a:t>
            </a:r>
            <a:r>
              <a:rPr lang="ru-RU" dirty="0" err="1">
                <a:solidFill>
                  <a:schemeClr val="accent2"/>
                </a:solidFill>
              </a:rPr>
              <a:t>Scrum</a:t>
            </a:r>
            <a:r>
              <a:rPr lang="ru-RU" dirty="0">
                <a:solidFill>
                  <a:schemeClr val="accent2"/>
                </a:solidFill>
              </a:rPr>
              <a:t>, позаимствовав его из известной командной игры «регби». Выражаясь простым языком, оно означает слаженную и ответственную командную работу коллектива над проектом</a:t>
            </a:r>
            <a:r>
              <a:rPr lang="ru-RU" dirty="0" smtClean="0">
                <a:solidFill>
                  <a:schemeClr val="accent2"/>
                </a:solidFill>
              </a:rPr>
              <a:t>.</a:t>
            </a:r>
          </a:p>
          <a:p>
            <a:r>
              <a:rPr lang="ru-RU" dirty="0">
                <a:solidFill>
                  <a:schemeClr val="accent2"/>
                </a:solidFill>
              </a:rPr>
              <a:t>Методология позволяет максимально эффективно использовать имеющиеся в наличии трудовые и материальные ресурсы команды, весь её технический потенциал, когда персонал разбивается на группы, каждая из которых отвечает за своё конкретное направление.</a:t>
            </a:r>
            <a:endParaRPr lang="ru-RU" dirty="0">
              <a:solidFill>
                <a:schemeClr val="accent2"/>
              </a:solidFill>
            </a:endParaRPr>
          </a:p>
        </p:txBody>
      </p:sp>
    </p:spTree>
    <p:extLst>
      <p:ext uri="{BB962C8B-B14F-4D97-AF65-F5344CB8AC3E}">
        <p14:creationId xmlns:p14="http://schemas.microsoft.com/office/powerpoint/2010/main" val="291383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a:t>Манифест гибкой методологии, его основные принципы.</a:t>
            </a:r>
          </a:p>
        </p:txBody>
      </p:sp>
      <p:sp>
        <p:nvSpPr>
          <p:cNvPr id="3" name="Объект 2"/>
          <p:cNvSpPr>
            <a:spLocks noGrp="1"/>
          </p:cNvSpPr>
          <p:nvPr>
            <p:ph idx="1"/>
          </p:nvPr>
        </p:nvSpPr>
        <p:spPr/>
        <p:txBody>
          <a:bodyPr>
            <a:normAutofit fontScale="55000" lnSpcReduction="20000"/>
          </a:bodyPr>
          <a:lstStyle/>
          <a:p>
            <a:pPr fontAlgn="base"/>
            <a:r>
              <a:rPr lang="ru-RU" sz="2500" dirty="0">
                <a:solidFill>
                  <a:schemeClr val="accent2"/>
                </a:solidFill>
              </a:rPr>
              <a:t>Главным приоритетом становится удовлетворение всех потребностей клиента.</a:t>
            </a:r>
          </a:p>
          <a:p>
            <a:pPr fontAlgn="base"/>
            <a:r>
              <a:rPr lang="ru-RU" sz="2500" dirty="0">
                <a:solidFill>
                  <a:schemeClr val="accent2"/>
                </a:solidFill>
              </a:rPr>
              <a:t>Основу проектов составляют самоуправляемые команды профессионалов, без начальников и боссов, где члены коллектива обладают равными правами и все решения принимаются коллегиально, на основе совместного голосования. В этом случае процесс формирования команд отражается более полно, и сразу становится очевидным, кто стремится к достижению результата, а кто просто числится в коллективе и тянет его вниз.</a:t>
            </a:r>
          </a:p>
          <a:p>
            <a:pPr fontAlgn="base"/>
            <a:r>
              <a:rPr lang="ru-RU" sz="2500" dirty="0">
                <a:solidFill>
                  <a:schemeClr val="accent2"/>
                </a:solidFill>
              </a:rPr>
              <a:t>Работающий продукт, удовлетворяющий все потребности клиента, является основополагающим показателем прогресса.</a:t>
            </a:r>
          </a:p>
          <a:p>
            <a:pPr fontAlgn="base"/>
            <a:r>
              <a:rPr lang="ru-RU" sz="2500" dirty="0">
                <a:solidFill>
                  <a:schemeClr val="accent2"/>
                </a:solidFill>
              </a:rPr>
              <a:t>Для качественного выполнения работ нужно во всём довериться разработчикам. Именно это позволит создать оптимальные условия для быстрого прорывного решения комплексных задач, на основе полного понимания сути самой идеи всеми участниками процесса.</a:t>
            </a:r>
          </a:p>
          <a:p>
            <a:pPr fontAlgn="base"/>
            <a:r>
              <a:rPr lang="ru-RU" sz="2500" dirty="0">
                <a:solidFill>
                  <a:schemeClr val="accent2"/>
                </a:solidFill>
              </a:rPr>
              <a:t>Простота и минимум лишней работы является необходимым элементом.</a:t>
            </a:r>
          </a:p>
          <a:p>
            <a:pPr fontAlgn="base"/>
            <a:r>
              <a:rPr lang="ru-RU" sz="2500" dirty="0">
                <a:solidFill>
                  <a:schemeClr val="accent2"/>
                </a:solidFill>
              </a:rPr>
              <a:t>Команды на систематической основе производят анализ способов улучшения эффективности, качества проектирования, а также выполняют коррекцию стиля своей работы.</a:t>
            </a:r>
          </a:p>
          <a:p>
            <a:pPr fontAlgn="base"/>
            <a:r>
              <a:rPr lang="ru-RU" sz="2500" dirty="0">
                <a:solidFill>
                  <a:schemeClr val="accent2"/>
                </a:solidFill>
              </a:rPr>
              <a:t>Непрерывный процесс обмена информацией между владельцами продукта, разработчиками и конечными потребителями, поддержание рабочего ритма и ежедневная совместная работа способствуют повышению технического совершенства.</a:t>
            </a:r>
          </a:p>
          <a:p>
            <a:pPr fontAlgn="base"/>
            <a:r>
              <a:rPr lang="ru-RU" sz="2500" dirty="0">
                <a:solidFill>
                  <a:schemeClr val="accent2"/>
                </a:solidFill>
              </a:rPr>
              <a:t>Рабочий продукт должен выпускается как можно чаще, а изменение требований допускается на всех стадиях разработки.</a:t>
            </a:r>
          </a:p>
          <a:p>
            <a:endParaRPr lang="ru-RU" dirty="0"/>
          </a:p>
        </p:txBody>
      </p:sp>
    </p:spTree>
    <p:extLst>
      <p:ext uri="{BB962C8B-B14F-4D97-AF65-F5344CB8AC3E}">
        <p14:creationId xmlns:p14="http://schemas.microsoft.com/office/powerpoint/2010/main" val="399884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effectLst/>
              </a:rPr>
              <a:t>Ценности методологии </a:t>
            </a:r>
            <a:r>
              <a:rPr lang="en-US" b="1" dirty="0" smtClean="0">
                <a:effectLst/>
              </a:rPr>
              <a:t>SCRUM</a:t>
            </a:r>
            <a:endParaRPr lang="ru-RU" dirty="0"/>
          </a:p>
        </p:txBody>
      </p:sp>
      <p:sp>
        <p:nvSpPr>
          <p:cNvPr id="3" name="Объект 2"/>
          <p:cNvSpPr>
            <a:spLocks noGrp="1"/>
          </p:cNvSpPr>
          <p:nvPr>
            <p:ph idx="1"/>
          </p:nvPr>
        </p:nvSpPr>
        <p:spPr/>
        <p:txBody>
          <a:bodyPr>
            <a:normAutofit fontScale="47500" lnSpcReduction="20000"/>
          </a:bodyPr>
          <a:lstStyle/>
          <a:p>
            <a:pPr fontAlgn="base"/>
            <a:r>
              <a:rPr lang="ru-RU" sz="2500" b="1" i="1" dirty="0">
                <a:solidFill>
                  <a:schemeClr val="accent2"/>
                </a:solidFill>
              </a:rPr>
              <a:t>Люди являются более важным фактором в достижении результата, чем сами процессы</a:t>
            </a:r>
            <a:r>
              <a:rPr lang="ru-RU" sz="2500" dirty="0">
                <a:solidFill>
                  <a:schemeClr val="accent2"/>
                </a:solidFill>
              </a:rPr>
              <a:t>. Сотрудники, которые недовольны тем, чем они занимаются, отталкивающие проблемы и потребности клиентов, зачастую портят всё намного больше, чем неправильно выстроенные процессы в компании.</a:t>
            </a:r>
          </a:p>
          <a:p>
            <a:pPr fontAlgn="base"/>
            <a:r>
              <a:rPr lang="ru-RU" sz="2500" b="1" i="1" dirty="0">
                <a:solidFill>
                  <a:schemeClr val="accent2"/>
                </a:solidFill>
              </a:rPr>
              <a:t>Продукт более важен, чем документация</a:t>
            </a:r>
            <a:r>
              <a:rPr lang="ru-RU" sz="2500" dirty="0">
                <a:solidFill>
                  <a:schemeClr val="accent2"/>
                </a:solidFill>
              </a:rPr>
              <a:t>. Создание больших объёмов документации приводят к затягиванию сроков выполнения работ, но нисколько не помогут команде создать именно тот продукт, который нужен потребителю.</a:t>
            </a:r>
          </a:p>
          <a:p>
            <a:pPr fontAlgn="base"/>
            <a:r>
              <a:rPr lang="ru-RU" sz="2500" b="1" i="1" dirty="0">
                <a:solidFill>
                  <a:schemeClr val="accent2"/>
                </a:solidFill>
              </a:rPr>
              <a:t>Взаимосвязь и сотрудничество с клиентом является более важным, чем составленный контракт. </a:t>
            </a:r>
            <a:r>
              <a:rPr lang="ru-RU" sz="2500" dirty="0">
                <a:solidFill>
                  <a:schemeClr val="accent2"/>
                </a:solidFill>
              </a:rPr>
              <a:t>Для успешной реализации проекта и создания качественного продукта нужно, прежде всего, организовать тесное взаимодействие с заказчиком, вовлечь его в процесс, чтобы он также мог принимать непосредственное участие в работе и понимал перспективы получения нужного результата. Необходимо построить тесные и доверительные отношения, стать добрыми и честными партнёрами, и в этом случае не придётся тратить уйму времени и средств на составление и заключение контракта.</a:t>
            </a:r>
          </a:p>
          <a:p>
            <a:pPr fontAlgn="base"/>
            <a:r>
              <a:rPr lang="ru-RU" sz="2500" b="1" i="1" dirty="0">
                <a:solidFill>
                  <a:schemeClr val="accent2"/>
                </a:solidFill>
              </a:rPr>
              <a:t>Способность к гибким изменениям важнее исполнения намеченных планов. </a:t>
            </a:r>
            <a:r>
              <a:rPr lang="ru-RU" sz="2500" dirty="0">
                <a:solidFill>
                  <a:schemeClr val="accent2"/>
                </a:solidFill>
              </a:rPr>
              <a:t>Изначально составленные и утверждённые планы со временем могут кардинально меняться, и важно продвигаться к своей цели пошагово, не пытаясь предугадывать её в далёкой перспективе. В этом случае, можно будет избежать глупых провалов, и не питать ненужных иллюзий.</a:t>
            </a:r>
          </a:p>
          <a:p>
            <a:pPr fontAlgn="base"/>
            <a:r>
              <a:rPr lang="ru-RU" sz="2500" b="1" i="1" dirty="0">
                <a:solidFill>
                  <a:schemeClr val="accent2"/>
                </a:solidFill>
              </a:rPr>
              <a:t>То, что вы делаете — важнее наличия высоких должностей и регалий. </a:t>
            </a:r>
            <a:r>
              <a:rPr lang="ru-RU" sz="2500" dirty="0">
                <a:solidFill>
                  <a:schemeClr val="accent2"/>
                </a:solidFill>
              </a:rPr>
              <a:t>Когда речь заходит о практической деятельности по созданию продукта, который разрабатывают увлечённые профессионалы своего дела, классические начальники с громкими должностями и регалиями в современных условиях теряют свою роль, иерархии упраздняются, а организации обретают плоский статус.</a:t>
            </a:r>
          </a:p>
          <a:p>
            <a:pPr fontAlgn="base"/>
            <a:endParaRPr lang="ru-RU" sz="2500" dirty="0" smtClean="0">
              <a:solidFill>
                <a:schemeClr val="accent2"/>
              </a:solidFill>
            </a:endParaRPr>
          </a:p>
          <a:p>
            <a:pPr fontAlgn="base"/>
            <a:r>
              <a:rPr lang="ru-RU" sz="2500" dirty="0" smtClean="0">
                <a:solidFill>
                  <a:schemeClr val="accent2"/>
                </a:solidFill>
              </a:rPr>
              <a:t>Методология </a:t>
            </a:r>
            <a:r>
              <a:rPr lang="ru-RU" sz="2500" dirty="0" err="1">
                <a:solidFill>
                  <a:schemeClr val="accent2"/>
                </a:solidFill>
              </a:rPr>
              <a:t>Scrum</a:t>
            </a:r>
            <a:r>
              <a:rPr lang="ru-RU" sz="2500" dirty="0">
                <a:solidFill>
                  <a:schemeClr val="accent2"/>
                </a:solidFill>
              </a:rPr>
              <a:t> создаёт доверие, приводящее к интерактивному развитию и созданию подлинных ценностей. Вокруг её ключевых принципов разрабатываются различные инструменты, позволяющие в кратчайшие сроки и с наименьшими затратами добиваться поставленных результатов.</a:t>
            </a:r>
          </a:p>
          <a:p>
            <a:endParaRPr lang="ru-RU" dirty="0"/>
          </a:p>
        </p:txBody>
      </p:sp>
    </p:spTree>
    <p:extLst>
      <p:ext uri="{BB962C8B-B14F-4D97-AF65-F5344CB8AC3E}">
        <p14:creationId xmlns:p14="http://schemas.microsoft.com/office/powerpoint/2010/main" val="189533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07087" y="266700"/>
            <a:ext cx="3008313" cy="786036"/>
          </a:xfrm>
        </p:spPr>
        <p:txBody>
          <a:bodyPr/>
          <a:lstStyle/>
          <a:p>
            <a:r>
              <a:rPr lang="ru-RU" b="1" dirty="0">
                <a:effectLst/>
              </a:rPr>
              <a:t>Роли в </a:t>
            </a:r>
            <a:r>
              <a:rPr lang="en-US" b="1" dirty="0">
                <a:effectLst/>
              </a:rPr>
              <a:t>SCRUM</a:t>
            </a:r>
            <a:endParaRPr lang="ru-RU" dirty="0"/>
          </a:p>
        </p:txBody>
      </p:sp>
      <p:sp>
        <p:nvSpPr>
          <p:cNvPr id="3" name="Объект 2"/>
          <p:cNvSpPr>
            <a:spLocks noGrp="1"/>
          </p:cNvSpPr>
          <p:nvPr>
            <p:ph idx="1"/>
          </p:nvPr>
        </p:nvSpPr>
        <p:spPr>
          <a:xfrm>
            <a:off x="323529" y="273050"/>
            <a:ext cx="4248471" cy="5853113"/>
          </a:xfrm>
        </p:spPr>
        <p:txBody>
          <a:bodyPr>
            <a:normAutofit fontScale="40000" lnSpcReduction="20000"/>
          </a:bodyPr>
          <a:lstStyle/>
          <a:p>
            <a:pPr fontAlgn="base"/>
            <a:r>
              <a:rPr lang="ru-RU" dirty="0">
                <a:solidFill>
                  <a:schemeClr val="accent2"/>
                </a:solidFill>
              </a:rPr>
              <a:t>Методика </a:t>
            </a:r>
            <a:r>
              <a:rPr lang="ru-RU" dirty="0" err="1">
                <a:solidFill>
                  <a:schemeClr val="accent2"/>
                </a:solidFill>
              </a:rPr>
              <a:t>Scrum</a:t>
            </a:r>
            <a:r>
              <a:rPr lang="ru-RU" dirty="0">
                <a:solidFill>
                  <a:schemeClr val="accent2"/>
                </a:solidFill>
              </a:rPr>
              <a:t> разбита на определённые ролевые показатели, которые выполняют участники проекта, а именно:</a:t>
            </a:r>
          </a:p>
          <a:p>
            <a:pPr fontAlgn="base"/>
            <a:r>
              <a:rPr lang="ru-RU" dirty="0">
                <a:solidFill>
                  <a:schemeClr val="accent2"/>
                </a:solidFill>
              </a:rPr>
              <a:t>Владелец продукта, является своеобразным «связующим звеном» между конечными потребителями и разработчиками проекта. Он несёт ответственность за составление концепции, а также общается с командой разработки и клиентами, обсуждает с ними текущие и спорные моменты. Принимает решения и отвечает за ценность продукта. Для получения эффективного результата, способствующего извлечению максимальной прибыли, должен отлично разбираться в рынке и обладать рядом полномочий для принятия решений. Поэтому, при разработке крупных проектов, как правило, задействуют нескольких владельцев продукта.</a:t>
            </a:r>
          </a:p>
          <a:p>
            <a:pPr fontAlgn="base"/>
            <a:r>
              <a:rPr lang="ru-RU" dirty="0">
                <a:solidFill>
                  <a:schemeClr val="accent2"/>
                </a:solidFill>
              </a:rPr>
              <a:t>Команда разработчиков продукта, т.е. непосредственные исполнители проекта. Отвечают за темпы, сроки и качество выполнения работ.</a:t>
            </a:r>
          </a:p>
          <a:p>
            <a:pPr fontAlgn="base"/>
            <a:r>
              <a:rPr lang="ru-RU" dirty="0" err="1">
                <a:solidFill>
                  <a:schemeClr val="accent2"/>
                </a:solidFill>
              </a:rPr>
              <a:t>Скрам</a:t>
            </a:r>
            <a:r>
              <a:rPr lang="ru-RU" dirty="0">
                <a:solidFill>
                  <a:schemeClr val="accent2"/>
                </a:solidFill>
              </a:rPr>
              <a:t>-мастер. Это ответственное лицо, которое следит за ходом выполнения проекта и оказывает помощь команде в решении и устранении разного рода препятствий и проблем. Также, занимается повышением эффективности её работы, выявляет точки роста и способствует мотивации сотрудников. Занимается организацией всех встреч и совещаний.</a:t>
            </a:r>
          </a:p>
          <a:p>
            <a:endParaRPr lang="ru-RU" dirty="0">
              <a:solidFill>
                <a:schemeClr val="accent2"/>
              </a:solidFill>
            </a:endParaRPr>
          </a:p>
        </p:txBody>
      </p:sp>
      <p:sp>
        <p:nvSpPr>
          <p:cNvPr id="4" name="Текст 3"/>
          <p:cNvSpPr>
            <a:spLocks noGrp="1"/>
          </p:cNvSpPr>
          <p:nvPr>
            <p:ph type="body" sz="half" idx="2"/>
          </p:nvPr>
        </p:nvSpPr>
        <p:spPr>
          <a:xfrm>
            <a:off x="5652121" y="1124744"/>
            <a:ext cx="3263280" cy="5001419"/>
          </a:xfrm>
        </p:spPr>
        <p:txBody>
          <a:bodyPr>
            <a:normAutofit/>
          </a:bodyPr>
          <a:lstStyle/>
          <a:p>
            <a:endParaRPr lang="ru-RU" dirty="0"/>
          </a:p>
          <a:p>
            <a:endParaRPr lang="ru-RU"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50"/>
          <a:stretch/>
        </p:blipFill>
        <p:spPr bwMode="auto">
          <a:xfrm>
            <a:off x="4618439" y="1800261"/>
            <a:ext cx="4550674" cy="28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76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effectLst/>
              </a:rPr>
              <a:t>Планирование в </a:t>
            </a:r>
            <a:r>
              <a:rPr lang="en-US" b="1" dirty="0" smtClean="0">
                <a:effectLst/>
              </a:rPr>
              <a:t>SCRUM</a:t>
            </a:r>
            <a:endParaRPr lang="ru-RU" dirty="0"/>
          </a:p>
        </p:txBody>
      </p:sp>
      <p:sp>
        <p:nvSpPr>
          <p:cNvPr id="3" name="Объект 2"/>
          <p:cNvSpPr>
            <a:spLocks noGrp="1"/>
          </p:cNvSpPr>
          <p:nvPr>
            <p:ph idx="1"/>
          </p:nvPr>
        </p:nvSpPr>
        <p:spPr/>
        <p:txBody>
          <a:bodyPr>
            <a:normAutofit fontScale="47500" lnSpcReduction="20000"/>
          </a:bodyPr>
          <a:lstStyle/>
          <a:p>
            <a:pPr fontAlgn="base"/>
            <a:r>
              <a:rPr lang="ru-RU" sz="2500" dirty="0">
                <a:solidFill>
                  <a:schemeClr val="accent2"/>
                </a:solidFill>
              </a:rPr>
              <a:t>Процесс начинается со сбора нужной команды и составления списка требований к разрабатываемому продукту, определяющего движение к конечной цели. После чего задачи расставляются в порядке приоритетности; в случае необходимости наименее важные пункты могут быть удалены.</a:t>
            </a:r>
          </a:p>
          <a:p>
            <a:pPr fontAlgn="base"/>
            <a:r>
              <a:rPr lang="ru-RU" sz="2500" dirty="0">
                <a:solidFill>
                  <a:schemeClr val="accent2"/>
                </a:solidFill>
              </a:rPr>
              <a:t>Осуществляется планирование, как правило, в несколько этапов:</a:t>
            </a:r>
          </a:p>
          <a:p>
            <a:pPr fontAlgn="base"/>
            <a:r>
              <a:rPr lang="ru-RU" sz="2500" dirty="0">
                <a:solidFill>
                  <a:schemeClr val="accent2"/>
                </a:solidFill>
              </a:rPr>
              <a:t>Выбор владельца продукта.</a:t>
            </a:r>
          </a:p>
          <a:p>
            <a:pPr fontAlgn="base"/>
            <a:r>
              <a:rPr lang="ru-RU" sz="2500" dirty="0">
                <a:solidFill>
                  <a:schemeClr val="accent2"/>
                </a:solidFill>
              </a:rPr>
              <a:t>Создание профессиональных команд, включающих всех необходимых специалистов для выполнения проекта.</a:t>
            </a:r>
          </a:p>
          <a:p>
            <a:pPr fontAlgn="base"/>
            <a:r>
              <a:rPr lang="ru-RU" sz="2500" dirty="0">
                <a:solidFill>
                  <a:schemeClr val="accent2"/>
                </a:solidFill>
              </a:rPr>
              <a:t>Выбор </a:t>
            </a:r>
            <a:r>
              <a:rPr lang="ru-RU" sz="2500" dirty="0" err="1">
                <a:solidFill>
                  <a:schemeClr val="accent2"/>
                </a:solidFill>
              </a:rPr>
              <a:t>скрам</a:t>
            </a:r>
            <a:r>
              <a:rPr lang="ru-RU" sz="2500" dirty="0">
                <a:solidFill>
                  <a:schemeClr val="accent2"/>
                </a:solidFill>
              </a:rPr>
              <a:t>-мастера.</a:t>
            </a:r>
          </a:p>
          <a:p>
            <a:pPr fontAlgn="base"/>
            <a:r>
              <a:rPr lang="ru-RU" sz="2500" dirty="0">
                <a:solidFill>
                  <a:schemeClr val="accent2"/>
                </a:solidFill>
              </a:rPr>
              <a:t>Создание списка требований (</a:t>
            </a:r>
            <a:r>
              <a:rPr lang="ru-RU" sz="2500" dirty="0" err="1">
                <a:solidFill>
                  <a:schemeClr val="accent2"/>
                </a:solidFill>
              </a:rPr>
              <a:t>бэклога</a:t>
            </a:r>
            <a:r>
              <a:rPr lang="ru-RU" sz="2500" dirty="0">
                <a:solidFill>
                  <a:schemeClr val="accent2"/>
                </a:solidFill>
              </a:rPr>
              <a:t>) для продукта, расстановка по каждому пункту, в соответствии с приоритетом. По мере выполнения работ этот список может меняться.</a:t>
            </a:r>
          </a:p>
          <a:p>
            <a:pPr fontAlgn="base"/>
            <a:r>
              <a:rPr lang="ru-RU" sz="2500" dirty="0">
                <a:solidFill>
                  <a:schemeClr val="accent2"/>
                </a:solidFill>
              </a:rPr>
              <a:t>Оценка </a:t>
            </a:r>
            <a:r>
              <a:rPr lang="ru-RU" sz="2500" dirty="0" err="1">
                <a:solidFill>
                  <a:schemeClr val="accent2"/>
                </a:solidFill>
              </a:rPr>
              <a:t>бэклога</a:t>
            </a:r>
            <a:r>
              <a:rPr lang="ru-RU" sz="2500" dirty="0">
                <a:solidFill>
                  <a:schemeClr val="accent2"/>
                </a:solidFill>
              </a:rPr>
              <a:t>. Уточнение размеров проекта. Члены команд производят оценку всех пунктов списка, учитывают все материальные и временные затраты на создание каждого из них.</a:t>
            </a:r>
          </a:p>
          <a:p>
            <a:pPr fontAlgn="base"/>
            <a:r>
              <a:rPr lang="ru-RU" sz="2500" dirty="0">
                <a:solidFill>
                  <a:schemeClr val="accent2"/>
                </a:solidFill>
              </a:rPr>
              <a:t>Планирование спринтов (временных этапов по выполнению отдельных задач). Определение приоритетных целей спринта, объёмов, определение сроков и скорости выполнения работ. Балльная оценка выполнения спринтов.</a:t>
            </a:r>
          </a:p>
          <a:p>
            <a:pPr fontAlgn="base"/>
            <a:r>
              <a:rPr lang="ru-RU" sz="2500" dirty="0">
                <a:solidFill>
                  <a:schemeClr val="accent2"/>
                </a:solidFill>
              </a:rPr>
              <a:t>Создание </a:t>
            </a:r>
            <a:r>
              <a:rPr lang="ru-RU" sz="2500" dirty="0" err="1">
                <a:solidFill>
                  <a:schemeClr val="accent2"/>
                </a:solidFill>
              </a:rPr>
              <a:t>скрам</a:t>
            </a:r>
            <a:r>
              <a:rPr lang="ru-RU" sz="2500" dirty="0">
                <a:solidFill>
                  <a:schemeClr val="accent2"/>
                </a:solidFill>
              </a:rPr>
              <a:t>-доски и диаграммы выполнения задач. Все задачи, которые выполняются, уже сделаны или готовятся к выполнению, помечаются </a:t>
            </a:r>
            <a:r>
              <a:rPr lang="ru-RU" sz="2500" dirty="0" err="1">
                <a:solidFill>
                  <a:schemeClr val="accent2"/>
                </a:solidFill>
              </a:rPr>
              <a:t>стикерами</a:t>
            </a:r>
            <a:r>
              <a:rPr lang="ru-RU" sz="2500" dirty="0">
                <a:solidFill>
                  <a:schemeClr val="accent2"/>
                </a:solidFill>
              </a:rPr>
              <a:t> и помещаются в соответствующие столбцы на доске.</a:t>
            </a:r>
          </a:p>
          <a:p>
            <a:pPr fontAlgn="base"/>
            <a:r>
              <a:rPr lang="ru-RU" sz="2500" dirty="0">
                <a:solidFill>
                  <a:schemeClr val="accent2"/>
                </a:solidFill>
              </a:rPr>
              <a:t>Ежедневные оперативные собрания (короткие совещания с отчётами, выявление сложностей, запланированные на день задачи).</a:t>
            </a:r>
          </a:p>
          <a:p>
            <a:pPr fontAlgn="base"/>
            <a:r>
              <a:rPr lang="ru-RU" sz="2500" dirty="0">
                <a:solidFill>
                  <a:schemeClr val="accent2"/>
                </a:solidFill>
              </a:rPr>
              <a:t>Обзор спринта (демонстрация готовой части проекта, выполненного за данный спринт).</a:t>
            </a:r>
          </a:p>
          <a:p>
            <a:pPr fontAlgn="base"/>
            <a:r>
              <a:rPr lang="ru-RU" sz="2500" dirty="0">
                <a:solidFill>
                  <a:schemeClr val="accent2"/>
                </a:solidFill>
              </a:rPr>
              <a:t>Ретроспективный показ (презентация выполненного спринта, обсуждение рабочих моментов по внедрению улучшений).</a:t>
            </a:r>
          </a:p>
          <a:p>
            <a:pPr fontAlgn="base"/>
            <a:r>
              <a:rPr lang="ru-RU" sz="2500" dirty="0">
                <a:solidFill>
                  <a:schemeClr val="accent2"/>
                </a:solidFill>
              </a:rPr>
              <a:t>В зависимости от сферы применения методологии некоторые пункты могут меняться или быть удалены, но ключевые этапы и рамки структуры всегда остаются неизменными.</a:t>
            </a:r>
          </a:p>
          <a:p>
            <a:endParaRPr lang="ru-RU" dirty="0"/>
          </a:p>
        </p:txBody>
      </p:sp>
    </p:spTree>
    <p:extLst>
      <p:ext uri="{BB962C8B-B14F-4D97-AF65-F5344CB8AC3E}">
        <p14:creationId xmlns:p14="http://schemas.microsoft.com/office/powerpoint/2010/main" val="108364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001363"/>
          </a:xfrm>
        </p:spPr>
        <p:txBody>
          <a:bodyPr/>
          <a:lstStyle/>
          <a:p>
            <a:pPr fontAlgn="base">
              <a:lnSpc>
                <a:spcPct val="100000"/>
              </a:lnSpc>
            </a:pPr>
            <a:r>
              <a:rPr lang="ru-RU" sz="2800" b="1" dirty="0">
                <a:effectLst/>
              </a:rPr>
              <a:t>Командная работа в SCRUM</a:t>
            </a:r>
            <a:br>
              <a:rPr lang="ru-RU" sz="2800" b="1" dirty="0">
                <a:effectLst/>
              </a:rPr>
            </a:br>
            <a:r>
              <a:rPr lang="ru-RU" sz="2800" b="1" dirty="0">
                <a:effectLst/>
              </a:rPr>
              <a:t>Суть работы в </a:t>
            </a:r>
            <a:r>
              <a:rPr lang="ru-RU" sz="2800" b="1" dirty="0" smtClean="0">
                <a:effectLst/>
              </a:rPr>
              <a:t>команде</a:t>
            </a:r>
            <a:endParaRPr lang="ru-RU" sz="2800" dirty="0"/>
          </a:p>
        </p:txBody>
      </p:sp>
      <p:sp>
        <p:nvSpPr>
          <p:cNvPr id="3" name="Объект 2"/>
          <p:cNvSpPr>
            <a:spLocks noGrp="1"/>
          </p:cNvSpPr>
          <p:nvPr>
            <p:ph idx="1"/>
          </p:nvPr>
        </p:nvSpPr>
        <p:spPr>
          <a:xfrm>
            <a:off x="611560" y="1124744"/>
            <a:ext cx="8229600" cy="1701303"/>
          </a:xfrm>
        </p:spPr>
        <p:txBody>
          <a:bodyPr/>
          <a:lstStyle/>
          <a:p>
            <a:pPr fontAlgn="base"/>
            <a:r>
              <a:rPr lang="ru-RU" sz="1200" dirty="0">
                <a:solidFill>
                  <a:schemeClr val="accent2"/>
                </a:solidFill>
              </a:rPr>
              <a:t>Методика </a:t>
            </a:r>
            <a:r>
              <a:rPr lang="ru-RU" sz="1200" dirty="0" err="1">
                <a:solidFill>
                  <a:schemeClr val="accent2"/>
                </a:solidFill>
              </a:rPr>
              <a:t>Scrum</a:t>
            </a:r>
            <a:r>
              <a:rPr lang="ru-RU" sz="1200" dirty="0">
                <a:solidFill>
                  <a:schemeClr val="accent2"/>
                </a:solidFill>
              </a:rPr>
              <a:t> предполагает полную открытость информации, включая финансовую и отсутствие любого проявления иерархии.</a:t>
            </a:r>
          </a:p>
          <a:p>
            <a:pPr fontAlgn="base"/>
            <a:r>
              <a:rPr lang="ru-RU" sz="1200" dirty="0">
                <a:solidFill>
                  <a:schemeClr val="accent2"/>
                </a:solidFill>
              </a:rPr>
              <a:t>В отличие от закрытых иерархических структур, </a:t>
            </a:r>
            <a:r>
              <a:rPr lang="ru-RU" sz="1200" dirty="0" err="1">
                <a:solidFill>
                  <a:schemeClr val="accent2"/>
                </a:solidFill>
              </a:rPr>
              <a:t>скрам</a:t>
            </a:r>
            <a:r>
              <a:rPr lang="ru-RU" sz="1200" dirty="0">
                <a:solidFill>
                  <a:schemeClr val="accent2"/>
                </a:solidFill>
              </a:rPr>
              <a:t>-команды предпочитают полностью раскрывать все сведения и знания о выполняемом процессе: сколько работы проделано на данный момент, в каких объёмах, что и как выполнено, что предстоит осуществить и в какие сроки.</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49413"/>
            <a:ext cx="6279654" cy="313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323528" y="5589240"/>
            <a:ext cx="8640960" cy="923330"/>
          </a:xfrm>
          <a:prstGeom prst="rect">
            <a:avLst/>
          </a:prstGeom>
        </p:spPr>
        <p:txBody>
          <a:bodyPr wrap="square">
            <a:spAutoFit/>
          </a:bodyPr>
          <a:lstStyle/>
          <a:p>
            <a:r>
              <a:rPr lang="ru-RU" dirty="0"/>
              <a:t>Это позволяет группам хорошо знать собственную динамику выполнения задач, чтобы работать слаженно, быстро устранять возникающие проблемы и в кратчайшие сроки достичь нужного результата.</a:t>
            </a:r>
            <a:endParaRPr lang="ru-RU" dirty="0"/>
          </a:p>
        </p:txBody>
      </p:sp>
    </p:spTree>
    <p:extLst>
      <p:ext uri="{BB962C8B-B14F-4D97-AF65-F5344CB8AC3E}">
        <p14:creationId xmlns:p14="http://schemas.microsoft.com/office/powerpoint/2010/main" val="9294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effectLst/>
              </a:rPr>
              <a:t>Почему именно </a:t>
            </a:r>
            <a:r>
              <a:rPr lang="en-US" b="1" dirty="0" smtClean="0">
                <a:effectLst/>
              </a:rPr>
              <a:t>SCRUM</a:t>
            </a:r>
            <a:endParaRPr lang="ru-RU" dirty="0"/>
          </a:p>
        </p:txBody>
      </p:sp>
      <p:sp>
        <p:nvSpPr>
          <p:cNvPr id="3" name="Объект 2"/>
          <p:cNvSpPr>
            <a:spLocks noGrp="1"/>
          </p:cNvSpPr>
          <p:nvPr>
            <p:ph idx="1"/>
          </p:nvPr>
        </p:nvSpPr>
        <p:spPr/>
        <p:txBody>
          <a:bodyPr>
            <a:normAutofit fontScale="85000" lnSpcReduction="20000"/>
          </a:bodyPr>
          <a:lstStyle/>
          <a:p>
            <a:pPr fontAlgn="base"/>
            <a:r>
              <a:rPr lang="ru-RU" dirty="0">
                <a:solidFill>
                  <a:schemeClr val="accent2"/>
                </a:solidFill>
              </a:rPr>
              <a:t>Методика </a:t>
            </a:r>
            <a:r>
              <a:rPr lang="ru-RU" dirty="0" err="1">
                <a:solidFill>
                  <a:schemeClr val="accent2"/>
                </a:solidFill>
              </a:rPr>
              <a:t>Scrum</a:t>
            </a:r>
            <a:r>
              <a:rPr lang="ru-RU" dirty="0">
                <a:solidFill>
                  <a:schemeClr val="accent2"/>
                </a:solidFill>
              </a:rPr>
              <a:t> помогает командам быстро устранять любые проблемы на каждом этапе работ в проекте, находить и выбирать оптимальные решения сложных задач.</a:t>
            </a:r>
          </a:p>
          <a:p>
            <a:pPr fontAlgn="base"/>
            <a:r>
              <a:rPr lang="ru-RU" dirty="0">
                <a:solidFill>
                  <a:schemeClr val="accent2"/>
                </a:solidFill>
              </a:rPr>
              <a:t>Она позволяет существенно минимизировать риски в отношениях с заказчиком, поскольку здесь предусмотрена пошаговая сдача проекта, налажена своевременная обратная связь с клиентом, продукт демонстрируется и утверждается на всех существующих стадиях разработки.</a:t>
            </a:r>
          </a:p>
          <a:p>
            <a:pPr fontAlgn="base"/>
            <a:r>
              <a:rPr lang="ru-RU" dirty="0">
                <a:solidFill>
                  <a:schemeClr val="accent2"/>
                </a:solidFill>
              </a:rPr>
              <a:t>В этом случае владельцу продукта не придётся тратить много времени и средств, чтобы понять, что его проект не работает должным образом.</a:t>
            </a:r>
          </a:p>
          <a:p>
            <a:pPr fontAlgn="base"/>
            <a:r>
              <a:rPr lang="ru-RU" dirty="0">
                <a:solidFill>
                  <a:schemeClr val="accent2"/>
                </a:solidFill>
              </a:rPr>
              <a:t>Подводя итоги, можно сделать вывод, что, методология </a:t>
            </a:r>
            <a:r>
              <a:rPr lang="ru-RU" dirty="0" err="1">
                <a:solidFill>
                  <a:schemeClr val="accent2"/>
                </a:solidFill>
              </a:rPr>
              <a:t>Scrum</a:t>
            </a:r>
            <a:r>
              <a:rPr lang="ru-RU" dirty="0">
                <a:solidFill>
                  <a:schemeClr val="accent2"/>
                </a:solidFill>
              </a:rPr>
              <a:t> побуждает команду к более активной и плодотворной работе в проекте, способствует находить новые точки роста и стремиться к постоянному совершенствованию своих знаний и навыков.</a:t>
            </a:r>
          </a:p>
          <a:p>
            <a:endParaRPr lang="ru-RU" dirty="0"/>
          </a:p>
        </p:txBody>
      </p:sp>
    </p:spTree>
    <p:extLst>
      <p:ext uri="{BB962C8B-B14F-4D97-AF65-F5344CB8AC3E}">
        <p14:creationId xmlns:p14="http://schemas.microsoft.com/office/powerpoint/2010/main" val="163082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TotalTime>
  <Words>1075</Words>
  <Application>Microsoft Office PowerPoint</Application>
  <PresentationFormat>Экран (4:3)</PresentationFormat>
  <Paragraphs>51</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Исполнительная</vt:lpstr>
      <vt:lpstr>SCRUM — управление проектами</vt:lpstr>
      <vt:lpstr>В чём заключается суть методики Scrum?</vt:lpstr>
      <vt:lpstr>Манифест гибкой методологии, его основные принципы.</vt:lpstr>
      <vt:lpstr>Ценности методологии SCRUM</vt:lpstr>
      <vt:lpstr>Роли в SCRUM</vt:lpstr>
      <vt:lpstr>Планирование в SCRUM</vt:lpstr>
      <vt:lpstr>Командная работа в SCRUM Суть работы в команде</vt:lpstr>
      <vt:lpstr>Почему именно SCRUM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 управление проектами</dc:title>
  <dc:creator>User</dc:creator>
  <cp:lastModifiedBy>User</cp:lastModifiedBy>
  <cp:revision>2</cp:revision>
  <dcterms:created xsi:type="dcterms:W3CDTF">2021-01-09T16:31:23Z</dcterms:created>
  <dcterms:modified xsi:type="dcterms:W3CDTF">2021-01-09T16:44:34Z</dcterms:modified>
</cp:coreProperties>
</file>