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0" r:id="rId3"/>
    <p:sldId id="270" r:id="rId4"/>
    <p:sldId id="260" r:id="rId5"/>
    <p:sldId id="266" r:id="rId6"/>
    <p:sldId id="268" r:id="rId7"/>
    <p:sldId id="258" r:id="rId8"/>
    <p:sldId id="269" r:id="rId9"/>
    <p:sldId id="272" r:id="rId10"/>
    <p:sldId id="271" r:id="rId11"/>
    <p:sldId id="259" r:id="rId12"/>
    <p:sldId id="273" r:id="rId13"/>
    <p:sldId id="274" r:id="rId14"/>
    <p:sldId id="276" r:id="rId15"/>
    <p:sldId id="275" r:id="rId16"/>
    <p:sldId id="277" r:id="rId17"/>
    <p:sldId id="278" r:id="rId18"/>
    <p:sldId id="281" r:id="rId19"/>
    <p:sldId id="27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F9"/>
    <a:srgbClr val="666666"/>
    <a:srgbClr val="AFC3CE"/>
    <a:srgbClr val="FD8352"/>
    <a:srgbClr val="507E95"/>
    <a:srgbClr val="868686"/>
    <a:srgbClr val="BFBFBF"/>
    <a:srgbClr val="848484"/>
    <a:srgbClr val="A9A9A9"/>
    <a:srgbClr val="B2CAD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6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-1464" y="-7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357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391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283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26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409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214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98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880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267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044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701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623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7E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800100" y="2216150"/>
            <a:ext cx="7912100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b="1" kern="0" err="1" smtClean="0">
                <a:solidFill>
                  <a:srgbClr val="FD8352"/>
                </a:solidFill>
              </a:rPr>
              <a:t>계층형</a:t>
            </a:r>
            <a:r>
              <a:rPr lang="ko-KR" altLang="en-US" sz="4400" b="1" kern="0" smtClean="0">
                <a:solidFill>
                  <a:srgbClr val="FD8352"/>
                </a:solidFill>
              </a:rPr>
              <a:t> 게시판 </a:t>
            </a:r>
            <a:r>
              <a:rPr lang="en-US" altLang="ko-KR" sz="4400" b="1" kern="0" smtClean="0">
                <a:solidFill>
                  <a:schemeClr val="bg1"/>
                </a:solidFill>
              </a:rPr>
              <a:t>mini Project</a:t>
            </a:r>
            <a:r>
              <a:rPr lang="en-US" altLang="ko-KR" sz="4400" b="1" kern="0" smtClean="0">
                <a:solidFill>
                  <a:prstClr val="white"/>
                </a:solidFill>
              </a:rPr>
              <a:t> 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5524500" y="3462575"/>
            <a:ext cx="6096000" cy="0"/>
          </a:xfrm>
          <a:prstGeom prst="line">
            <a:avLst/>
          </a:prstGeom>
          <a:ln>
            <a:solidFill>
              <a:srgbClr val="FD83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11567653" y="3409728"/>
            <a:ext cx="105693" cy="105693"/>
          </a:xfrm>
          <a:prstGeom prst="ellipse">
            <a:avLst/>
          </a:prstGeom>
          <a:solidFill>
            <a:schemeClr val="bg1"/>
          </a:solidFill>
          <a:ln w="15875" cap="sq">
            <a:solidFill>
              <a:srgbClr val="FD8352"/>
            </a:solidFill>
            <a:round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77400" y="3657601"/>
            <a:ext cx="1993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smtClean="0">
                <a:solidFill>
                  <a:prstClr val="white"/>
                </a:solidFill>
              </a:rPr>
              <a:t>참여자 </a:t>
            </a:r>
            <a:r>
              <a:rPr lang="en-US" altLang="ko-KR" sz="2000" b="1" kern="0" smtClean="0">
                <a:solidFill>
                  <a:prstClr val="white"/>
                </a:solidFill>
              </a:rPr>
              <a:t>| </a:t>
            </a:r>
            <a:r>
              <a:rPr lang="ko-KR" altLang="en-US" sz="2000" b="1" kern="0" smtClean="0">
                <a:solidFill>
                  <a:prstClr val="white"/>
                </a:solidFill>
              </a:rPr>
              <a:t>도지혜</a:t>
            </a:r>
            <a:r>
              <a:rPr lang="en-US" altLang="ko-KR" sz="2000" b="1" kern="0" smtClean="0">
                <a:solidFill>
                  <a:prstClr val="white"/>
                </a:solidFill>
              </a:rPr>
              <a:t> </a:t>
            </a:r>
            <a:endParaRPr lang="en-US" altLang="ko-KR" sz="4400" b="1" ker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26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액자 7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smtClean="0">
                <a:solidFill>
                  <a:srgbClr val="E4EDF2"/>
                </a:solidFill>
              </a:rPr>
              <a:t>4. </a:t>
            </a:r>
            <a:r>
              <a:rPr lang="ko-KR" altLang="en-US" sz="2400" b="1" i="1" kern="0" smtClean="0">
                <a:solidFill>
                  <a:srgbClr val="E4EDF2"/>
                </a:solidFill>
              </a:rPr>
              <a:t>설계 </a:t>
            </a:r>
            <a:r>
              <a:rPr lang="en-US" altLang="ko-KR" sz="2400" b="1" i="1" kern="0" smtClean="0">
                <a:solidFill>
                  <a:srgbClr val="E4EDF2"/>
                </a:solidFill>
              </a:rPr>
              <a:t>– UML </a:t>
            </a:r>
            <a:r>
              <a:rPr lang="ko-KR" altLang="en-US" sz="2400" b="1" i="1" kern="0" smtClean="0">
                <a:solidFill>
                  <a:srgbClr val="E4EDF2"/>
                </a:solidFill>
              </a:rPr>
              <a:t>설계</a:t>
            </a:r>
            <a:endParaRPr lang="en-US" altLang="ko-KR" sz="2400" b="1" i="1" kern="0">
              <a:solidFill>
                <a:srgbClr val="E4EDF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>
                <a:solidFill>
                  <a:prstClr val="white"/>
                </a:solidFill>
              </a:rPr>
              <a:t>08</a:t>
            </a:r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5A8D1F9-FE3D-4E53-9638-38D62AE1F339}"/>
              </a:ext>
            </a:extLst>
          </p:cNvPr>
          <p:cNvSpPr/>
          <p:nvPr/>
        </p:nvSpPr>
        <p:spPr>
          <a:xfrm>
            <a:off x="8915400" y="1067237"/>
            <a:ext cx="295422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클래스 다이어그램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board, reply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view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boardList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content,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updateForm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writeForm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control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boardList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boardWriteForm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boardWrite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boardContent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boardUpdateForm,boardUpdate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boardDelete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replyWrite,replyRm,replyAdd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b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replyFold,replyUpdate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075" name="Picture 3" descr="D:\jihye\tj_thejoen\portfolio2021\miniProject_studyboard\imgs\uml\board_ui.png"/>
          <p:cNvPicPr>
            <a:picLocks noChangeAspect="1" noChangeArrowheads="1"/>
          </p:cNvPicPr>
          <p:nvPr/>
        </p:nvPicPr>
        <p:blipFill>
          <a:blip r:embed="rId2" cstate="print"/>
          <a:srcRect l="3934" t="6482" r="2131"/>
          <a:stretch>
            <a:fillRect/>
          </a:stretch>
        </p:blipFill>
        <p:spPr bwMode="auto">
          <a:xfrm>
            <a:off x="443864" y="925583"/>
            <a:ext cx="8648156" cy="54752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411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액자 96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smtClean="0">
                <a:solidFill>
                  <a:prstClr val="white"/>
                </a:solidFill>
              </a:rPr>
              <a:t>5. Spring </a:t>
            </a:r>
            <a:r>
              <a:rPr lang="ko-KR" altLang="en-US" sz="2400" b="1" i="1" kern="0" smtClean="0">
                <a:solidFill>
                  <a:prstClr val="white"/>
                </a:solidFill>
              </a:rPr>
              <a:t>구조</a:t>
            </a:r>
            <a:endParaRPr lang="en-US" altLang="ko-KR" sz="2400" b="1" i="1" kern="0">
              <a:solidFill>
                <a:srgbClr val="E4EDF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>
                <a:solidFill>
                  <a:prstClr val="white"/>
                </a:solidFill>
              </a:rPr>
              <a:t>09</a:t>
            </a:r>
            <a:endParaRPr lang="ko-KR" altLang="en-US" sz="1100">
              <a:solidFill>
                <a:prstClr val="white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100024" y="1065834"/>
            <a:ext cx="10674636" cy="5728095"/>
            <a:chOff x="1100024" y="864874"/>
            <a:chExt cx="10674636" cy="5728095"/>
          </a:xfrm>
        </p:grpSpPr>
        <p:grpSp>
          <p:nvGrpSpPr>
            <p:cNvPr id="60" name="그룹 59"/>
            <p:cNvGrpSpPr/>
            <p:nvPr/>
          </p:nvGrpSpPr>
          <p:grpSpPr>
            <a:xfrm>
              <a:off x="3616550" y="3337919"/>
              <a:ext cx="3025549" cy="2516781"/>
              <a:chOff x="1101950" y="4074519"/>
              <a:chExt cx="3025549" cy="251678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E2EC8447-8C21-43FD-951B-987AE2F75A38}"/>
                  </a:ext>
                </a:extLst>
              </p:cNvPr>
              <p:cNvSpPr/>
              <p:nvPr/>
            </p:nvSpPr>
            <p:spPr>
              <a:xfrm>
                <a:off x="1101952" y="5722661"/>
                <a:ext cx="2497024" cy="44922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smtClean="0">
                    <a:solidFill>
                      <a:prstClr val="white"/>
                    </a:solidFill>
                  </a:rPr>
                  <a:t>Presentation layer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2FD22ACA-E6D7-4EAC-983B-355C450A414F}"/>
                  </a:ext>
                </a:extLst>
              </p:cNvPr>
              <p:cNvSpPr/>
              <p:nvPr/>
            </p:nvSpPr>
            <p:spPr>
              <a:xfrm>
                <a:off x="1244827" y="4496756"/>
                <a:ext cx="2211274" cy="1246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smtClean="0">
                    <a:solidFill>
                      <a:srgbClr val="44546A">
                        <a:lumMod val="75000"/>
                      </a:srgbClr>
                    </a:solidFill>
                  </a:rPr>
                  <a:t>클라이언트 계층</a:t>
                </a:r>
                <a:r>
                  <a:rPr lang="ko-KR" altLang="en-US" sz="1200" b="1" smtClean="0">
                    <a:solidFill>
                      <a:srgbClr val="44546A">
                        <a:lumMod val="75000"/>
                      </a:srgbClr>
                    </a:solidFill>
                  </a:rPr>
                  <a:t> </a:t>
                </a:r>
                <a:endParaRPr lang="en-US" altLang="ko-KR" sz="120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| </a:t>
                </a:r>
                <a:r>
                  <a:rPr lang="ko-KR" altLang="en-US" sz="120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프리젠테이션</a:t>
                </a:r>
                <a:endParaRPr lang="ko-KR" altLang="en-US" sz="120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-</a:t>
                </a:r>
                <a:r>
                  <a:rPr lang="ko-KR" altLang="en-US" sz="12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웹 서버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-</a:t>
                </a:r>
                <a:r>
                  <a:rPr lang="ko-KR" altLang="en-US" sz="120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프론트</a:t>
                </a:r>
                <a:r>
                  <a:rPr lang="ko-KR" altLang="en-US" sz="12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ko-KR" altLang="en-US" sz="120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엔드</a:t>
                </a:r>
                <a:endParaRPr lang="ko-KR" altLang="en-US" sz="120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63" name="평행 사변형 62">
                <a:extLst>
                  <a:ext uri="{FF2B5EF4-FFF2-40B4-BE49-F238E27FC236}">
                    <a16:creationId xmlns="" xmlns:a16="http://schemas.microsoft.com/office/drawing/2014/main" id="{819ECB9D-CD5E-4B29-8370-CE8BD7E4ECE3}"/>
                  </a:ext>
                </a:extLst>
              </p:cNvPr>
              <p:cNvSpPr/>
              <p:nvPr/>
            </p:nvSpPr>
            <p:spPr>
              <a:xfrm flipH="1">
                <a:off x="1101950" y="6159190"/>
                <a:ext cx="3025549" cy="432110"/>
              </a:xfrm>
              <a:prstGeom prst="parallelogram">
                <a:avLst>
                  <a:gd name="adj" fmla="val 124516"/>
                </a:avLst>
              </a:prstGeom>
              <a:gradFill>
                <a:gsLst>
                  <a:gs pos="0">
                    <a:schemeClr val="tx1">
                      <a:alpha val="27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한쪽 모서리가 잘린 사각형 63"/>
              <p:cNvSpPr/>
              <p:nvPr/>
            </p:nvSpPr>
            <p:spPr>
              <a:xfrm>
                <a:off x="2197463" y="4074519"/>
                <a:ext cx="281286" cy="345082"/>
              </a:xfrm>
              <a:prstGeom prst="snip1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6096114" y="2617696"/>
              <a:ext cx="3025549" cy="2538504"/>
              <a:chOff x="3594214" y="3337919"/>
              <a:chExt cx="3025549" cy="2538504"/>
            </a:xfrm>
          </p:grpSpPr>
          <p:sp>
            <p:nvSpPr>
              <p:cNvPr id="34" name="한쪽 모서리가 잘린 사각형 33"/>
              <p:cNvSpPr/>
              <p:nvPr/>
            </p:nvSpPr>
            <p:spPr>
              <a:xfrm>
                <a:off x="4712063" y="3337919"/>
                <a:ext cx="281286" cy="345082"/>
              </a:xfrm>
              <a:prstGeom prst="snip1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0CD5673B-57EA-4C51-8962-DCB33F282628}"/>
                  </a:ext>
                </a:extLst>
              </p:cNvPr>
              <p:cNvSpPr/>
              <p:nvPr/>
            </p:nvSpPr>
            <p:spPr>
              <a:xfrm>
                <a:off x="3598976" y="4995085"/>
                <a:ext cx="2497024" cy="44922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smtClean="0">
                    <a:solidFill>
                      <a:prstClr val="white"/>
                    </a:solidFill>
                  </a:rPr>
                  <a:t>Business logic layer</a:t>
                </a:r>
                <a:endParaRPr lang="en-US" altLang="ko-KR" sz="16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="" xmlns:a16="http://schemas.microsoft.com/office/drawing/2014/main" id="{04CBB5D0-2BD1-425A-B791-1C02FA5A3591}"/>
                  </a:ext>
                </a:extLst>
              </p:cNvPr>
              <p:cNvSpPr/>
              <p:nvPr/>
            </p:nvSpPr>
            <p:spPr>
              <a:xfrm>
                <a:off x="3741851" y="3781880"/>
                <a:ext cx="2211274" cy="1246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smtClean="0">
                    <a:solidFill>
                      <a:srgbClr val="44546A">
                        <a:lumMod val="75000"/>
                      </a:srgbClr>
                    </a:solidFill>
                  </a:rPr>
                  <a:t>어플리케이션 계층</a:t>
                </a:r>
                <a:endParaRPr lang="en-US" altLang="ko-KR" sz="1400" b="1">
                  <a:solidFill>
                    <a:srgbClr val="44546A">
                      <a:lumMod val="75000"/>
                    </a:srgb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| </a:t>
                </a:r>
                <a:r>
                  <a:rPr lang="ko-KR" altLang="en-US" sz="12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어플리케이션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-</a:t>
                </a:r>
                <a:r>
                  <a:rPr lang="ko-KR" altLang="en-US" sz="120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비즈니스로직</a:t>
                </a:r>
                <a:endParaRPr lang="en-US" altLang="ko-KR" sz="120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-</a:t>
                </a:r>
                <a:r>
                  <a:rPr lang="ko-KR" altLang="en-US" sz="12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데이터 </a:t>
                </a:r>
                <a:r>
                  <a:rPr lang="ko-KR" altLang="en-US" sz="120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엑세스</a:t>
                </a:r>
                <a:r>
                  <a:rPr lang="ko-KR" altLang="en-US" sz="12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ko-KR" altLang="en-US" sz="120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로직</a:t>
                </a:r>
                <a:endParaRPr lang="ko-KR" altLang="en-US" sz="120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94" name="평행 사변형 93">
                <a:extLst>
                  <a:ext uri="{FF2B5EF4-FFF2-40B4-BE49-F238E27FC236}">
                    <a16:creationId xmlns="" xmlns:a16="http://schemas.microsoft.com/office/drawing/2014/main" id="{60140280-EE5A-45E1-B6B3-725201AD916D}"/>
                  </a:ext>
                </a:extLst>
              </p:cNvPr>
              <p:cNvSpPr/>
              <p:nvPr/>
            </p:nvSpPr>
            <p:spPr>
              <a:xfrm flipH="1">
                <a:off x="3594214" y="5444313"/>
                <a:ext cx="3025549" cy="432110"/>
              </a:xfrm>
              <a:prstGeom prst="parallelogram">
                <a:avLst>
                  <a:gd name="adj" fmla="val 124516"/>
                </a:avLst>
              </a:prstGeom>
              <a:gradFill>
                <a:gsLst>
                  <a:gs pos="0">
                    <a:schemeClr val="tx1">
                      <a:alpha val="27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8601078" y="1902819"/>
              <a:ext cx="3025549" cy="2547527"/>
              <a:chOff x="6086478" y="2614019"/>
              <a:chExt cx="3025549" cy="2547527"/>
            </a:xfrm>
          </p:grpSpPr>
          <p:sp>
            <p:nvSpPr>
              <p:cNvPr id="35" name="한쪽 모서리가 잘린 사각형 34"/>
              <p:cNvSpPr/>
              <p:nvPr/>
            </p:nvSpPr>
            <p:spPr>
              <a:xfrm>
                <a:off x="7213963" y="2614019"/>
                <a:ext cx="281286" cy="345082"/>
              </a:xfrm>
              <a:prstGeom prst="snip1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="" xmlns:a16="http://schemas.microsoft.com/office/drawing/2014/main" id="{90403B40-0DFD-44A2-BD6D-1F57C856161A}"/>
                  </a:ext>
                </a:extLst>
              </p:cNvPr>
              <p:cNvSpPr/>
              <p:nvPr/>
            </p:nvSpPr>
            <p:spPr>
              <a:xfrm>
                <a:off x="6096000" y="4280209"/>
                <a:ext cx="2497024" cy="44922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err="1" smtClean="0">
                    <a:solidFill>
                      <a:prstClr val="white"/>
                    </a:solidFill>
                  </a:rPr>
                  <a:t>DataService</a:t>
                </a:r>
                <a:r>
                  <a:rPr lang="en-US" altLang="ko-KR" sz="1600" b="1" smtClean="0">
                    <a:solidFill>
                      <a:prstClr val="white"/>
                    </a:solidFill>
                  </a:rPr>
                  <a:t> layer</a:t>
                </a:r>
                <a:endParaRPr lang="en-US" altLang="ko-KR" sz="16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1EFCB272-F0E8-42A5-A0F1-CE48B925D9F4}"/>
                  </a:ext>
                </a:extLst>
              </p:cNvPr>
              <p:cNvSpPr/>
              <p:nvPr/>
            </p:nvSpPr>
            <p:spPr>
              <a:xfrm>
                <a:off x="6226175" y="3067004"/>
                <a:ext cx="2211274" cy="1246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smtClean="0">
                    <a:solidFill>
                      <a:srgbClr val="44546A">
                        <a:lumMod val="75000"/>
                      </a:srgbClr>
                    </a:solidFill>
                  </a:rPr>
                  <a:t>데이터 계층</a:t>
                </a:r>
                <a:endParaRPr lang="en-US" altLang="ko-KR" sz="1400" b="1">
                  <a:solidFill>
                    <a:srgbClr val="44546A">
                      <a:lumMod val="75000"/>
                    </a:srgb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| </a:t>
                </a:r>
                <a:r>
                  <a:rPr lang="ko-KR" altLang="en-US" sz="12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데이터베이스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-DBMS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-</a:t>
                </a:r>
                <a:r>
                  <a:rPr lang="ko-KR" altLang="en-US" sz="12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데이터베이스 백업</a:t>
                </a:r>
              </a:p>
            </p:txBody>
          </p:sp>
          <p:sp>
            <p:nvSpPr>
              <p:cNvPr id="95" name="평행 사변형 94">
                <a:extLst>
                  <a:ext uri="{FF2B5EF4-FFF2-40B4-BE49-F238E27FC236}">
                    <a16:creationId xmlns="" xmlns:a16="http://schemas.microsoft.com/office/drawing/2014/main" id="{5B90D25B-153E-4BD4-A997-7F91A80240B4}"/>
                  </a:ext>
                </a:extLst>
              </p:cNvPr>
              <p:cNvSpPr/>
              <p:nvPr/>
            </p:nvSpPr>
            <p:spPr>
              <a:xfrm flipH="1">
                <a:off x="6086478" y="4729436"/>
                <a:ext cx="3025549" cy="432110"/>
              </a:xfrm>
              <a:prstGeom prst="parallelogram">
                <a:avLst>
                  <a:gd name="adj" fmla="val 124516"/>
                </a:avLst>
              </a:prstGeom>
              <a:gradFill>
                <a:gsLst>
                  <a:gs pos="0">
                    <a:schemeClr val="tx1">
                      <a:alpha val="27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00024" y="3970506"/>
              <a:ext cx="3035071" cy="2622463"/>
              <a:chOff x="8593024" y="1824206"/>
              <a:chExt cx="3035071" cy="2622463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="" xmlns:a16="http://schemas.microsoft.com/office/drawing/2014/main" id="{BF3333F9-B07B-4F5A-B080-74FE7AE76843}"/>
                  </a:ext>
                </a:extLst>
              </p:cNvPr>
              <p:cNvSpPr/>
              <p:nvPr/>
            </p:nvSpPr>
            <p:spPr>
              <a:xfrm>
                <a:off x="8593024" y="3565333"/>
                <a:ext cx="2497024" cy="44922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smtClean="0">
                    <a:solidFill>
                      <a:prstClr val="white"/>
                    </a:solidFill>
                  </a:rPr>
                  <a:t>Client</a:t>
                </a:r>
                <a:endParaRPr lang="en-US" altLang="ko-KR" sz="16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60193162-BDC9-4DA2-9B75-91632E5E9B1F}"/>
                  </a:ext>
                </a:extLst>
              </p:cNvPr>
              <p:cNvSpPr/>
              <p:nvPr/>
            </p:nvSpPr>
            <p:spPr>
              <a:xfrm>
                <a:off x="8735899" y="3152228"/>
                <a:ext cx="2211274" cy="37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smtClean="0">
                    <a:solidFill>
                      <a:srgbClr val="44546A">
                        <a:lumMod val="75000"/>
                      </a:srgbClr>
                    </a:solidFill>
                  </a:rPr>
                  <a:t>브라우저</a:t>
                </a:r>
              </a:p>
            </p:txBody>
          </p:sp>
          <p:sp>
            <p:nvSpPr>
              <p:cNvPr id="96" name="평행 사변형 95">
                <a:extLst>
                  <a:ext uri="{FF2B5EF4-FFF2-40B4-BE49-F238E27FC236}">
                    <a16:creationId xmlns="" xmlns:a16="http://schemas.microsoft.com/office/drawing/2014/main" id="{0ABA5036-D0EC-400B-A6B6-C6202DEDCA05}"/>
                  </a:ext>
                </a:extLst>
              </p:cNvPr>
              <p:cNvSpPr/>
              <p:nvPr/>
            </p:nvSpPr>
            <p:spPr>
              <a:xfrm flipH="1">
                <a:off x="8602546" y="4014559"/>
                <a:ext cx="3025549" cy="432110"/>
              </a:xfrm>
              <a:prstGeom prst="parallelogram">
                <a:avLst>
                  <a:gd name="adj" fmla="val 124516"/>
                </a:avLst>
              </a:prstGeom>
              <a:gradFill>
                <a:gsLst>
                  <a:gs pos="0">
                    <a:schemeClr val="tx1">
                      <a:alpha val="27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026" name="Picture 2" descr="D:\jihye\tj_thejoen\portfolio2021\miniProject_studyboard\imgs\board\20210822_142020_1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978900" y="1824206"/>
                <a:ext cx="1752600" cy="1304588"/>
              </a:xfrm>
              <a:prstGeom prst="rect">
                <a:avLst/>
              </a:prstGeom>
              <a:noFill/>
            </p:spPr>
          </p:pic>
        </p:grp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D81BA1A2-3A48-4E05-B1B3-3FD26A28AAFD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52" y="3877176"/>
              <a:ext cx="2497024" cy="0"/>
            </a:xfrm>
            <a:prstGeom prst="line">
              <a:avLst/>
            </a:prstGeom>
            <a:ln w="12700">
              <a:solidFill>
                <a:srgbClr val="507E9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010EE820-EFD5-4FC3-9C18-6B06AED7DEE5}"/>
                </a:ext>
              </a:extLst>
            </p:cNvPr>
            <p:cNvSpPr txBox="1"/>
            <p:nvPr/>
          </p:nvSpPr>
          <p:spPr>
            <a:xfrm>
              <a:off x="1853974" y="3197105"/>
              <a:ext cx="99298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>
                  <a:solidFill>
                    <a:srgbClr val="44546A">
                      <a:lumMod val="75000"/>
                    </a:srgbClr>
                  </a:solidFill>
                </a:rPr>
                <a:t>01</a:t>
              </a:r>
              <a:endParaRPr lang="ko-KR" altLang="en-US" sz="4000">
                <a:solidFill>
                  <a:prstClr val="black"/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A5103AEE-622C-41AC-AFB8-EE3C4A79BC0D}"/>
                </a:ext>
              </a:extLst>
            </p:cNvPr>
            <p:cNvCxnSpPr>
              <a:cxnSpLocks/>
            </p:cNvCxnSpPr>
            <p:nvPr/>
          </p:nvCxnSpPr>
          <p:spPr>
            <a:xfrm>
              <a:off x="3598976" y="3162300"/>
              <a:ext cx="2497024" cy="0"/>
            </a:xfrm>
            <a:prstGeom prst="line">
              <a:avLst/>
            </a:prstGeom>
            <a:ln w="12700">
              <a:solidFill>
                <a:srgbClr val="507E9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7BE2B446-7D72-47C6-8358-63370D7005E2}"/>
                </a:ext>
              </a:extLst>
            </p:cNvPr>
            <p:cNvSpPr txBox="1"/>
            <p:nvPr/>
          </p:nvSpPr>
          <p:spPr>
            <a:xfrm>
              <a:off x="4350998" y="2482229"/>
              <a:ext cx="99298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>
                  <a:solidFill>
                    <a:srgbClr val="44546A">
                      <a:lumMod val="75000"/>
                    </a:srgbClr>
                  </a:solidFill>
                </a:rPr>
                <a:t>02</a:t>
              </a:r>
              <a:endParaRPr lang="ko-KR" altLang="en-US" sz="4000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B565DA02-45D3-4534-B08E-7C05E77AF39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447424"/>
              <a:ext cx="2497024" cy="0"/>
            </a:xfrm>
            <a:prstGeom prst="line">
              <a:avLst/>
            </a:prstGeom>
            <a:ln w="12700">
              <a:solidFill>
                <a:srgbClr val="507E9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31A0AC61-7B4C-4157-870B-A1B320C13B84}"/>
                </a:ext>
              </a:extLst>
            </p:cNvPr>
            <p:cNvSpPr txBox="1"/>
            <p:nvPr/>
          </p:nvSpPr>
          <p:spPr>
            <a:xfrm>
              <a:off x="6848022" y="1767353"/>
              <a:ext cx="99298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>
                  <a:solidFill>
                    <a:srgbClr val="44546A">
                      <a:lumMod val="75000"/>
                    </a:srgbClr>
                  </a:solidFill>
                </a:rPr>
                <a:t>03</a:t>
              </a:r>
              <a:endParaRPr lang="ko-KR" altLang="en-US" sz="4000">
                <a:solidFill>
                  <a:prstClr val="black"/>
                </a:solidFill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="" xmlns:a16="http://schemas.microsoft.com/office/drawing/2014/main" id="{F1D17F9B-1172-40CD-98E9-4379D09FB90B}"/>
                </a:ext>
              </a:extLst>
            </p:cNvPr>
            <p:cNvCxnSpPr>
              <a:cxnSpLocks/>
            </p:cNvCxnSpPr>
            <p:nvPr/>
          </p:nvCxnSpPr>
          <p:spPr>
            <a:xfrm>
              <a:off x="8593024" y="1732548"/>
              <a:ext cx="2497024" cy="0"/>
            </a:xfrm>
            <a:prstGeom prst="line">
              <a:avLst/>
            </a:prstGeom>
            <a:ln w="12700">
              <a:solidFill>
                <a:srgbClr val="507E9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64254588-C500-4726-9F7F-31D653DF89A2}"/>
                </a:ext>
              </a:extLst>
            </p:cNvPr>
            <p:cNvSpPr txBox="1"/>
            <p:nvPr/>
          </p:nvSpPr>
          <p:spPr>
            <a:xfrm>
              <a:off x="9345046" y="1052477"/>
              <a:ext cx="99298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>
                  <a:solidFill>
                    <a:srgbClr val="44546A">
                      <a:lumMod val="75000"/>
                    </a:srgbClr>
                  </a:solidFill>
                </a:rPr>
                <a:t>04</a:t>
              </a:r>
              <a:endParaRPr lang="ko-KR" altLang="en-US" sz="4000">
                <a:solidFill>
                  <a:prstClr val="black"/>
                </a:solidFill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0D5A0306-004A-4BC5-A7C0-5E634B78D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4214" y="3162300"/>
              <a:ext cx="4762" cy="714876"/>
            </a:xfrm>
            <a:prstGeom prst="line">
              <a:avLst/>
            </a:prstGeom>
            <a:ln w="12700">
              <a:solidFill>
                <a:srgbClr val="507E9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="" xmlns:a16="http://schemas.microsoft.com/office/drawing/2014/main" id="{69B5958F-4E70-4AC0-BEC9-AFBC9ACFE8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1238" y="2447424"/>
              <a:ext cx="9524" cy="714876"/>
            </a:xfrm>
            <a:prstGeom prst="line">
              <a:avLst/>
            </a:prstGeom>
            <a:ln w="12700">
              <a:solidFill>
                <a:srgbClr val="507E9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="" xmlns:a16="http://schemas.microsoft.com/office/drawing/2014/main" id="{A1FA04C7-5E46-4595-8260-B7755B7D0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88262" y="1732548"/>
              <a:ext cx="4762" cy="714876"/>
            </a:xfrm>
            <a:prstGeom prst="line">
              <a:avLst/>
            </a:prstGeom>
            <a:ln w="12700">
              <a:solidFill>
                <a:srgbClr val="507E9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/>
            <p:cNvGrpSpPr/>
            <p:nvPr/>
          </p:nvGrpSpPr>
          <p:grpSpPr>
            <a:xfrm rot="19620877">
              <a:off x="1926618" y="864874"/>
              <a:ext cx="9848042" cy="5451965"/>
              <a:chOff x="1347377" y="286893"/>
              <a:chExt cx="9848042" cy="5451965"/>
            </a:xfrm>
          </p:grpSpPr>
          <p:sp>
            <p:nvSpPr>
              <p:cNvPr id="38" name="오른쪽으로 구부러진 화살표 37"/>
              <p:cNvSpPr/>
              <p:nvPr/>
            </p:nvSpPr>
            <p:spPr>
              <a:xfrm rot="5814764">
                <a:off x="3433389" y="-235514"/>
                <a:ext cx="541563" cy="2097228"/>
              </a:xfrm>
              <a:prstGeom prst="curvedRightArrow">
                <a:avLst>
                  <a:gd name="adj1" fmla="val 0"/>
                  <a:gd name="adj2" fmla="val 45713"/>
                  <a:gd name="adj3" fmla="val 25000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오른쪽으로 구부러진 화살표 38"/>
              <p:cNvSpPr/>
              <p:nvPr/>
            </p:nvSpPr>
            <p:spPr>
              <a:xfrm rot="5814764">
                <a:off x="6001620" y="705785"/>
                <a:ext cx="477281" cy="1930808"/>
              </a:xfrm>
              <a:prstGeom prst="curvedRightArrow">
                <a:avLst>
                  <a:gd name="adj1" fmla="val 0"/>
                  <a:gd name="adj2" fmla="val 45713"/>
                  <a:gd name="adj3" fmla="val 25000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오른쪽으로 구부러진 화살표 39"/>
              <p:cNvSpPr/>
              <p:nvPr/>
            </p:nvSpPr>
            <p:spPr>
              <a:xfrm rot="5669963">
                <a:off x="8486240" y="1417042"/>
                <a:ext cx="477281" cy="1930808"/>
              </a:xfrm>
              <a:prstGeom prst="curvedRightArrow">
                <a:avLst>
                  <a:gd name="adj1" fmla="val 0"/>
                  <a:gd name="adj2" fmla="val 45713"/>
                  <a:gd name="adj3" fmla="val 25000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979123">
                <a:off x="3086942" y="286893"/>
                <a:ext cx="1155509" cy="338554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solidFill>
                      <a:schemeClr val="tx1"/>
                    </a:solidFill>
                  </a:rPr>
                  <a:t>HTTP </a:t>
                </a:r>
                <a:r>
                  <a:rPr lang="ko-KR" altLang="en-US" sz="1600">
                    <a:solidFill>
                      <a:schemeClr val="tx1"/>
                    </a:solidFill>
                  </a:rPr>
                  <a:t>응답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rot="1979123">
                <a:off x="6126573" y="1225211"/>
                <a:ext cx="595035" cy="338554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600">
                    <a:solidFill>
                      <a:schemeClr val="tx1"/>
                    </a:solidFill>
                  </a:rPr>
                  <a:t>응답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1979123">
                <a:off x="8050972" y="1804086"/>
                <a:ext cx="1282723" cy="338554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600">
                    <a:solidFill>
                      <a:schemeClr val="tx1"/>
                    </a:solidFill>
                  </a:rPr>
                  <a:t>결과값 반환</a:t>
                </a:r>
              </a:p>
            </p:txBody>
          </p:sp>
          <p:sp>
            <p:nvSpPr>
              <p:cNvPr id="47" name="오른쪽으로 구부러진 화살표 46"/>
              <p:cNvSpPr/>
              <p:nvPr/>
            </p:nvSpPr>
            <p:spPr>
              <a:xfrm rot="16613489">
                <a:off x="2125209" y="2489841"/>
                <a:ext cx="541563" cy="2097228"/>
              </a:xfrm>
              <a:prstGeom prst="curvedRightArrow">
                <a:avLst>
                  <a:gd name="adj1" fmla="val 0"/>
                  <a:gd name="adj2" fmla="val 45713"/>
                  <a:gd name="adj3" fmla="val 25000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오른쪽으로 구부러진 화살표 47"/>
              <p:cNvSpPr/>
              <p:nvPr/>
            </p:nvSpPr>
            <p:spPr>
              <a:xfrm rot="15892670">
                <a:off x="4810773" y="3556939"/>
                <a:ext cx="477281" cy="1930808"/>
              </a:xfrm>
              <a:prstGeom prst="curvedRightArrow">
                <a:avLst>
                  <a:gd name="adj1" fmla="val 0"/>
                  <a:gd name="adj2" fmla="val 45713"/>
                  <a:gd name="adj3" fmla="val 25000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오른쪽으로 구부러진 화살표 48"/>
              <p:cNvSpPr/>
              <p:nvPr/>
            </p:nvSpPr>
            <p:spPr>
              <a:xfrm rot="15892670">
                <a:off x="7399505" y="4417112"/>
                <a:ext cx="477281" cy="1930808"/>
              </a:xfrm>
              <a:prstGeom prst="curvedRightArrow">
                <a:avLst>
                  <a:gd name="adj1" fmla="val 0"/>
                  <a:gd name="adj2" fmla="val 45713"/>
                  <a:gd name="adj3" fmla="val 25000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오른쪽으로 구부러진 화살표 49"/>
              <p:cNvSpPr/>
              <p:nvPr/>
            </p:nvSpPr>
            <p:spPr>
              <a:xfrm rot="11941925">
                <a:off x="10222282" y="3751620"/>
                <a:ext cx="565155" cy="1597100"/>
              </a:xfrm>
              <a:prstGeom prst="curvedRightArrow">
                <a:avLst>
                  <a:gd name="adj1" fmla="val 0"/>
                  <a:gd name="adj2" fmla="val 45713"/>
                  <a:gd name="adj3" fmla="val 25000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1979123">
                <a:off x="2022024" y="3691118"/>
                <a:ext cx="1155509" cy="338554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solidFill>
                      <a:schemeClr val="tx1"/>
                    </a:solidFill>
                  </a:rPr>
                  <a:t>HTTP </a:t>
                </a:r>
                <a:r>
                  <a:rPr lang="ko-KR" altLang="en-US" sz="1600">
                    <a:solidFill>
                      <a:schemeClr val="tx1"/>
                    </a:solidFill>
                  </a:rPr>
                  <a:t>요청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1979123">
                <a:off x="10190016" y="4477660"/>
                <a:ext cx="1005403" cy="338554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600" err="1">
                    <a:solidFill>
                      <a:schemeClr val="tx1"/>
                    </a:solidFill>
                  </a:rPr>
                  <a:t>쿼리실행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979123">
                <a:off x="4517379" y="4538054"/>
                <a:ext cx="1487908" cy="338554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600">
                    <a:solidFill>
                      <a:schemeClr val="tx1"/>
                    </a:solidFill>
                  </a:rPr>
                  <a:t>구성요소</a:t>
                </a:r>
                <a:r>
                  <a:rPr lang="en-US" altLang="ko-KR" sz="160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600">
                    <a:solidFill>
                      <a:schemeClr val="tx1"/>
                    </a:solidFill>
                  </a:rPr>
                  <a:t>요청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979123">
                <a:off x="6962821" y="5400304"/>
                <a:ext cx="1765227" cy="338554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600">
                    <a:solidFill>
                      <a:schemeClr val="tx1"/>
                    </a:solidFill>
                  </a:rPr>
                  <a:t>데이터 쿼리</a:t>
                </a:r>
                <a:r>
                  <a:rPr lang="en-US" altLang="ko-KR" sz="160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600">
                    <a:solidFill>
                      <a:schemeClr val="tx1"/>
                    </a:solidFill>
                  </a:rPr>
                  <a:t>요청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3004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액자 7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smtClean="0">
                <a:solidFill>
                  <a:srgbClr val="E4EDF2"/>
                </a:solidFill>
              </a:rPr>
              <a:t>6. </a:t>
            </a:r>
            <a:r>
              <a:rPr lang="ko-KR" altLang="en-US" sz="2400" b="1" i="1" kern="0" smtClean="0">
                <a:solidFill>
                  <a:srgbClr val="E4EDF2"/>
                </a:solidFill>
              </a:rPr>
              <a:t>기능 설명 </a:t>
            </a:r>
            <a:r>
              <a:rPr lang="en-US" altLang="ko-KR" sz="2400" b="1" i="1" kern="0" smtClean="0">
                <a:solidFill>
                  <a:srgbClr val="E4EDF2"/>
                </a:solidFill>
              </a:rPr>
              <a:t>- </a:t>
            </a:r>
            <a:r>
              <a:rPr lang="en-US" altLang="ko-KR" sz="2400" b="1" i="1" smtClean="0">
                <a:solidFill>
                  <a:schemeClr val="bg1"/>
                </a:solidFill>
              </a:rPr>
              <a:t>Tiles </a:t>
            </a:r>
            <a:r>
              <a:rPr lang="ko-KR" altLang="en-US" sz="2400" b="1" i="1" smtClean="0">
                <a:solidFill>
                  <a:schemeClr val="bg1"/>
                </a:solidFill>
              </a:rPr>
              <a:t>구현</a:t>
            </a:r>
            <a:endParaRPr lang="en-US" altLang="ko-KR" sz="2400" b="1" i="1" kern="0">
              <a:solidFill>
                <a:srgbClr val="E4EDF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>
                <a:solidFill>
                  <a:prstClr val="white"/>
                </a:solidFill>
              </a:rPr>
              <a:t>10</a:t>
            </a:r>
            <a:endParaRPr lang="ko-KR" altLang="en-US" sz="1100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03332" y="1028917"/>
            <a:ext cx="11258468" cy="5270283"/>
            <a:chOff x="603332" y="1028917"/>
            <a:chExt cx="11258468" cy="5270283"/>
          </a:xfrm>
        </p:grpSpPr>
        <p:pic>
          <p:nvPicPr>
            <p:cNvPr id="6147" name="Picture 3" descr="D:\jihye\tj_thejoen\portfolio2021\miniProject_studyboard\imgs\board\20210822_142020_1.png"/>
            <p:cNvPicPr>
              <a:picLocks noChangeAspect="1" noChangeArrowheads="1"/>
            </p:cNvPicPr>
            <p:nvPr/>
          </p:nvPicPr>
          <p:blipFill>
            <a:blip r:embed="rId2" cstate="print"/>
            <a:srcRect b="3208"/>
            <a:stretch>
              <a:fillRect/>
            </a:stretch>
          </p:blipFill>
          <p:spPr bwMode="auto">
            <a:xfrm>
              <a:off x="603332" y="1044122"/>
              <a:ext cx="7293722" cy="5255078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3651065" y="1028917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>
                  <a:solidFill>
                    <a:srgbClr val="FF0000"/>
                  </a:solidFill>
                </a:rPr>
                <a:t>header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0865" y="2552917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smtClean="0">
                  <a:solidFill>
                    <a:srgbClr val="FF0000"/>
                  </a:solidFill>
                </a:rPr>
                <a:t>side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76165" y="5645373"/>
              <a:ext cx="861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>
                  <a:solidFill>
                    <a:srgbClr val="FF0000"/>
                  </a:solidFill>
                </a:rPr>
                <a:t>footer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1665" y="3892773"/>
              <a:ext cx="1023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>
                  <a:solidFill>
                    <a:srgbClr val="FF0000"/>
                  </a:solidFill>
                </a:rPr>
                <a:t>content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37365" y="4635717"/>
              <a:ext cx="866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>
                  <a:solidFill>
                    <a:srgbClr val="FF0000"/>
                  </a:solidFill>
                </a:rPr>
                <a:t>layout</a:t>
              </a:r>
            </a:p>
          </p:txBody>
        </p:sp>
        <p:sp>
          <p:nvSpPr>
            <p:cNvPr id="23" name="왼쪽 대괄호 22">
              <a:extLst>
                <a:ext uri="{FF2B5EF4-FFF2-40B4-BE49-F238E27FC236}">
                  <a16:creationId xmlns="" xmlns:a16="http://schemas.microsoft.com/office/drawing/2014/main" id="{1927DF10-E2F7-4F80-8768-F26985AC5B96}"/>
                </a:ext>
              </a:extLst>
            </p:cNvPr>
            <p:cNvSpPr/>
            <p:nvPr/>
          </p:nvSpPr>
          <p:spPr>
            <a:xfrm flipH="1" flipV="1">
              <a:off x="7947604" y="1079502"/>
              <a:ext cx="243896" cy="5206995"/>
            </a:xfrm>
            <a:prstGeom prst="leftBracket">
              <a:avLst>
                <a:gd name="adj" fmla="val 2"/>
              </a:avLst>
            </a:prstGeom>
            <a:ln w="1905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pic>
          <p:nvPicPr>
            <p:cNvPr id="6148" name="Picture 4" descr="D:\jihye\tj_thejoen\portfolio2021\miniProject_studyboard\imgs\code\tiles_xm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16900" y="2263373"/>
              <a:ext cx="5244900" cy="1800627"/>
            </a:xfrm>
            <a:prstGeom prst="rect">
              <a:avLst/>
            </a:prstGeom>
            <a:noFill/>
          </p:spPr>
        </p:pic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E5A8D1F9-FE3D-4E53-9638-38D62AE1F339}"/>
                </a:ext>
              </a:extLst>
            </p:cNvPr>
            <p:cNvSpPr/>
            <p:nvPr/>
          </p:nvSpPr>
          <p:spPr>
            <a:xfrm>
              <a:off x="8521700" y="1930837"/>
              <a:ext cx="1379424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b="1" smtClean="0"/>
                <a:t>Tiles </a:t>
              </a:r>
              <a:r>
                <a:rPr lang="ko-KR" altLang="en-US" b="1" smtClean="0"/>
                <a:t>구현</a:t>
              </a:r>
              <a:endParaRPr lang="en-US" altLang="ko-KR" b="1" smtClean="0"/>
            </a:p>
          </p:txBody>
        </p:sp>
      </p:grpSp>
    </p:spTree>
    <p:extLst>
      <p:ext uri="{BB962C8B-B14F-4D97-AF65-F5344CB8AC3E}">
        <p14:creationId xmlns="" xmlns:p14="http://schemas.microsoft.com/office/powerpoint/2010/main" val="31411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액자 7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E4EDF2"/>
                </a:solidFill>
              </a:rPr>
              <a:t>6. </a:t>
            </a:r>
            <a:r>
              <a:rPr lang="ko-KR" altLang="en-US" sz="2400" b="1" i="1" kern="0" dirty="0" smtClean="0">
                <a:solidFill>
                  <a:srgbClr val="E4EDF2"/>
                </a:solidFill>
              </a:rPr>
              <a:t>기능 설명 </a:t>
            </a:r>
            <a:r>
              <a:rPr lang="en-US" altLang="ko-KR" sz="2400" b="1" i="1" kern="0" dirty="0" smtClean="0">
                <a:solidFill>
                  <a:srgbClr val="E4EDF2"/>
                </a:solidFill>
              </a:rPr>
              <a:t>– </a:t>
            </a:r>
            <a:r>
              <a:rPr lang="ko-KR" altLang="en-US" sz="2400" b="1" i="1" kern="0" dirty="0" smtClean="0">
                <a:solidFill>
                  <a:srgbClr val="E4EDF2"/>
                </a:solidFill>
              </a:rPr>
              <a:t>회원 가입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srgbClr val="E4EDF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>
                <a:solidFill>
                  <a:prstClr val="white"/>
                </a:solidFill>
              </a:rPr>
              <a:t>11</a:t>
            </a:r>
            <a:endParaRPr lang="ko-KR" altLang="en-US" sz="1100">
              <a:solidFill>
                <a:prstClr val="white"/>
              </a:solidFill>
            </a:endParaRPr>
          </a:p>
        </p:txBody>
      </p:sp>
      <p:pic>
        <p:nvPicPr>
          <p:cNvPr id="7172" name="Picture 4" descr="D:\jihye\tj_thejoen\portfolio2021\miniProject_studyboard\imgs\member\20210822_115325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470" y="808173"/>
            <a:ext cx="3425824" cy="1002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aphicFrame>
        <p:nvGraphicFramePr>
          <p:cNvPr id="23" name="표 16">
            <a:extLst>
              <a:ext uri="{FF2B5EF4-FFF2-40B4-BE49-F238E27FC236}">
                <a16:creationId xmlns=""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54100135"/>
              </p:ext>
            </p:extLst>
          </p:nvPr>
        </p:nvGraphicFramePr>
        <p:xfrm>
          <a:off x="9837100" y="828487"/>
          <a:ext cx="2083936" cy="49830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=""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=""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Ajax</a:t>
                      </a:r>
                      <a:r>
                        <a:rPr lang="en-US" altLang="ko-KR" sz="1100" baseline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100" baseline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로 </a:t>
                      </a:r>
                      <a:r>
                        <a:rPr lang="en-US" altLang="ko-KR" sz="1100" baseline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Dataservice layer </a:t>
                      </a:r>
                      <a:r>
                        <a:rPr lang="ko-KR" altLang="en-US" sz="1100" baseline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의 데이터로 </a:t>
                      </a:r>
                      <a:r>
                        <a:rPr lang="en-US" altLang="ko-KR" sz="1100" baseline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/>
                      </a:r>
                      <a:br>
                        <a:rPr lang="en-US" altLang="ko-KR" sz="1100" baseline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baseline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ID </a:t>
                      </a:r>
                      <a:r>
                        <a:rPr lang="ko-KR" altLang="en-US" sz="1100" baseline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중복체크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다음 우편번호 </a:t>
                      </a:r>
                      <a:r>
                        <a:rPr lang="en-US" altLang="ko-KR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API</a:t>
                      </a:r>
                      <a:r>
                        <a:rPr lang="en-US" altLang="ko-KR" sz="1100" baseline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100" baseline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를 사용하여 우편번호 검색</a:t>
                      </a:r>
                      <a:endParaRPr lang="en-US" altLang="ko-KR" sz="1100" baseline="0" smtClean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  <a:p>
                      <a:pPr algn="l" latinLnBrk="1"/>
                      <a:r>
                        <a:rPr lang="ko-KR" altLang="en-US" sz="1100" baseline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가능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Js</a:t>
                      </a:r>
                      <a:r>
                        <a:rPr lang="ko-KR" altLang="en-US" sz="1100" baseline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를 통해 회원가입 유효성 검사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546100" y="959428"/>
            <a:ext cx="8512832" cy="5412828"/>
            <a:chOff x="546100" y="959428"/>
            <a:chExt cx="8512832" cy="5412828"/>
          </a:xfrm>
        </p:grpSpPr>
        <p:pic>
          <p:nvPicPr>
            <p:cNvPr id="7171" name="Picture 3" descr="D:\jihye\tj_thejoen\portfolio2021\miniProject_studyboard\imgs\member\20210822_115325_1.png"/>
            <p:cNvPicPr>
              <a:picLocks noChangeAspect="1" noChangeArrowheads="1"/>
            </p:cNvPicPr>
            <p:nvPr/>
          </p:nvPicPr>
          <p:blipFill>
            <a:blip r:embed="rId3" cstate="print"/>
            <a:srcRect l="15447" t="11123" b="38049"/>
            <a:stretch>
              <a:fillRect/>
            </a:stretch>
          </p:blipFill>
          <p:spPr bwMode="auto">
            <a:xfrm>
              <a:off x="565022" y="959428"/>
              <a:ext cx="6737478" cy="2858572"/>
            </a:xfrm>
            <a:prstGeom prst="rect">
              <a:avLst/>
            </a:prstGeom>
            <a:noFill/>
          </p:spPr>
        </p:pic>
        <p:cxnSp>
          <p:nvCxnSpPr>
            <p:cNvPr id="17" name="직선 화살표 연결선 16"/>
            <p:cNvCxnSpPr>
              <a:stCxn id="21" idx="3"/>
              <a:endCxn id="7172" idx="1"/>
            </p:cNvCxnSpPr>
            <p:nvPr/>
          </p:nvCxnSpPr>
          <p:spPr>
            <a:xfrm flipV="1">
              <a:off x="3035300" y="1309513"/>
              <a:ext cx="536170" cy="27199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2540000" y="1499320"/>
              <a:ext cx="495300" cy="1643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73" name="Picture 5" descr="D:\jihye\tj_thejoen\portfolio2021\miniProject_studyboard\imgs\member\20210822_115325_3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9804" y="1360397"/>
              <a:ext cx="3427025" cy="9802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7180" name="Picture 12" descr="D:\jihye\tj_thejoen\portfolio2021\miniProject_studyboard\imgs\member\20210823_00075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6100" y="3219840"/>
              <a:ext cx="2794002" cy="31174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cxnSp>
          <p:nvCxnSpPr>
            <p:cNvPr id="37" name="직선 화살표 연결선 36"/>
            <p:cNvCxnSpPr>
              <a:stCxn id="38" idx="2"/>
              <a:endCxn id="7180" idx="0"/>
            </p:cNvCxnSpPr>
            <p:nvPr/>
          </p:nvCxnSpPr>
          <p:spPr>
            <a:xfrm rot="5400000">
              <a:off x="1765106" y="2997396"/>
              <a:ext cx="400440" cy="444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1778000" y="2642320"/>
              <a:ext cx="419100" cy="1770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3467757" y="3783044"/>
              <a:ext cx="5591175" cy="2589212"/>
              <a:chOff x="3467757" y="3783044"/>
              <a:chExt cx="5591175" cy="2589212"/>
            </a:xfrm>
          </p:grpSpPr>
          <p:pic>
            <p:nvPicPr>
              <p:cNvPr id="7182" name="Picture 14" descr="D:\jihye\tj_thejoen\portfolio2021\miniProject_studyboard\imgs\member\20210822_115325_4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467757" y="3783044"/>
                <a:ext cx="4257675" cy="12287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  <p:pic>
            <p:nvPicPr>
              <p:cNvPr id="7183" name="Picture 15" descr="D:\jihye\tj_thejoen\portfolio2021\miniProject_studyboard\imgs\member\20210822_115325_7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948770" y="4427569"/>
                <a:ext cx="4295775" cy="12858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  <p:pic>
            <p:nvPicPr>
              <p:cNvPr id="7184" name="Picture 16" descr="D:\jihye\tj_thejoen\portfolio2021\miniProject_studyboard\imgs\member\20210822_115325_8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734582" y="5114956"/>
                <a:ext cx="4324350" cy="12573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</p:grpSp>
        <p:cxnSp>
          <p:nvCxnSpPr>
            <p:cNvPr id="51" name="직선 화살표 연결선 50"/>
            <p:cNvCxnSpPr/>
            <p:nvPr/>
          </p:nvCxnSpPr>
          <p:spPr>
            <a:xfrm>
              <a:off x="6953250" y="3253263"/>
              <a:ext cx="44044" cy="75039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6756400" y="3099520"/>
              <a:ext cx="393700" cy="1262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2440220" y="1323618"/>
              <a:ext cx="220602" cy="220602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/>
                <a:t>1</a:t>
              </a:r>
              <a:endParaRPr lang="ko-KR" altLang="en-US" sz="1400" b="1"/>
            </a:p>
          </p:txBody>
        </p:sp>
        <p:sp>
          <p:nvSpPr>
            <p:cNvPr id="25" name="타원 24"/>
            <p:cNvSpPr/>
            <p:nvPr/>
          </p:nvSpPr>
          <p:spPr>
            <a:xfrm>
              <a:off x="1669982" y="2472796"/>
              <a:ext cx="220602" cy="220602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/>
                <a:t>2</a:t>
              </a:r>
              <a:endParaRPr lang="ko-KR" altLang="en-US" sz="1400" b="1"/>
            </a:p>
          </p:txBody>
        </p:sp>
        <p:sp>
          <p:nvSpPr>
            <p:cNvPr id="27" name="타원 26"/>
            <p:cNvSpPr/>
            <p:nvPr/>
          </p:nvSpPr>
          <p:spPr>
            <a:xfrm>
              <a:off x="6645636" y="2901164"/>
              <a:ext cx="220602" cy="220602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/>
                <a:t>3</a:t>
              </a:r>
              <a:endParaRPr lang="ko-KR" altLang="en-US" sz="1400" b="1"/>
            </a:p>
          </p:txBody>
        </p:sp>
      </p:grpSp>
    </p:spTree>
    <p:extLst>
      <p:ext uri="{BB962C8B-B14F-4D97-AF65-F5344CB8AC3E}">
        <p14:creationId xmlns="" xmlns:p14="http://schemas.microsoft.com/office/powerpoint/2010/main" val="31411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액자 7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smtClean="0">
                <a:solidFill>
                  <a:srgbClr val="E4EDF2"/>
                </a:solidFill>
              </a:rPr>
              <a:t>6. </a:t>
            </a:r>
            <a:r>
              <a:rPr lang="ko-KR" altLang="en-US" sz="2400" b="1" i="1" kern="0" smtClean="0">
                <a:solidFill>
                  <a:srgbClr val="E4EDF2"/>
                </a:solidFill>
              </a:rPr>
              <a:t>기능 설명 </a:t>
            </a:r>
            <a:r>
              <a:rPr lang="en-US" altLang="ko-KR" sz="2400" b="1" i="1" kern="0" smtClean="0">
                <a:solidFill>
                  <a:srgbClr val="E4EDF2"/>
                </a:solidFill>
              </a:rPr>
              <a:t>– </a:t>
            </a:r>
            <a:r>
              <a:rPr lang="ko-KR" altLang="en-US" sz="2400" b="1" i="1" kern="0" smtClean="0">
                <a:solidFill>
                  <a:srgbClr val="E4EDF2"/>
                </a:solidFill>
              </a:rPr>
              <a:t>회원 로그인</a:t>
            </a:r>
            <a:endParaRPr lang="en-US" altLang="ko-KR" sz="2400" b="1" i="1" kern="0">
              <a:solidFill>
                <a:srgbClr val="E4EDF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>
                <a:solidFill>
                  <a:prstClr val="white"/>
                </a:solidFill>
              </a:rPr>
              <a:t>12</a:t>
            </a:r>
            <a:endParaRPr lang="ko-KR" altLang="en-US" sz="1100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71500" y="1382730"/>
            <a:ext cx="8689507" cy="2744190"/>
            <a:chOff x="571500" y="1382730"/>
            <a:chExt cx="8689507" cy="2744190"/>
          </a:xfrm>
        </p:grpSpPr>
        <p:pic>
          <p:nvPicPr>
            <p:cNvPr id="9218" name="Picture 2" descr="D:\jihye\tj_thejoen\portfolio2021\miniProject_studyboard\imgs\member\20210822_115325_18.png"/>
            <p:cNvPicPr>
              <a:picLocks noChangeAspect="1" noChangeArrowheads="1"/>
            </p:cNvPicPr>
            <p:nvPr/>
          </p:nvPicPr>
          <p:blipFill>
            <a:blip r:embed="rId2" cstate="print"/>
            <a:srcRect l="16159" t="11555" b="73182"/>
            <a:stretch>
              <a:fillRect/>
            </a:stretch>
          </p:blipFill>
          <p:spPr bwMode="auto">
            <a:xfrm>
              <a:off x="571500" y="1382730"/>
              <a:ext cx="7734300" cy="993740"/>
            </a:xfrm>
            <a:prstGeom prst="rect">
              <a:avLst/>
            </a:prstGeom>
            <a:noFill/>
          </p:spPr>
        </p:pic>
        <p:pic>
          <p:nvPicPr>
            <p:cNvPr id="9220" name="Picture 4" descr="D:\jihye\tj_thejoen\portfolio2021\miniProject_studyboard\imgs\member\20210822_115325_1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38899" y="3027640"/>
              <a:ext cx="3822108" cy="1099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cxnSp>
          <p:nvCxnSpPr>
            <p:cNvPr id="21" name="직선 화살표 연결선 20"/>
            <p:cNvCxnSpPr>
              <a:stCxn id="23" idx="2"/>
            </p:cNvCxnSpPr>
            <p:nvPr/>
          </p:nvCxnSpPr>
          <p:spPr>
            <a:xfrm rot="5400000">
              <a:off x="7399276" y="2554060"/>
              <a:ext cx="888835" cy="2257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7747000" y="2032720"/>
              <a:ext cx="419100" cy="1897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7638295" y="1875554"/>
              <a:ext cx="220602" cy="220602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/>
                <a:t>1</a:t>
              </a:r>
              <a:endParaRPr lang="ko-KR" altLang="en-US" sz="1400" b="1"/>
            </a:p>
          </p:txBody>
        </p:sp>
      </p:grpSp>
      <p:graphicFrame>
        <p:nvGraphicFramePr>
          <p:cNvPr id="11" name="표 16">
            <a:extLst>
              <a:ext uri="{FF2B5EF4-FFF2-40B4-BE49-F238E27FC236}">
                <a16:creationId xmlns=""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54100135"/>
              </p:ext>
            </p:extLst>
          </p:nvPr>
        </p:nvGraphicFramePr>
        <p:xfrm>
          <a:off x="9837100" y="828487"/>
          <a:ext cx="2083936" cy="49830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=""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=""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Ajax</a:t>
                      </a:r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를 이용하여</a:t>
                      </a:r>
                      <a:b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id,pw </a:t>
                      </a:r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일치하는 </a:t>
                      </a:r>
                      <a:r>
                        <a:rPr lang="en-US" altLang="ko-KR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/>
                      </a:r>
                      <a:br>
                        <a:rPr lang="en-US" altLang="ko-KR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회원 확인</a:t>
                      </a:r>
                      <a:endParaRPr lang="en-US" altLang="ko-KR" sz="1100" smtClean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71854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411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액자 7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smtClean="0">
                <a:solidFill>
                  <a:srgbClr val="E4EDF2"/>
                </a:solidFill>
              </a:rPr>
              <a:t>6. </a:t>
            </a:r>
            <a:r>
              <a:rPr lang="ko-KR" altLang="en-US" sz="2400" b="1" i="1" kern="0" smtClean="0">
                <a:solidFill>
                  <a:srgbClr val="E4EDF2"/>
                </a:solidFill>
              </a:rPr>
              <a:t>기능 설명 </a:t>
            </a:r>
            <a:r>
              <a:rPr lang="en-US" altLang="ko-KR" sz="2400" b="1" i="1" kern="0" smtClean="0">
                <a:solidFill>
                  <a:srgbClr val="E4EDF2"/>
                </a:solidFill>
              </a:rPr>
              <a:t>– </a:t>
            </a:r>
            <a:r>
              <a:rPr lang="ko-KR" altLang="en-US" sz="2400" b="1" i="1" kern="0" smtClean="0">
                <a:solidFill>
                  <a:srgbClr val="E4EDF2"/>
                </a:solidFill>
              </a:rPr>
              <a:t>게시판 목록</a:t>
            </a:r>
            <a:endParaRPr lang="en-US" altLang="ko-KR" sz="2400" b="1" i="1" kern="0">
              <a:solidFill>
                <a:srgbClr val="E4EDF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>
                <a:solidFill>
                  <a:prstClr val="white"/>
                </a:solidFill>
              </a:rPr>
              <a:t>13</a:t>
            </a:r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283465" y="4688040"/>
            <a:ext cx="9912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" name="표 16">
            <a:extLst>
              <a:ext uri="{FF2B5EF4-FFF2-40B4-BE49-F238E27FC236}">
                <a16:creationId xmlns=""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54100135"/>
              </p:ext>
            </p:extLst>
          </p:nvPr>
        </p:nvGraphicFramePr>
        <p:xfrm>
          <a:off x="9837100" y="828487"/>
          <a:ext cx="2083936" cy="49830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=""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=""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계층형 게시판 리스트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smtClean="0"/>
                        <a:t>Paging </a:t>
                      </a:r>
                      <a:r>
                        <a:rPr lang="ko-KR" altLang="en-US" sz="1100" smtClean="0"/>
                        <a:t>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비로그인 시 </a:t>
                      </a:r>
                      <a:r>
                        <a:rPr lang="en-US" altLang="ko-KR" sz="1100" smtClean="0"/>
                        <a:t>interceptor</a:t>
                      </a:r>
                    </a:p>
                    <a:p>
                      <a:r>
                        <a:rPr lang="ko-KR" altLang="en-US" sz="1100" smtClean="0"/>
                        <a:t>를 통해</a:t>
                      </a:r>
                      <a:r>
                        <a:rPr lang="ko-KR" altLang="en-US" sz="1100" baseline="0" smtClean="0"/>
                        <a:t> </a:t>
                      </a:r>
                      <a:r>
                        <a:rPr lang="ko-KR" altLang="en-US" sz="1100" smtClean="0"/>
                        <a:t>로그인 화면으로 요청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387856" y="982897"/>
            <a:ext cx="9349260" cy="3328722"/>
            <a:chOff x="387856" y="982897"/>
            <a:chExt cx="9349260" cy="3328722"/>
          </a:xfrm>
        </p:grpSpPr>
        <p:pic>
          <p:nvPicPr>
            <p:cNvPr id="8202" name="Picture 10" descr="D:\jihye\tj_thejoen\portfolio2021\miniProject_studyboard\imgs\board\20210822_142020_1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 l="15916" t="12995" r="697" b="47120"/>
            <a:stretch>
              <a:fillRect/>
            </a:stretch>
          </p:blipFill>
          <p:spPr bwMode="auto">
            <a:xfrm>
              <a:off x="387856" y="982897"/>
              <a:ext cx="9349260" cy="3328722"/>
            </a:xfrm>
            <a:prstGeom prst="rect">
              <a:avLst/>
            </a:prstGeom>
            <a:noFill/>
          </p:spPr>
        </p:pic>
        <p:sp>
          <p:nvSpPr>
            <p:cNvPr id="160" name="직사각형 159"/>
            <p:cNvSpPr/>
            <p:nvPr/>
          </p:nvSpPr>
          <p:spPr>
            <a:xfrm>
              <a:off x="4846663" y="3817872"/>
              <a:ext cx="449638" cy="2036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9180488" y="1517846"/>
              <a:ext cx="446676" cy="2121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046205" y="2015295"/>
              <a:ext cx="2362526" cy="58190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973884" y="1867317"/>
              <a:ext cx="220602" cy="220602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/>
                <a:t>1</a:t>
              </a:r>
              <a:endParaRPr lang="ko-KR" altLang="en-US" sz="1400" b="1"/>
            </a:p>
          </p:txBody>
        </p:sp>
        <p:sp>
          <p:nvSpPr>
            <p:cNvPr id="14" name="타원 13"/>
            <p:cNvSpPr/>
            <p:nvPr/>
          </p:nvSpPr>
          <p:spPr>
            <a:xfrm>
              <a:off x="4759171" y="3659047"/>
              <a:ext cx="220602" cy="220602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/>
                <a:t>2</a:t>
              </a:r>
              <a:endParaRPr lang="ko-KR" altLang="en-US" sz="1400" b="1"/>
            </a:p>
          </p:txBody>
        </p:sp>
        <p:sp>
          <p:nvSpPr>
            <p:cNvPr id="15" name="타원 14"/>
            <p:cNvSpPr/>
            <p:nvPr/>
          </p:nvSpPr>
          <p:spPr>
            <a:xfrm>
              <a:off x="9088155" y="1356571"/>
              <a:ext cx="220602" cy="220602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/>
                <a:t>3</a:t>
              </a:r>
              <a:endParaRPr lang="ko-KR" altLang="en-US" sz="1400" b="1"/>
            </a:p>
          </p:txBody>
        </p:sp>
      </p:grpSp>
    </p:spTree>
    <p:extLst>
      <p:ext uri="{BB962C8B-B14F-4D97-AF65-F5344CB8AC3E}">
        <p14:creationId xmlns="" xmlns:p14="http://schemas.microsoft.com/office/powerpoint/2010/main" val="31411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액자 7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smtClean="0">
                <a:solidFill>
                  <a:srgbClr val="E4EDF2"/>
                </a:solidFill>
              </a:rPr>
              <a:t>6. </a:t>
            </a:r>
            <a:r>
              <a:rPr lang="ko-KR" altLang="en-US" sz="2400" b="1" i="1" kern="0" smtClean="0">
                <a:solidFill>
                  <a:srgbClr val="E4EDF2"/>
                </a:solidFill>
              </a:rPr>
              <a:t>기능 설명 </a:t>
            </a:r>
            <a:r>
              <a:rPr lang="en-US" altLang="ko-KR" sz="2400" b="1" i="1" kern="0" smtClean="0">
                <a:solidFill>
                  <a:srgbClr val="E4EDF2"/>
                </a:solidFill>
              </a:rPr>
              <a:t>– </a:t>
            </a:r>
            <a:r>
              <a:rPr lang="ko-KR" altLang="en-US" sz="2400" b="1" i="1" kern="0" smtClean="0">
                <a:solidFill>
                  <a:srgbClr val="E4EDF2"/>
                </a:solidFill>
              </a:rPr>
              <a:t>게시판 작성</a:t>
            </a:r>
            <a:endParaRPr lang="en-US" altLang="ko-KR" sz="2400" b="1" i="1" kern="0">
              <a:solidFill>
                <a:srgbClr val="E4EDF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>
                <a:solidFill>
                  <a:prstClr val="white"/>
                </a:solidFill>
              </a:rPr>
              <a:t>14</a:t>
            </a:r>
            <a:endParaRPr lang="ko-KR" altLang="en-US" sz="1100">
              <a:solidFill>
                <a:prstClr val="white"/>
              </a:solidFill>
            </a:endParaRPr>
          </a:p>
        </p:txBody>
      </p:sp>
      <p:pic>
        <p:nvPicPr>
          <p:cNvPr id="10242" name="Picture 2" descr="D:\jihye\tj_thejoen\portfolio2021\miniProject_studyboard\imgs\board\20210822_142020_2.pn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 l="15595" t="10259" r="30386" b="52736"/>
          <a:stretch>
            <a:fillRect/>
          </a:stretch>
        </p:blipFill>
        <p:spPr bwMode="auto">
          <a:xfrm>
            <a:off x="457200" y="962831"/>
            <a:ext cx="4318000" cy="2201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Picture 3" descr="D:\jihye\tj_thejoen\portfolio2021\miniProject_studyboard\imgs\board\20210822_142020_3.png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 l="16238" t="11555" b="32001"/>
          <a:stretch>
            <a:fillRect/>
          </a:stretch>
        </p:blipFill>
        <p:spPr bwMode="auto">
          <a:xfrm>
            <a:off x="474063" y="3171920"/>
            <a:ext cx="6513124" cy="32669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직사각형 13"/>
          <p:cNvSpPr/>
          <p:nvPr/>
        </p:nvSpPr>
        <p:spPr>
          <a:xfrm>
            <a:off x="3306434" y="2731220"/>
            <a:ext cx="317527" cy="143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 rot="5400000">
            <a:off x="3223649" y="3103012"/>
            <a:ext cx="469556" cy="135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7" name="Picture 7" descr="D:\jihye\tj_thejoen\portfolio2021\miniProject_studyboard\imgs\board\20210822_142020_4.png"/>
          <p:cNvPicPr>
            <a:picLocks noChangeAspect="1" noChangeArrowheads="1"/>
          </p:cNvPicPr>
          <p:nvPr/>
        </p:nvPicPr>
        <p:blipFill>
          <a:blip r:embed="rId4" cstate="print">
            <a:lum contrast="10000"/>
          </a:blip>
          <a:srcRect l="16559" t="11987" r="31672" b="52880"/>
          <a:stretch>
            <a:fillRect/>
          </a:stretch>
        </p:blipFill>
        <p:spPr bwMode="auto">
          <a:xfrm>
            <a:off x="5014787" y="1218857"/>
            <a:ext cx="4675994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직사각형 24"/>
          <p:cNvSpPr/>
          <p:nvPr/>
        </p:nvSpPr>
        <p:spPr>
          <a:xfrm>
            <a:off x="5288692" y="4949258"/>
            <a:ext cx="383746" cy="149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0"/>
          </p:cNvCxnSpPr>
          <p:nvPr/>
        </p:nvCxnSpPr>
        <p:spPr>
          <a:xfrm rot="5400000" flipH="1" flipV="1">
            <a:off x="4924152" y="4131639"/>
            <a:ext cx="1374033" cy="26120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164792" y="4953720"/>
            <a:ext cx="339509" cy="153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8" descr="D:\jihye\tj_thejoen\portfolio2021\miniProject_studyboard\imgs\board\20210822_142020_1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7459" y="5660770"/>
            <a:ext cx="2988964" cy="881446"/>
          </a:xfrm>
          <a:prstGeom prst="rect">
            <a:avLst/>
          </a:prstGeom>
          <a:noFill/>
        </p:spPr>
      </p:pic>
      <p:cxnSp>
        <p:nvCxnSpPr>
          <p:cNvPr id="50" name="직선 화살표 연결선 49"/>
          <p:cNvCxnSpPr>
            <a:stCxn id="32" idx="2"/>
            <a:endCxn id="46" idx="0"/>
          </p:cNvCxnSpPr>
          <p:nvPr/>
        </p:nvCxnSpPr>
        <p:spPr>
          <a:xfrm rot="16200000" flipH="1">
            <a:off x="6191589" y="5250417"/>
            <a:ext cx="553311" cy="2673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16">
            <a:extLst>
              <a:ext uri="{FF2B5EF4-FFF2-40B4-BE49-F238E27FC236}">
                <a16:creationId xmlns=""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54100135"/>
              </p:ext>
            </p:extLst>
          </p:nvPr>
        </p:nvGraphicFramePr>
        <p:xfrm>
          <a:off x="9837100" y="828487"/>
          <a:ext cx="2083936" cy="49830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=""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=""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게시물 작성 후</a:t>
                      </a:r>
                      <a:b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글내용 페이지로 요청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답글 쓰기</a:t>
                      </a:r>
                      <a:r>
                        <a:rPr lang="en-US" altLang="ko-KR" sz="1100" smtClean="0"/>
                        <a:t>,</a:t>
                      </a:r>
                      <a:r>
                        <a:rPr lang="en-US" altLang="ko-KR" sz="1100" baseline="0" smtClean="0"/>
                        <a:t> </a:t>
                      </a:r>
                      <a:br>
                        <a:rPr lang="en-US" altLang="ko-KR" sz="1100" baseline="0" smtClean="0"/>
                      </a:br>
                      <a:r>
                        <a:rPr lang="ko-KR" altLang="en-US" sz="1100" baseline="0" smtClean="0"/>
                        <a:t>원글</a:t>
                      </a:r>
                      <a:r>
                        <a:rPr lang="en-US" altLang="ko-KR" sz="1100" baseline="0" smtClean="0"/>
                        <a:t>-</a:t>
                      </a:r>
                      <a:r>
                        <a:rPr lang="ko-KR" altLang="en-US" sz="1100" baseline="0" smtClean="0"/>
                        <a:t>답글 계층 구조</a:t>
                      </a:r>
                      <a:endParaRPr lang="ko-KR" altLang="en-US" sz="110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글쓴이에게만</a:t>
                      </a:r>
                      <a:br>
                        <a:rPr lang="ko-KR" altLang="en-US" sz="1100" smtClean="0"/>
                      </a:br>
                      <a:r>
                        <a:rPr lang="ko-KR" altLang="en-US" sz="1100" smtClean="0"/>
                        <a:t>글삭제 버튼 구현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71854295"/>
                  </a:ext>
                </a:extLst>
              </a:tr>
            </a:tbl>
          </a:graphicData>
        </a:graphic>
      </p:graphicFrame>
      <p:sp>
        <p:nvSpPr>
          <p:cNvPr id="42" name="타원 41"/>
          <p:cNvSpPr/>
          <p:nvPr/>
        </p:nvSpPr>
        <p:spPr>
          <a:xfrm>
            <a:off x="3206339" y="2559296"/>
            <a:ext cx="220602" cy="220602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/>
              <a:t>1</a:t>
            </a:r>
            <a:endParaRPr lang="ko-KR" altLang="en-US" sz="1400" b="1"/>
          </a:p>
        </p:txBody>
      </p:sp>
      <p:sp>
        <p:nvSpPr>
          <p:cNvPr id="44" name="타원 43"/>
          <p:cNvSpPr/>
          <p:nvPr/>
        </p:nvSpPr>
        <p:spPr>
          <a:xfrm>
            <a:off x="5208133" y="4767036"/>
            <a:ext cx="220602" cy="220602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/>
              <a:t>2</a:t>
            </a:r>
            <a:endParaRPr lang="ko-KR" altLang="en-US" sz="1400" b="1"/>
          </a:p>
        </p:txBody>
      </p:sp>
      <p:sp>
        <p:nvSpPr>
          <p:cNvPr id="45" name="타원 44"/>
          <p:cNvSpPr/>
          <p:nvPr/>
        </p:nvSpPr>
        <p:spPr>
          <a:xfrm>
            <a:off x="6068987" y="4762917"/>
            <a:ext cx="220602" cy="220602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/>
              <a:t>3</a:t>
            </a:r>
            <a:endParaRPr lang="ko-KR" altLang="en-US" sz="1400" b="1"/>
          </a:p>
        </p:txBody>
      </p:sp>
    </p:spTree>
    <p:extLst>
      <p:ext uri="{BB962C8B-B14F-4D97-AF65-F5344CB8AC3E}">
        <p14:creationId xmlns="" xmlns:p14="http://schemas.microsoft.com/office/powerpoint/2010/main" val="31411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액자 7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smtClean="0">
                <a:solidFill>
                  <a:srgbClr val="E4EDF2"/>
                </a:solidFill>
              </a:rPr>
              <a:t>6. </a:t>
            </a:r>
            <a:r>
              <a:rPr lang="ko-KR" altLang="en-US" sz="2400" b="1" i="1" kern="0" smtClean="0">
                <a:solidFill>
                  <a:srgbClr val="E4EDF2"/>
                </a:solidFill>
              </a:rPr>
              <a:t>기능 설명 </a:t>
            </a:r>
            <a:r>
              <a:rPr lang="en-US" altLang="ko-KR" sz="2400" b="1" i="1" kern="0" smtClean="0">
                <a:solidFill>
                  <a:srgbClr val="E4EDF2"/>
                </a:solidFill>
              </a:rPr>
              <a:t>– </a:t>
            </a:r>
            <a:r>
              <a:rPr lang="ko-KR" altLang="en-US" sz="2400" b="1" i="1" kern="0" smtClean="0">
                <a:solidFill>
                  <a:srgbClr val="E4EDF2"/>
                </a:solidFill>
              </a:rPr>
              <a:t>댓글</a:t>
            </a:r>
            <a:endParaRPr lang="en-US" altLang="ko-KR" sz="2400" b="1" i="1" kern="0">
              <a:solidFill>
                <a:srgbClr val="E4EDF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>
                <a:solidFill>
                  <a:prstClr val="white"/>
                </a:solidFill>
              </a:rPr>
              <a:t>15</a:t>
            </a:r>
            <a:endParaRPr lang="ko-KR" altLang="en-US" sz="1100">
              <a:solidFill>
                <a:prstClr val="white"/>
              </a:solidFill>
            </a:endParaRPr>
          </a:p>
        </p:txBody>
      </p:sp>
      <p:graphicFrame>
        <p:nvGraphicFramePr>
          <p:cNvPr id="53" name="표 16">
            <a:extLst>
              <a:ext uri="{FF2B5EF4-FFF2-40B4-BE49-F238E27FC236}">
                <a16:creationId xmlns=""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54100135"/>
              </p:ext>
            </p:extLst>
          </p:nvPr>
        </p:nvGraphicFramePr>
        <p:xfrm>
          <a:off x="9837100" y="828487"/>
          <a:ext cx="2083936" cy="43603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=""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=""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Ajax</a:t>
                      </a:r>
                      <a:r>
                        <a:rPr lang="ko-KR" altLang="en-US" sz="1100" smtClean="0"/>
                        <a:t>를 이용해</a:t>
                      </a:r>
                      <a:br>
                        <a:rPr lang="ko-KR" altLang="en-US" sz="1100" smtClean="0"/>
                      </a:br>
                      <a:r>
                        <a:rPr lang="ko-KR" altLang="en-US" sz="1100" smtClean="0"/>
                        <a:t>비동기로 댓글등록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Ajax</a:t>
                      </a:r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를 이용해</a:t>
                      </a:r>
                      <a:r>
                        <a:rPr lang="ko-KR" altLang="en-US" sz="1100" baseline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비동기로 댓글삭제</a:t>
                      </a:r>
                      <a:r>
                        <a:rPr lang="en-US" altLang="ko-KR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/</a:t>
                      </a:r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수정 가능</a:t>
                      </a:r>
                      <a:endParaRPr lang="ko-KR" altLang="en-US" sz="110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smtClean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47746925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475322" y="945636"/>
            <a:ext cx="8934634" cy="4128782"/>
            <a:chOff x="475322" y="945636"/>
            <a:chExt cx="8934634" cy="4128782"/>
          </a:xfrm>
        </p:grpSpPr>
        <p:pic>
          <p:nvPicPr>
            <p:cNvPr id="11268" name="Picture 4" descr="D:\jihye\tj_thejoen\portfolio2021\miniProject_studyboard\imgs\board\20210822_142020_6.png"/>
            <p:cNvPicPr>
              <a:picLocks noChangeAspect="1" noChangeArrowheads="1"/>
            </p:cNvPicPr>
            <p:nvPr/>
          </p:nvPicPr>
          <p:blipFill>
            <a:blip r:embed="rId2" cstate="print"/>
            <a:srcRect l="15380" t="45248" b="29122"/>
            <a:stretch>
              <a:fillRect/>
            </a:stretch>
          </p:blipFill>
          <p:spPr bwMode="auto">
            <a:xfrm>
              <a:off x="519458" y="945636"/>
              <a:ext cx="5859066" cy="1320980"/>
            </a:xfrm>
            <a:prstGeom prst="rect">
              <a:avLst/>
            </a:prstGeom>
            <a:noFill/>
          </p:spPr>
        </p:pic>
        <p:pic>
          <p:nvPicPr>
            <p:cNvPr id="11276" name="Picture 12" descr="D:\jihye\tj_thejoen\portfolio2021\miniProject_studyboard\imgs\board\20210822_142020_8.png"/>
            <p:cNvPicPr>
              <a:picLocks noChangeAspect="1" noChangeArrowheads="1"/>
            </p:cNvPicPr>
            <p:nvPr/>
          </p:nvPicPr>
          <p:blipFill>
            <a:blip r:embed="rId3" cstate="print"/>
            <a:srcRect l="15809" t="45969" b="19618"/>
            <a:stretch>
              <a:fillRect/>
            </a:stretch>
          </p:blipFill>
          <p:spPr bwMode="auto">
            <a:xfrm>
              <a:off x="475322" y="3182158"/>
              <a:ext cx="6219118" cy="1892260"/>
            </a:xfrm>
            <a:prstGeom prst="rect">
              <a:avLst/>
            </a:prstGeom>
            <a:noFill/>
          </p:spPr>
        </p:pic>
        <p:pic>
          <p:nvPicPr>
            <p:cNvPr id="11267" name="Picture 3" descr="D:\jihye\tj_thejoen\portfolio2021\miniProject_studyboard\imgs\board\20210822_142020_7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20073" y="2288384"/>
              <a:ext cx="2568036" cy="734538"/>
            </a:xfrm>
            <a:prstGeom prst="rect">
              <a:avLst/>
            </a:prstGeom>
            <a:noFill/>
          </p:spPr>
        </p:pic>
        <p:sp>
          <p:nvSpPr>
            <p:cNvPr id="29" name="직사각형 28"/>
            <p:cNvSpPr/>
            <p:nvPr/>
          </p:nvSpPr>
          <p:spPr>
            <a:xfrm>
              <a:off x="5722762" y="1950029"/>
              <a:ext cx="547130" cy="1578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48"/>
            <p:cNvCxnSpPr>
              <a:stCxn id="11267" idx="2"/>
            </p:cNvCxnSpPr>
            <p:nvPr/>
          </p:nvCxnSpPr>
          <p:spPr>
            <a:xfrm rot="5400000">
              <a:off x="3691451" y="3213936"/>
              <a:ext cx="403654" cy="216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6239547" y="3658107"/>
              <a:ext cx="376418" cy="1770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85" name="Picture 21" descr="D:\jihye\tj_thejoen\portfolio2021\miniProject_studyboard\imgs\board\20210822_142020_1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45933" y="2246429"/>
              <a:ext cx="3093950" cy="912407"/>
            </a:xfrm>
            <a:prstGeom prst="rect">
              <a:avLst/>
            </a:prstGeom>
            <a:noFill/>
          </p:spPr>
        </p:pic>
        <p:cxnSp>
          <p:nvCxnSpPr>
            <p:cNvPr id="115" name="직선 화살표 연결선 114"/>
            <p:cNvCxnSpPr>
              <a:stCxn id="52" idx="0"/>
              <a:endCxn id="11285" idx="2"/>
            </p:cNvCxnSpPr>
            <p:nvPr/>
          </p:nvCxnSpPr>
          <p:spPr>
            <a:xfrm rot="5400000" flipH="1" flipV="1">
              <a:off x="6860697" y="2725896"/>
              <a:ext cx="499271" cy="13651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/>
            <p:cNvSpPr/>
            <p:nvPr/>
          </p:nvSpPr>
          <p:spPr>
            <a:xfrm>
              <a:off x="5547153" y="1800414"/>
              <a:ext cx="220602" cy="220602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/>
                <a:t>1</a:t>
              </a:r>
              <a:endParaRPr lang="ko-KR" altLang="en-US" sz="1400" b="1"/>
            </a:p>
          </p:txBody>
        </p:sp>
        <p:sp>
          <p:nvSpPr>
            <p:cNvPr id="51" name="타원 50"/>
            <p:cNvSpPr/>
            <p:nvPr/>
          </p:nvSpPr>
          <p:spPr>
            <a:xfrm>
              <a:off x="6050933" y="3526941"/>
              <a:ext cx="220602" cy="220602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/>
                <a:t>2</a:t>
              </a:r>
              <a:endParaRPr lang="ko-KR" altLang="en-US" sz="1400" b="1"/>
            </a:p>
          </p:txBody>
        </p:sp>
        <p:pic>
          <p:nvPicPr>
            <p:cNvPr id="11284" name="Picture 20" descr="D:\jihye\tj_thejoen\portfolio2021\miniProject_studyboard\imgs\board\20210823_01270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62613" y="1376365"/>
              <a:ext cx="2547343" cy="114303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31411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액자 7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smtClean="0">
                <a:solidFill>
                  <a:srgbClr val="E4EDF2"/>
                </a:solidFill>
              </a:rPr>
              <a:t>6. </a:t>
            </a:r>
            <a:r>
              <a:rPr lang="ko-KR" altLang="en-US" sz="2400" b="1" i="1" kern="0" smtClean="0">
                <a:solidFill>
                  <a:srgbClr val="E4EDF2"/>
                </a:solidFill>
              </a:rPr>
              <a:t>기능 설명 </a:t>
            </a:r>
            <a:r>
              <a:rPr lang="en-US" altLang="ko-KR" sz="2400" b="1" i="1" kern="0" smtClean="0">
                <a:solidFill>
                  <a:srgbClr val="E4EDF2"/>
                </a:solidFill>
              </a:rPr>
              <a:t>– </a:t>
            </a:r>
            <a:r>
              <a:rPr lang="ko-KR" altLang="en-US" sz="2400" b="1" i="1" kern="0" smtClean="0">
                <a:solidFill>
                  <a:srgbClr val="E4EDF2"/>
                </a:solidFill>
              </a:rPr>
              <a:t>댓글</a:t>
            </a:r>
            <a:endParaRPr lang="en-US" altLang="ko-KR" sz="2400" b="1" i="1" kern="0">
              <a:solidFill>
                <a:srgbClr val="E4EDF2"/>
              </a:solidFill>
            </a:endParaRPr>
          </a:p>
        </p:txBody>
      </p:sp>
      <p:graphicFrame>
        <p:nvGraphicFramePr>
          <p:cNvPr id="53" name="표 16">
            <a:extLst>
              <a:ext uri="{FF2B5EF4-FFF2-40B4-BE49-F238E27FC236}">
                <a16:creationId xmlns=""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54100135"/>
              </p:ext>
            </p:extLst>
          </p:nvPr>
        </p:nvGraphicFramePr>
        <p:xfrm>
          <a:off x="9837100" y="828487"/>
          <a:ext cx="2083936" cy="547735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=""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=""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Ajax</a:t>
                      </a:r>
                      <a:r>
                        <a:rPr lang="ko-KR" altLang="en-US" sz="1100" smtClean="0"/>
                        <a:t>를 이용해 댓글 </a:t>
                      </a:r>
                      <a:r>
                        <a:rPr lang="en-US" altLang="ko-KR" sz="1100" smtClean="0"/>
                        <a:t>10</a:t>
                      </a:r>
                      <a:r>
                        <a:rPr lang="ko-KR" altLang="en-US" sz="1100" smtClean="0"/>
                        <a:t>개 이상일 때</a:t>
                      </a:r>
                      <a:r>
                        <a:rPr lang="ko-KR" altLang="en-US" sz="1100" baseline="0" smtClean="0"/>
                        <a:t> </a:t>
                      </a:r>
                      <a:r>
                        <a:rPr lang="ko-KR" altLang="en-US" sz="1100" smtClean="0"/>
                        <a:t>댓글 더보기 버튼 활성화</a:t>
                      </a:r>
                      <a:br>
                        <a:rPr lang="ko-KR" altLang="en-US" sz="1100" smtClean="0"/>
                      </a:br>
                      <a:r>
                        <a:rPr lang="ko-KR" altLang="en-US" sz="1100" smtClean="0"/>
                        <a:t/>
                      </a:r>
                      <a:br>
                        <a:rPr lang="ko-KR" altLang="en-US" sz="1100" smtClean="0"/>
                      </a:br>
                      <a:r>
                        <a:rPr lang="en-US" altLang="ko-KR" sz="1100" smtClean="0"/>
                        <a:t>Ajax</a:t>
                      </a:r>
                      <a:r>
                        <a:rPr lang="ko-KR" altLang="en-US" sz="1100" smtClean="0"/>
                        <a:t>를 이용해 댓글 더보기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Ajax</a:t>
                      </a:r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를 이용해 마지막 댓글일 때</a:t>
                      </a:r>
                      <a:r>
                        <a:rPr lang="ko-KR" altLang="en-US" sz="1100" baseline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댓글 접기 버튼 활성화 </a:t>
                      </a:r>
                      <a:b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/>
                      </a:r>
                      <a:b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</a:t>
                      </a:r>
                      <a:r>
                        <a:rPr lang="en-US" altLang="ko-KR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Ajax</a:t>
                      </a:r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를 이용해 댓글 접기 기능 </a:t>
                      </a:r>
                    </a:p>
                    <a:p>
                      <a:endParaRPr lang="ko-KR" altLang="en-US" sz="110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smtClean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47746925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>
                <a:solidFill>
                  <a:prstClr val="white"/>
                </a:solidFill>
              </a:rPr>
              <a:t>16</a:t>
            </a:r>
            <a:endParaRPr lang="ko-KR" altLang="en-US" sz="1100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30291" y="880906"/>
            <a:ext cx="9301196" cy="5478725"/>
            <a:chOff x="330291" y="880906"/>
            <a:chExt cx="9301196" cy="5478725"/>
          </a:xfrm>
        </p:grpSpPr>
        <p:grpSp>
          <p:nvGrpSpPr>
            <p:cNvPr id="28" name="그룹 27"/>
            <p:cNvGrpSpPr/>
            <p:nvPr/>
          </p:nvGrpSpPr>
          <p:grpSpPr>
            <a:xfrm>
              <a:off x="3490965" y="3507451"/>
              <a:ext cx="6140522" cy="2772770"/>
              <a:chOff x="4612193" y="3575477"/>
              <a:chExt cx="6140522" cy="2772770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0794" t="39785" r="46601" b="26013"/>
              <a:stretch>
                <a:fillRect/>
              </a:stretch>
            </p:blipFill>
            <p:spPr bwMode="auto">
              <a:xfrm>
                <a:off x="4612193" y="3575477"/>
                <a:ext cx="6140522" cy="27727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직사각형 25"/>
              <p:cNvSpPr/>
              <p:nvPr/>
            </p:nvSpPr>
            <p:spPr>
              <a:xfrm>
                <a:off x="8826027" y="6062596"/>
                <a:ext cx="725253" cy="2092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8723795" y="5918449"/>
                <a:ext cx="220602" cy="220602"/>
              </a:xfrm>
              <a:prstGeom prst="ellipse">
                <a:avLst/>
              </a:prstGeom>
              <a:solidFill>
                <a:srgbClr val="FF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smtClean="0"/>
                  <a:t>2</a:t>
                </a:r>
                <a:endParaRPr lang="ko-KR" altLang="en-US" sz="1400" b="1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330291" y="880906"/>
              <a:ext cx="5951047" cy="2475244"/>
              <a:chOff x="259952" y="820615"/>
              <a:chExt cx="5951047" cy="2475244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1270" t="49214" r="47059" b="19972"/>
              <a:stretch>
                <a:fillRect/>
              </a:stretch>
            </p:blipFill>
            <p:spPr bwMode="auto">
              <a:xfrm>
                <a:off x="259952" y="820615"/>
                <a:ext cx="5951047" cy="2475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4382982" y="3006223"/>
                <a:ext cx="725253" cy="2092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292227" y="2871122"/>
                <a:ext cx="220602" cy="220602"/>
              </a:xfrm>
              <a:prstGeom prst="ellipse">
                <a:avLst/>
              </a:prstGeom>
              <a:solidFill>
                <a:srgbClr val="FF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smtClean="0"/>
                  <a:t>1</a:t>
                </a:r>
                <a:endParaRPr lang="ko-KR" altLang="en-US" sz="1400" b="1"/>
              </a:p>
            </p:txBody>
          </p:sp>
        </p:grpSp>
        <p:sp>
          <p:nvSpPr>
            <p:cNvPr id="67" name="원호 66"/>
            <p:cNvSpPr/>
            <p:nvPr/>
          </p:nvSpPr>
          <p:spPr>
            <a:xfrm rot="13703051">
              <a:off x="3094887" y="4324840"/>
              <a:ext cx="2170444" cy="1899138"/>
            </a:xfrm>
            <a:prstGeom prst="arc">
              <a:avLst>
                <a:gd name="adj1" fmla="val 16194705"/>
                <a:gd name="adj2" fmla="val 97365"/>
              </a:avLst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73493" y="4927753"/>
              <a:ext cx="14814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mtClean="0">
                  <a:solidFill>
                    <a:srgbClr val="FF0000"/>
                  </a:solidFill>
                </a:rPr>
                <a:t>댓글 더보기</a:t>
              </a:r>
              <a:r>
                <a:rPr lang="en-US" altLang="ko-KR" b="1" smtClean="0">
                  <a:solidFill>
                    <a:srgbClr val="FF0000"/>
                  </a:solidFill>
                </a:rPr>
                <a:t>,</a:t>
              </a:r>
              <a:br>
                <a:rPr lang="en-US" altLang="ko-KR" b="1" smtClean="0">
                  <a:solidFill>
                    <a:srgbClr val="FF0000"/>
                  </a:solidFill>
                </a:rPr>
              </a:br>
              <a:r>
                <a:rPr lang="ko-KR" altLang="en-US" b="1" smtClean="0">
                  <a:solidFill>
                    <a:srgbClr val="FF0000"/>
                  </a:solidFill>
                </a:rPr>
                <a:t>접기 부분</a:t>
              </a:r>
              <a:endParaRPr lang="en-US" altLang="ko-KR" b="1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411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smtClean="0">
                <a:solidFill>
                  <a:srgbClr val="E4EDF2"/>
                </a:solidFill>
              </a:rPr>
              <a:t>7. </a:t>
            </a:r>
            <a:r>
              <a:rPr lang="ko-KR" altLang="en-US" sz="2400" b="1" i="1" kern="0" smtClean="0">
                <a:solidFill>
                  <a:srgbClr val="E4EDF2"/>
                </a:solidFill>
              </a:rPr>
              <a:t>후기</a:t>
            </a:r>
            <a:endParaRPr lang="en-US" altLang="ko-KR" sz="2400" b="1" i="1" kern="0">
              <a:solidFill>
                <a:srgbClr val="E4EDF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>
                <a:solidFill>
                  <a:prstClr val="white"/>
                </a:solidFill>
              </a:rPr>
              <a:t>17</a:t>
            </a:r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3762" y="968732"/>
            <a:ext cx="5617028" cy="4789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느낀 점</a:t>
            </a:r>
            <a:endParaRPr lang="en-US" altLang="ko-KR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solidFill>
                  <a:srgbClr val="666666"/>
                </a:solidFill>
              </a:rPr>
              <a:t>댓글 기능으로 </a:t>
            </a:r>
            <a:r>
              <a:rPr lang="en-US" altLang="ko-KR" sz="1600" smtClean="0">
                <a:solidFill>
                  <a:srgbClr val="666666"/>
                </a:solidFill>
              </a:rPr>
              <a:t>ajax </a:t>
            </a:r>
            <a:r>
              <a:rPr lang="ko-KR" altLang="en-US" sz="1600" smtClean="0">
                <a:solidFill>
                  <a:srgbClr val="666666"/>
                </a:solidFill>
              </a:rPr>
              <a:t>를 많이 사용하게 되었는데</a:t>
            </a:r>
            <a:r>
              <a:rPr lang="en-US" altLang="ko-KR" sz="1600" smtClean="0">
                <a:solidFill>
                  <a:srgbClr val="666666"/>
                </a:solidFill>
              </a:rPr>
              <a:t>, </a:t>
            </a:r>
            <a:r>
              <a:rPr lang="ko-KR" altLang="en-US" sz="1600" smtClean="0">
                <a:solidFill>
                  <a:srgbClr val="666666"/>
                </a:solidFill>
              </a:rPr>
              <a:t>기존에 알고 있던 이론이 많이 부족하고 잘못된 부분이 있었다는걸 알게 되었다</a:t>
            </a:r>
            <a:r>
              <a:rPr lang="en-US" altLang="ko-KR" sz="1600" smtClean="0">
                <a:solidFill>
                  <a:srgbClr val="666666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srgbClr val="666666"/>
                </a:solidFill>
              </a:rPr>
              <a:t>예를 들어 </a:t>
            </a:r>
            <a:r>
              <a:rPr lang="en-US" altLang="ko-KR" sz="1050" smtClean="0">
                <a:solidFill>
                  <a:srgbClr val="666666"/>
                </a:solidFill>
              </a:rPr>
              <a:t>@ResponseBody </a:t>
            </a:r>
            <a:r>
              <a:rPr lang="ko-KR" altLang="en-US" sz="1050" smtClean="0">
                <a:solidFill>
                  <a:srgbClr val="666666"/>
                </a:solidFill>
              </a:rPr>
              <a:t>와 </a:t>
            </a:r>
            <a:r>
              <a:rPr lang="en-US" altLang="ko-KR" sz="1050" smtClean="0">
                <a:solidFill>
                  <a:srgbClr val="666666"/>
                </a:solidFill>
              </a:rPr>
              <a:t>@RequestBody </a:t>
            </a:r>
            <a:r>
              <a:rPr lang="ko-KR" altLang="en-US" sz="1050" smtClean="0">
                <a:solidFill>
                  <a:srgbClr val="666666"/>
                </a:solidFill>
              </a:rPr>
              <a:t>를 숙지하지 못하고 매번 </a:t>
            </a:r>
            <a:r>
              <a:rPr lang="en-US" altLang="ko-KR" sz="1050" smtClean="0">
                <a:solidFill>
                  <a:srgbClr val="666666"/>
                </a:solidFill>
              </a:rPr>
              <a:t>404, 415 </a:t>
            </a:r>
            <a:r>
              <a:rPr lang="ko-KR" altLang="en-US" sz="1050" smtClean="0">
                <a:solidFill>
                  <a:srgbClr val="666666"/>
                </a:solidFill>
              </a:rPr>
              <a:t>에러페이지를 겪었는데</a:t>
            </a:r>
            <a:r>
              <a:rPr lang="en-US" altLang="ko-KR" sz="1050" smtClean="0">
                <a:solidFill>
                  <a:srgbClr val="666666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srgbClr val="666666"/>
                </a:solidFill>
              </a:rPr>
              <a:t>이번 프로젝트를 통해 컨트롤러에서 리턴값의 기본은 뷰이름이며 뷰이름이 아닌 </a:t>
            </a:r>
            <a:r>
              <a:rPr lang="en-US" altLang="ko-KR" sz="1050" smtClean="0">
                <a:solidFill>
                  <a:srgbClr val="666666"/>
                </a:solidFill>
              </a:rPr>
              <a:t>JSON </a:t>
            </a:r>
            <a:r>
              <a:rPr lang="ko-KR" altLang="en-US" sz="1050" smtClean="0">
                <a:solidFill>
                  <a:srgbClr val="666666"/>
                </a:solidFill>
              </a:rPr>
              <a:t>객체를 보내기 위해 </a:t>
            </a:r>
            <a:r>
              <a:rPr lang="en-US" altLang="ko-KR" sz="1050" smtClean="0">
                <a:solidFill>
                  <a:srgbClr val="666666"/>
                </a:solidFill>
              </a:rPr>
              <a:t>@ResponseBody </a:t>
            </a:r>
            <a:r>
              <a:rPr lang="ko-KR" altLang="en-US" sz="1050" smtClean="0">
                <a:solidFill>
                  <a:srgbClr val="666666"/>
                </a:solidFill>
              </a:rPr>
              <a:t>를 사용한다는 것</a:t>
            </a:r>
            <a:r>
              <a:rPr lang="en-US" altLang="ko-KR" sz="1050" smtClean="0">
                <a:solidFill>
                  <a:srgbClr val="666666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srgbClr val="666666"/>
                </a:solidFill>
              </a:rPr>
              <a:t>@RequestBody </a:t>
            </a:r>
            <a:r>
              <a:rPr lang="ko-KR" altLang="en-US" sz="1050" smtClean="0">
                <a:solidFill>
                  <a:srgbClr val="666666"/>
                </a:solidFill>
              </a:rPr>
              <a:t>는 보내온 </a:t>
            </a:r>
            <a:r>
              <a:rPr lang="en-US" altLang="ko-KR" sz="1050" smtClean="0">
                <a:solidFill>
                  <a:srgbClr val="666666"/>
                </a:solidFill>
              </a:rPr>
              <a:t>data </a:t>
            </a:r>
            <a:r>
              <a:rPr lang="ko-KR" altLang="en-US" sz="1050" smtClean="0">
                <a:solidFill>
                  <a:srgbClr val="666666"/>
                </a:solidFill>
              </a:rPr>
              <a:t>가 쿼리스트링이면 당연히 </a:t>
            </a:r>
            <a:r>
              <a:rPr lang="en-US" altLang="ko-KR" sz="1050" smtClean="0">
                <a:solidFill>
                  <a:srgbClr val="666666"/>
                </a:solidFill>
              </a:rPr>
              <a:t>JSON </a:t>
            </a:r>
            <a:r>
              <a:rPr lang="ko-KR" altLang="en-US" sz="1050" smtClean="0">
                <a:solidFill>
                  <a:srgbClr val="666666"/>
                </a:solidFill>
              </a:rPr>
              <a:t>형식의 데이터가 아니므로 맞지 않는 데이터 형식이라는 에러페이지가 뜬다는 것</a:t>
            </a:r>
            <a:r>
              <a:rPr lang="en-US" altLang="ko-KR" sz="1050" smtClean="0">
                <a:solidFill>
                  <a:srgbClr val="666666"/>
                </a:solidFill>
              </a:rPr>
              <a:t> </a:t>
            </a:r>
            <a:r>
              <a:rPr lang="ko-KR" altLang="en-US" sz="1050" smtClean="0">
                <a:solidFill>
                  <a:srgbClr val="666666"/>
                </a:solidFill>
              </a:rPr>
              <a:t>등을 알 수 있었다</a:t>
            </a:r>
            <a:r>
              <a:rPr lang="en-US" altLang="ko-KR" sz="1050" smtClean="0">
                <a:solidFill>
                  <a:srgbClr val="666666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smtClean="0">
              <a:solidFill>
                <a:srgbClr val="666666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1600" smtClean="0">
                <a:solidFill>
                  <a:srgbClr val="666666"/>
                </a:solidFill>
              </a:rPr>
              <a:t>초기에 </a:t>
            </a:r>
            <a:r>
              <a:rPr lang="en-US" altLang="ko-KR" sz="1600" smtClean="0">
                <a:solidFill>
                  <a:srgbClr val="666666"/>
                </a:solidFill>
              </a:rPr>
              <a:t>spring </a:t>
            </a:r>
            <a:r>
              <a:rPr lang="ko-KR" altLang="en-US" sz="1600" smtClean="0">
                <a:solidFill>
                  <a:srgbClr val="666666"/>
                </a:solidFill>
              </a:rPr>
              <a:t>을 어노테이션 형식으로 구현했었는데 이번 프로젝트에서는 </a:t>
            </a:r>
            <a:r>
              <a:rPr lang="en-US" altLang="ko-KR" sz="1600" smtClean="0">
                <a:solidFill>
                  <a:srgbClr val="666666"/>
                </a:solidFill>
              </a:rPr>
              <a:t>xml </a:t>
            </a:r>
            <a:r>
              <a:rPr lang="ko-KR" altLang="en-US" sz="1600" smtClean="0">
                <a:solidFill>
                  <a:srgbClr val="666666"/>
                </a:solidFill>
              </a:rPr>
              <a:t>형식으로 진행했다</a:t>
            </a:r>
            <a:r>
              <a:rPr lang="en-US" altLang="ko-KR" sz="1600" smtClean="0">
                <a:solidFill>
                  <a:srgbClr val="666666"/>
                </a:solidFill>
              </a:rPr>
              <a:t>. </a:t>
            </a:r>
            <a:r>
              <a:rPr lang="ko-KR" altLang="en-US" sz="1600" smtClean="0">
                <a:solidFill>
                  <a:srgbClr val="666666"/>
                </a:solidFill>
              </a:rPr>
              <a:t>이를 통해</a:t>
            </a:r>
            <a:endParaRPr lang="en-US" altLang="ko-KR" sz="1600" smtClean="0">
              <a:solidFill>
                <a:srgbClr val="666666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1600" smtClean="0">
                <a:solidFill>
                  <a:srgbClr val="666666"/>
                </a:solidFill>
              </a:rPr>
              <a:t>두 방식의 사용법과 서로 어느 부분이 동일한 설정으로 매칭되는지 알아볼 수 있었던 유익한 시간이었다</a:t>
            </a:r>
            <a:r>
              <a:rPr lang="en-US" altLang="ko-KR" sz="1600" smtClean="0">
                <a:solidFill>
                  <a:srgbClr val="666666"/>
                </a:solidFill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222670" y="968732"/>
            <a:ext cx="5510151" cy="4743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개선해야 할 점</a:t>
            </a:r>
            <a:endParaRPr lang="en-US" altLang="ko-KR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smtClean="0">
                <a:solidFill>
                  <a:srgbClr val="666666"/>
                </a:solidFill>
              </a:rPr>
              <a:t>기본 이론을 숙지하자</a:t>
            </a:r>
            <a:endParaRPr lang="en-US" altLang="ko-KR" sz="1600" b="1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solidFill>
                  <a:srgbClr val="666666"/>
                </a:solidFill>
              </a:rPr>
              <a:t>제대로 알지 못하고 사용하는 기능은 더 많은 시간을 할애하게 한다</a:t>
            </a:r>
            <a:r>
              <a:rPr lang="en-US" altLang="ko-KR" sz="1600" smtClean="0">
                <a:solidFill>
                  <a:srgbClr val="666666"/>
                </a:solidFill>
              </a:rPr>
              <a:t>. </a:t>
            </a:r>
            <a:r>
              <a:rPr lang="ko-KR" altLang="en-US" sz="1600" smtClean="0">
                <a:solidFill>
                  <a:srgbClr val="666666"/>
                </a:solidFill>
              </a:rPr>
              <a:t>모르는 부분은 애매하게 넘기지 말아야 한다</a:t>
            </a:r>
            <a:r>
              <a:rPr lang="en-US" altLang="ko-KR" sz="1600" smtClean="0">
                <a:solidFill>
                  <a:srgbClr val="666666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srgbClr val="868686"/>
                </a:solidFill>
              </a:rPr>
              <a:t>ajax </a:t>
            </a:r>
            <a:r>
              <a:rPr lang="ko-KR" altLang="en-US" sz="1050" smtClean="0">
                <a:solidFill>
                  <a:srgbClr val="868686"/>
                </a:solidFill>
              </a:rPr>
              <a:t>부분</a:t>
            </a:r>
            <a:r>
              <a:rPr lang="en-US" altLang="ko-KR" sz="1050" smtClean="0">
                <a:solidFill>
                  <a:srgbClr val="868686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srgbClr val="868686"/>
                </a:solidFill>
              </a:rPr>
              <a:t>spring </a:t>
            </a:r>
            <a:r>
              <a:rPr lang="ko-KR" altLang="en-US" sz="1050" smtClean="0">
                <a:solidFill>
                  <a:srgbClr val="868686"/>
                </a:solidFill>
              </a:rPr>
              <a:t>을 </a:t>
            </a:r>
            <a:r>
              <a:rPr lang="en-US" altLang="ko-KR" sz="1050" smtClean="0">
                <a:solidFill>
                  <a:srgbClr val="868686"/>
                </a:solidFill>
              </a:rPr>
              <a:t>xml </a:t>
            </a:r>
            <a:r>
              <a:rPr lang="ko-KR" altLang="en-US" sz="1050" smtClean="0">
                <a:solidFill>
                  <a:srgbClr val="868686"/>
                </a:solidFill>
              </a:rPr>
              <a:t>형식으로 설정함에 있어서 경로 설정등에 어려움을 많이 겪었다</a:t>
            </a:r>
            <a:r>
              <a:rPr lang="en-US" altLang="ko-KR" sz="1050" smtClean="0">
                <a:solidFill>
                  <a:srgbClr val="868686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smtClean="0">
              <a:solidFill>
                <a:srgbClr val="868686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b="1" smtClean="0">
                <a:solidFill>
                  <a:srgbClr val="666666"/>
                </a:solidFill>
              </a:rPr>
              <a:t>UML </a:t>
            </a:r>
            <a:r>
              <a:rPr lang="ko-KR" altLang="en-US" sz="1600" b="1" smtClean="0">
                <a:solidFill>
                  <a:srgbClr val="666666"/>
                </a:solidFill>
              </a:rPr>
              <a:t>다이어그램등을 통해 설계도를 잘 활용하자</a:t>
            </a:r>
            <a:endParaRPr lang="en-US" altLang="ko-KR" sz="1600" b="1" smtClean="0">
              <a:solidFill>
                <a:srgbClr val="666666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1600" smtClean="0">
                <a:solidFill>
                  <a:srgbClr val="666666"/>
                </a:solidFill>
              </a:rPr>
              <a:t>초기에는 </a:t>
            </a:r>
            <a:r>
              <a:rPr lang="en-US" altLang="ko-KR" sz="1600" smtClean="0">
                <a:solidFill>
                  <a:srgbClr val="666666"/>
                </a:solidFill>
              </a:rPr>
              <a:t>UML </a:t>
            </a:r>
            <a:r>
              <a:rPr lang="ko-KR" altLang="en-US" sz="1600" smtClean="0">
                <a:solidFill>
                  <a:srgbClr val="666666"/>
                </a:solidFill>
              </a:rPr>
              <a:t>다이어그램을 통해 정리하여 쉽고 빠르게 파악할 수 있었지만 </a:t>
            </a:r>
            <a:r>
              <a:rPr lang="en-US" altLang="ko-KR" sz="1600" smtClean="0">
                <a:solidFill>
                  <a:srgbClr val="666666"/>
                </a:solidFill>
              </a:rPr>
              <a:t>,</a:t>
            </a:r>
          </a:p>
          <a:p>
            <a:pPr lvl="0">
              <a:lnSpc>
                <a:spcPct val="150000"/>
              </a:lnSpc>
            </a:pPr>
            <a:r>
              <a:rPr lang="ko-KR" altLang="en-US" sz="1600" smtClean="0">
                <a:solidFill>
                  <a:srgbClr val="666666"/>
                </a:solidFill>
              </a:rPr>
              <a:t>점차 필요한 기능이 추가되가면서 머리속에서만 설계를 마치는 경우가 있었다</a:t>
            </a:r>
            <a:r>
              <a:rPr lang="en-US" altLang="ko-KR" sz="1600" smtClean="0">
                <a:solidFill>
                  <a:srgbClr val="666666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ko-KR" altLang="en-US" sz="1050" smtClean="0">
                <a:solidFill>
                  <a:srgbClr val="666666"/>
                </a:solidFill>
              </a:rPr>
              <a:t>결국 추후에 이 컨트롤이 어떤 기능을 하는지 다시 파악해야 했고 </a:t>
            </a:r>
            <a:endParaRPr lang="en-US" altLang="ko-KR" sz="1050" smtClean="0">
              <a:solidFill>
                <a:srgbClr val="666666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1050" smtClean="0">
                <a:solidFill>
                  <a:srgbClr val="666666"/>
                </a:solidFill>
              </a:rPr>
              <a:t>같은 기능을 중복하여 사용하는 비효율적인 부분도 발견할 수 있었다</a:t>
            </a:r>
            <a:r>
              <a:rPr lang="en-US" altLang="ko-KR" sz="1050" smtClean="0">
                <a:solidFill>
                  <a:srgbClr val="666666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62422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액자 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2400" b="1" i="1" kern="0" smtClean="0">
                <a:solidFill>
                  <a:prstClr val="white"/>
                </a:solidFill>
              </a:rPr>
              <a:t>프로젝트 </a:t>
            </a:r>
            <a:r>
              <a:rPr lang="ko-KR" altLang="en-US" sz="2400" b="1" i="1" kern="0" smtClean="0">
                <a:solidFill>
                  <a:prstClr val="white"/>
                </a:solidFill>
              </a:rPr>
              <a:t>기</a:t>
            </a:r>
            <a:r>
              <a:rPr lang="ko-KR" altLang="en-US" sz="2400" b="1" i="1" kern="0" smtClean="0">
                <a:solidFill>
                  <a:prstClr val="white"/>
                </a:solidFill>
              </a:rPr>
              <a:t>간</a:t>
            </a:r>
            <a:endParaRPr lang="en-US" altLang="ko-KR" sz="2400" i="1" kern="0">
              <a:solidFill>
                <a:srgbClr val="E4EDF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>
                <a:solidFill>
                  <a:prstClr val="white"/>
                </a:solidFill>
              </a:rPr>
              <a:t>17</a:t>
            </a:r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4777" y="1463002"/>
            <a:ext cx="2612923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8/9 ~ 12</a:t>
            </a:r>
            <a:r>
              <a:rPr lang="ko-KR" altLang="en-US" sz="14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endParaRPr lang="en-US" altLang="ko-KR" sz="140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smtClean="0">
                <a:solidFill>
                  <a:srgbClr val="666666"/>
                </a:solidFill>
              </a:rPr>
              <a:t>기능 설계</a:t>
            </a:r>
            <a:endParaRPr lang="en-US" altLang="ko-KR" sz="1600" b="1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srgbClr val="868686"/>
                </a:solidFill>
              </a:rPr>
              <a:t>국비 수업을 통해 배운 기능에서</a:t>
            </a:r>
            <a:r>
              <a:rPr lang="en-US" altLang="ko-KR" sz="1050" smtClean="0">
                <a:solidFill>
                  <a:srgbClr val="868686"/>
                </a:solidFill>
              </a:rPr>
              <a:t/>
            </a:r>
            <a:br>
              <a:rPr lang="en-US" altLang="ko-KR" sz="1050" smtClean="0">
                <a:solidFill>
                  <a:srgbClr val="868686"/>
                </a:solidFill>
              </a:rPr>
            </a:br>
            <a:r>
              <a:rPr lang="ko-KR" altLang="en-US" sz="1050" smtClean="0">
                <a:solidFill>
                  <a:srgbClr val="868686"/>
                </a:solidFill>
              </a:rPr>
              <a:t>비동기 댓글</a:t>
            </a:r>
            <a:r>
              <a:rPr lang="en-US" altLang="ko-KR" sz="1050" smtClean="0">
                <a:solidFill>
                  <a:srgbClr val="868686"/>
                </a:solidFill>
              </a:rPr>
              <a:t>, </a:t>
            </a:r>
            <a:r>
              <a:rPr lang="ko-KR" altLang="en-US" sz="1050" smtClean="0">
                <a:solidFill>
                  <a:srgbClr val="868686"/>
                </a:solidFill>
              </a:rPr>
              <a:t>댓글 더보기 기능 추가계획</a:t>
            </a:r>
            <a:endParaRPr lang="en-US" altLang="ko-KR" sz="1050">
              <a:solidFill>
                <a:srgbClr val="868686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4777" y="3741251"/>
            <a:ext cx="2612923" cy="2089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8/15 </a:t>
            </a: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</a:rPr>
              <a:t>~ </a:t>
            </a:r>
            <a:r>
              <a:rPr lang="en-US" altLang="ko-KR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16</a:t>
            </a:r>
            <a:r>
              <a:rPr lang="ko-KR" altLang="en-US" sz="14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smtClean="0">
                <a:solidFill>
                  <a:srgbClr val="666666"/>
                </a:solidFill>
              </a:rPr>
              <a:t>뷰 설계</a:t>
            </a:r>
            <a:endParaRPr lang="en-US" altLang="ko-KR" sz="1600" b="1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srgbClr val="868686"/>
                </a:solidFill>
              </a:rPr>
              <a:t>게시판</a:t>
            </a:r>
            <a:r>
              <a:rPr lang="en-US" altLang="ko-KR" sz="1050" smtClean="0">
                <a:solidFill>
                  <a:srgbClr val="868686"/>
                </a:solidFill>
              </a:rPr>
              <a:t>: </a:t>
            </a:r>
            <a:r>
              <a:rPr lang="ko-KR" altLang="en-US" sz="1050" smtClean="0">
                <a:solidFill>
                  <a:srgbClr val="868686"/>
                </a:solidFill>
              </a:rPr>
              <a:t>외부소스</a:t>
            </a:r>
            <a:r>
              <a:rPr lang="en-US" altLang="ko-KR" sz="1050" smtClean="0">
                <a:solidFill>
                  <a:srgbClr val="868686"/>
                </a:solidFill>
              </a:rPr>
              <a:t>(</a:t>
            </a:r>
            <a:r>
              <a:rPr lang="ko-KR" altLang="en-US" sz="1050" smtClean="0">
                <a:solidFill>
                  <a:srgbClr val="868686"/>
                </a:solidFill>
              </a:rPr>
              <a:t>임나연</a:t>
            </a:r>
            <a:r>
              <a:rPr lang="en-US" altLang="ko-KR" sz="1050" smtClean="0">
                <a:solidFill>
                  <a:srgbClr val="868686"/>
                </a:solidFill>
              </a:rPr>
              <a:t>,</a:t>
            </a:r>
            <a:r>
              <a:rPr lang="ko-KR" altLang="en-US" sz="1050" smtClean="0">
                <a:solidFill>
                  <a:srgbClr val="868686"/>
                </a:solidFill>
              </a:rPr>
              <a:t>정부교육기관 동기</a:t>
            </a:r>
            <a:r>
              <a:rPr lang="en-US" altLang="ko-KR" sz="1050" smtClean="0">
                <a:solidFill>
                  <a:srgbClr val="868686"/>
                </a:solidFill>
              </a:rPr>
              <a:t>)  + </a:t>
            </a:r>
            <a:r>
              <a:rPr lang="ko-KR" altLang="en-US" sz="1050" smtClean="0">
                <a:solidFill>
                  <a:srgbClr val="868686"/>
                </a:solidFill>
              </a:rPr>
              <a:t>커스터마이징</a:t>
            </a:r>
            <a:r>
              <a:rPr lang="en-US" altLang="ko-KR" sz="1050" smtClean="0">
                <a:solidFill>
                  <a:srgbClr val="868686"/>
                </a:solidFill>
              </a:rPr>
              <a:t/>
            </a:r>
            <a:br>
              <a:rPr lang="en-US" altLang="ko-KR" sz="1050" smtClean="0">
                <a:solidFill>
                  <a:srgbClr val="868686"/>
                </a:solidFill>
              </a:rPr>
            </a:br>
            <a:r>
              <a:rPr lang="ko-KR" altLang="en-US" sz="1050" smtClean="0">
                <a:solidFill>
                  <a:srgbClr val="868686"/>
                </a:solidFill>
              </a:rPr>
              <a:t>댓글</a:t>
            </a:r>
            <a:r>
              <a:rPr lang="en-US" altLang="ko-KR" sz="1050" smtClean="0">
                <a:solidFill>
                  <a:srgbClr val="868686"/>
                </a:solidFill>
              </a:rPr>
              <a:t>:</a:t>
            </a:r>
            <a:r>
              <a:rPr lang="ko-KR" altLang="en-US" sz="1050" smtClean="0">
                <a:solidFill>
                  <a:srgbClr val="868686"/>
                </a:solidFill>
              </a:rPr>
              <a:t> 외부소스 </a:t>
            </a:r>
            <a:r>
              <a:rPr lang="en-US" altLang="ko-KR" sz="1050" smtClean="0">
                <a:solidFill>
                  <a:srgbClr val="868686"/>
                </a:solidFill>
              </a:rPr>
              <a:t>(</a:t>
            </a:r>
            <a:r>
              <a:rPr lang="ko-KR" altLang="en-US" sz="1050" smtClean="0">
                <a:solidFill>
                  <a:srgbClr val="868686"/>
                </a:solidFill>
              </a:rPr>
              <a:t>사용중인 티스토리 블로그 소스</a:t>
            </a:r>
            <a:r>
              <a:rPr lang="en-US" altLang="ko-KR" sz="1050" smtClean="0">
                <a:solidFill>
                  <a:srgbClr val="868686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srgbClr val="868686"/>
                </a:solidFill>
              </a:rPr>
              <a:t>회원</a:t>
            </a:r>
            <a:r>
              <a:rPr lang="en-US" altLang="ko-KR" sz="1050" smtClean="0">
                <a:solidFill>
                  <a:srgbClr val="868686"/>
                </a:solidFill>
              </a:rPr>
              <a:t>: </a:t>
            </a:r>
            <a:r>
              <a:rPr lang="ko-KR" altLang="en-US" sz="1050" smtClean="0">
                <a:solidFill>
                  <a:srgbClr val="868686"/>
                </a:solidFill>
              </a:rPr>
              <a:t>커스터마이징</a:t>
            </a:r>
            <a:endParaRPr lang="ko-KR" altLang="en-US" sz="105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522000" y="2081538"/>
          <a:ext cx="4455885" cy="338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65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65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65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65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65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65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SUN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D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MON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D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TUE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D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WED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D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THU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D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FRI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D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SAT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D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13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16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17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26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27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28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31</a:t>
                      </a:r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415038" y="3741251"/>
            <a:ext cx="261292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8/17 </a:t>
            </a: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</a:rPr>
              <a:t>~ </a:t>
            </a:r>
            <a:r>
              <a:rPr lang="en-US" altLang="ko-KR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22</a:t>
            </a:r>
            <a:r>
              <a:rPr lang="ko-KR" altLang="en-US" sz="14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smtClean="0">
                <a:solidFill>
                  <a:srgbClr val="666666"/>
                </a:solidFill>
              </a:rPr>
              <a:t>기능 구현</a:t>
            </a:r>
            <a:endParaRPr lang="en-US" altLang="ko-KR" sz="1600" b="1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srgbClr val="868686"/>
                </a:solidFill>
              </a:rPr>
              <a:t>STS </a:t>
            </a:r>
            <a:r>
              <a:rPr lang="ko-KR" altLang="en-US" sz="1050" smtClean="0">
                <a:solidFill>
                  <a:srgbClr val="868686"/>
                </a:solidFill>
              </a:rPr>
              <a:t>툴</a:t>
            </a:r>
            <a:r>
              <a:rPr lang="en-US" altLang="ko-KR" sz="1050" smtClean="0">
                <a:solidFill>
                  <a:srgbClr val="868686"/>
                </a:solidFill>
              </a:rPr>
              <a:t>: String Legacy Project</a:t>
            </a:r>
            <a:br>
              <a:rPr lang="en-US" altLang="ko-KR" sz="1050" smtClean="0">
                <a:solidFill>
                  <a:srgbClr val="868686"/>
                </a:solidFill>
              </a:rPr>
            </a:br>
            <a:r>
              <a:rPr lang="en-US" altLang="ko-KR" sz="1050" smtClean="0">
                <a:solidFill>
                  <a:srgbClr val="868686"/>
                </a:solidFill>
              </a:rPr>
              <a:t>springframework </a:t>
            </a:r>
            <a:r>
              <a:rPr lang="ko-KR" altLang="en-US" sz="1050" smtClean="0">
                <a:solidFill>
                  <a:srgbClr val="868686"/>
                </a:solidFill>
              </a:rPr>
              <a:t>이용</a:t>
            </a:r>
            <a:r>
              <a:rPr lang="en-US" altLang="ko-KR" sz="1050" smtClean="0">
                <a:solidFill>
                  <a:srgbClr val="868686"/>
                </a:solidFill>
              </a:rPr>
              <a:t/>
            </a:r>
            <a:br>
              <a:rPr lang="en-US" altLang="ko-KR" sz="1050" smtClean="0">
                <a:solidFill>
                  <a:srgbClr val="868686"/>
                </a:solidFill>
              </a:rPr>
            </a:br>
            <a:endParaRPr lang="en-US" altLang="ko-KR" sz="1050" smtClean="0">
              <a:solidFill>
                <a:srgbClr val="86868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srgbClr val="868686"/>
                </a:solidFill>
              </a:rPr>
              <a:t>Interceptor, Ajax </a:t>
            </a:r>
            <a:r>
              <a:rPr lang="ko-KR" altLang="en-US" sz="1050" smtClean="0">
                <a:solidFill>
                  <a:srgbClr val="868686"/>
                </a:solidFill>
              </a:rPr>
              <a:t>기능 보충으로 독학</a:t>
            </a:r>
            <a:endParaRPr lang="en-US" altLang="ko-KR" sz="1050" smtClean="0">
              <a:solidFill>
                <a:srgbClr val="868686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185251" y="3332740"/>
            <a:ext cx="2482649" cy="310574"/>
          </a:xfrm>
          <a:prstGeom prst="roundRect">
            <a:avLst>
              <a:gd name="adj" fmla="val 50000"/>
            </a:avLst>
          </a:prstGeom>
          <a:solidFill>
            <a:srgbClr val="FD8352">
              <a:alpha val="52000"/>
            </a:srgbClr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144098" y="3338801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D835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endParaRPr lang="ko-KR" altLang="en-US" sz="9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572451" y="4459864"/>
            <a:ext cx="540000" cy="326454"/>
          </a:xfrm>
          <a:prstGeom prst="roundRect">
            <a:avLst>
              <a:gd name="adj" fmla="val 50000"/>
            </a:avLst>
          </a:prstGeom>
          <a:solidFill>
            <a:srgbClr val="FD8352">
              <a:alpha val="52000"/>
            </a:srgbClr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607145" y="4470791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D835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22</a:t>
            </a:r>
            <a:endParaRPr lang="ko-KR" altLang="en-US" sz="9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44977" y="1463002"/>
            <a:ext cx="2612923" cy="1119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8/13 ~ 14</a:t>
            </a:r>
            <a:r>
              <a:rPr lang="ko-KR" altLang="en-US" sz="14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endParaRPr lang="en-US" altLang="ko-KR" sz="140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rgbClr val="666666"/>
                </a:solidFill>
              </a:rPr>
              <a:t>DB</a:t>
            </a:r>
            <a:r>
              <a:rPr lang="ko-KR" altLang="en-US" sz="1600" b="1" smtClean="0">
                <a:solidFill>
                  <a:srgbClr val="666666"/>
                </a:solidFill>
              </a:rPr>
              <a:t> 설계</a:t>
            </a:r>
            <a:endParaRPr lang="en-US" altLang="ko-KR" sz="1600" b="1" smtClean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srgbClr val="868686"/>
                </a:solidFill>
              </a:rPr>
              <a:t>board </a:t>
            </a:r>
            <a:r>
              <a:rPr lang="ko-KR" altLang="en-US" sz="1050" smtClean="0">
                <a:solidFill>
                  <a:srgbClr val="868686"/>
                </a:solidFill>
              </a:rPr>
              <a:t>테이블을 중심으로 설계</a:t>
            </a:r>
            <a:endParaRPr lang="en-US" altLang="ko-KR" sz="1050">
              <a:solidFill>
                <a:srgbClr val="868686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39338" y="3332740"/>
            <a:ext cx="1203320" cy="310574"/>
          </a:xfrm>
          <a:prstGeom prst="roundRect">
            <a:avLst>
              <a:gd name="adj" fmla="val 50000"/>
            </a:avLst>
          </a:prstGeom>
          <a:solidFill>
            <a:srgbClr val="FD8352">
              <a:alpha val="52000"/>
            </a:srgbClr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72451" y="3888364"/>
            <a:ext cx="1187249" cy="326454"/>
          </a:xfrm>
          <a:prstGeom prst="roundRect">
            <a:avLst>
              <a:gd name="adj" fmla="val 50000"/>
            </a:avLst>
          </a:prstGeom>
          <a:solidFill>
            <a:srgbClr val="FD8352">
              <a:alpha val="52000"/>
            </a:srgbClr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251798" y="3898527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D835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16</a:t>
            </a:r>
            <a:endParaRPr lang="ko-KR" altLang="en-US" sz="9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420380" y="3338801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D835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14</a:t>
            </a:r>
            <a:endParaRPr lang="ko-KR" altLang="en-US" sz="9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55150" y="3888364"/>
            <a:ext cx="3060000" cy="326454"/>
          </a:xfrm>
          <a:prstGeom prst="roundRect">
            <a:avLst>
              <a:gd name="adj" fmla="val 50000"/>
            </a:avLst>
          </a:prstGeom>
          <a:solidFill>
            <a:srgbClr val="FD8352">
              <a:alpha val="52000"/>
            </a:srgbClr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422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액자 96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2400" b="1" i="1" kern="0" smtClean="0">
                <a:solidFill>
                  <a:srgbClr val="E4EDF2"/>
                </a:solidFill>
              </a:rPr>
              <a:t>목차</a:t>
            </a:r>
            <a:endParaRPr lang="en-US" altLang="ko-KR" sz="2400" b="1" i="1" kern="0">
              <a:solidFill>
                <a:srgbClr val="E4EDF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>
                <a:solidFill>
                  <a:prstClr val="white"/>
                </a:solidFill>
              </a:rPr>
              <a:t>01</a:t>
            </a:r>
            <a:endParaRPr lang="ko-KR" altLang="en-US" sz="1100">
              <a:solidFill>
                <a:prstClr val="white"/>
              </a:solidFill>
            </a:endParaRPr>
          </a:p>
        </p:txBody>
      </p:sp>
      <p:graphicFrame>
        <p:nvGraphicFramePr>
          <p:cNvPr id="56" name="표 8">
            <a:extLst>
              <a:ext uri="{FF2B5EF4-FFF2-40B4-BE49-F238E27FC236}">
                <a16:creationId xmlns="" xmlns:a16="http://schemas.microsoft.com/office/drawing/2014/main" id="{4158272C-479C-4829-B27B-41303BEE9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85335288"/>
              </p:ext>
            </p:extLst>
          </p:nvPr>
        </p:nvGraphicFramePr>
        <p:xfrm>
          <a:off x="735137" y="1141138"/>
          <a:ext cx="810000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000">
                  <a:extLst>
                    <a:ext uri="{9D8B030D-6E8A-4147-A177-3AD203B41FA5}">
                      <a16:colId xmlns="" xmlns:a16="http://schemas.microsoft.com/office/drawing/2014/main" val="186976914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342900" indent="-342900" algn="l" latinLnBrk="1">
                        <a:buNone/>
                      </a:pPr>
                      <a:r>
                        <a:rPr lang="en-US" altLang="ko-KR" sz="2000" b="0" smtClean="0">
                          <a:solidFill>
                            <a:srgbClr val="273E49"/>
                          </a:solidFill>
                        </a:rPr>
                        <a:t>1.</a:t>
                      </a:r>
                      <a:r>
                        <a:rPr lang="en-US" altLang="ko-KR" sz="2000" b="0" baseline="0" smtClean="0">
                          <a:solidFill>
                            <a:srgbClr val="273E49"/>
                          </a:solidFill>
                        </a:rPr>
                        <a:t> </a:t>
                      </a:r>
                      <a:r>
                        <a:rPr lang="ko-KR" altLang="en-US" sz="2000" b="0" baseline="0" smtClean="0">
                          <a:solidFill>
                            <a:srgbClr val="273E49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목적</a:t>
                      </a:r>
                      <a:endParaRPr lang="en-US" altLang="ko-KR" sz="2000" b="0">
                        <a:solidFill>
                          <a:srgbClr val="273E49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434737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42900" indent="-342900" algn="l" latinLnBrk="1">
                        <a:buNone/>
                      </a:pPr>
                      <a:r>
                        <a:rPr lang="en-US" altLang="ko-KR" sz="2000" b="0" smtClean="0">
                          <a:solidFill>
                            <a:srgbClr val="273E49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2.</a:t>
                      </a:r>
                      <a:r>
                        <a:rPr lang="en-US" altLang="ko-KR" sz="2000" b="0" baseline="0" smtClean="0">
                          <a:solidFill>
                            <a:srgbClr val="273E49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2000" b="0" baseline="0" smtClean="0">
                          <a:solidFill>
                            <a:srgbClr val="273E49"/>
                          </a:solidFill>
                        </a:rPr>
                        <a:t>개요</a:t>
                      </a:r>
                      <a:endParaRPr lang="en-US" altLang="ko-KR" sz="2000" b="0">
                        <a:solidFill>
                          <a:srgbClr val="273E49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42900" indent="-342900" algn="l" latinLnBrk="1">
                        <a:buNone/>
                      </a:pPr>
                      <a:r>
                        <a:rPr lang="en-US" altLang="ko-KR" sz="2000" b="0" dirty="0" smtClean="0">
                          <a:solidFill>
                            <a:srgbClr val="273E49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3.</a:t>
                      </a:r>
                      <a:r>
                        <a:rPr lang="en-US" altLang="ko-KR" sz="2000" b="0" baseline="0" dirty="0" smtClean="0">
                          <a:solidFill>
                            <a:srgbClr val="273E49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2000" b="0" baseline="0" dirty="0" smtClean="0">
                          <a:solidFill>
                            <a:srgbClr val="273E49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개발환경</a:t>
                      </a:r>
                      <a:endParaRPr lang="en-US" altLang="ko-KR" sz="2000" b="0" dirty="0">
                        <a:solidFill>
                          <a:srgbClr val="273E49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mtClean="0">
                          <a:solidFill>
                            <a:srgbClr val="273E49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4. </a:t>
                      </a:r>
                      <a:r>
                        <a:rPr lang="ko-KR" altLang="en-US" sz="2000" b="0" smtClean="0">
                          <a:solidFill>
                            <a:srgbClr val="273E49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설계</a:t>
                      </a:r>
                      <a:endParaRPr lang="ko-KR" altLang="en-US" sz="2000" b="0">
                        <a:solidFill>
                          <a:srgbClr val="273E49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8821836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mtClean="0">
                          <a:solidFill>
                            <a:srgbClr val="273E49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5. Spring </a:t>
                      </a:r>
                      <a:r>
                        <a:rPr lang="ko-KR" altLang="en-US" sz="2000" b="0" smtClean="0">
                          <a:solidFill>
                            <a:srgbClr val="273E49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구조</a:t>
                      </a:r>
                      <a:endParaRPr lang="ko-KR" altLang="en-US" sz="2000" b="0">
                        <a:solidFill>
                          <a:srgbClr val="273E49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rgbClr val="273E49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6.</a:t>
                      </a:r>
                      <a:r>
                        <a:rPr lang="en-US" altLang="ko-KR" sz="2000" b="0" baseline="0" dirty="0" smtClean="0">
                          <a:solidFill>
                            <a:srgbClr val="273E49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2000" b="0" dirty="0" smtClean="0">
                          <a:solidFill>
                            <a:srgbClr val="273E49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기능 설명</a:t>
                      </a:r>
                      <a:endParaRPr lang="ko-KR" altLang="en-US" sz="2000" b="0" dirty="0">
                        <a:solidFill>
                          <a:srgbClr val="273E49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mtClean="0">
                          <a:solidFill>
                            <a:srgbClr val="273E49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7. </a:t>
                      </a:r>
                      <a:r>
                        <a:rPr lang="ko-KR" altLang="en-US" sz="2000" b="0" smtClean="0">
                          <a:solidFill>
                            <a:srgbClr val="273E49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후기</a:t>
                      </a:r>
                      <a:endParaRPr lang="ko-KR" altLang="en-US" sz="2000" b="0" dirty="0">
                        <a:solidFill>
                          <a:srgbClr val="273E49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004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액자 10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smtClean="0">
                <a:solidFill>
                  <a:srgbClr val="E4EDF2"/>
                </a:solidFill>
              </a:rPr>
              <a:t>1. </a:t>
            </a:r>
            <a:r>
              <a:rPr lang="ko-KR" altLang="en-US" sz="2400" b="1" i="1" kern="0" smtClean="0">
                <a:solidFill>
                  <a:srgbClr val="E4EDF2"/>
                </a:solidFill>
              </a:rPr>
              <a:t>목적</a:t>
            </a:r>
            <a:endParaRPr lang="en-US" altLang="ko-KR" sz="2400" b="1" i="1" kern="0">
              <a:solidFill>
                <a:srgbClr val="E4EDF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>
                <a:solidFill>
                  <a:prstClr val="white"/>
                </a:solidFill>
              </a:rPr>
              <a:t>02</a:t>
            </a:r>
            <a:endParaRPr lang="ko-KR" altLang="en-US" sz="1100">
              <a:solidFill>
                <a:prstClr val="white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4837237"/>
              </p:ext>
            </p:extLst>
          </p:nvPr>
        </p:nvGraphicFramePr>
        <p:xfrm>
          <a:off x="762000" y="1265766"/>
          <a:ext cx="8100000" cy="28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8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73E49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계층형 게시판 이해와 구현</a:t>
                      </a:r>
                      <a:endParaRPr kumimoji="0" lang="en-US" altLang="ko-KR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73E49"/>
                        </a:solidFill>
                        <a:effectLst/>
                        <a:uLnTx/>
                        <a:uFillTx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8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73E49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2.  STS 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73E49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툴을 이용해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73E49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spring framework 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73E49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사용</a:t>
                      </a:r>
                      <a:endParaRPr kumimoji="0" lang="en-US" altLang="ko-KR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73E49"/>
                        </a:solidFill>
                        <a:effectLst/>
                        <a:uLnTx/>
                        <a:uFillTx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73E49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3.  MVC </a:t>
                      </a:r>
                      <a:r>
                        <a:rPr kumimoji="0" lang="ko-KR" alt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73E49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패턴 활용</a:t>
                      </a:r>
                      <a:endParaRPr kumimoji="0" lang="en-US" altLang="ko-KR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73E49"/>
                        </a:solidFill>
                        <a:effectLst/>
                        <a:uLnTx/>
                        <a:uFillTx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8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73E49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4.  Tiles</a:t>
                      </a:r>
                      <a:r>
                        <a:rPr kumimoji="0" lang="ko-KR" alt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73E49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를 이용한 동적 레이아웃 구성</a:t>
                      </a:r>
                      <a:endParaRPr kumimoji="0" lang="en-US" altLang="ko-KR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73E49"/>
                        </a:solidFill>
                        <a:effectLst/>
                        <a:uLnTx/>
                        <a:uFillTx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73E49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5.  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73E49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myBatis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73E49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와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73E49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Oracle DB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73E49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이용한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73E49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DB 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73E49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연동 및 조작</a:t>
                      </a:r>
                      <a:endParaRPr kumimoji="0" lang="en-US" altLang="ko-KR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73E49"/>
                        </a:solidFill>
                        <a:effectLst/>
                        <a:uLnTx/>
                        <a:uFillTx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651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액자 10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smtClean="0">
                <a:solidFill>
                  <a:srgbClr val="E4EDF2"/>
                </a:solidFill>
              </a:rPr>
              <a:t>2. </a:t>
            </a:r>
            <a:r>
              <a:rPr lang="ko-KR" altLang="en-US" sz="2400" b="1" i="1" kern="0" smtClean="0">
                <a:solidFill>
                  <a:srgbClr val="E4EDF2"/>
                </a:solidFill>
              </a:rPr>
              <a:t>개요</a:t>
            </a:r>
            <a:endParaRPr lang="en-US" altLang="ko-KR" sz="2400" b="1" i="1" kern="0">
              <a:solidFill>
                <a:srgbClr val="E4EDF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>
                <a:solidFill>
                  <a:prstClr val="white"/>
                </a:solidFill>
              </a:rPr>
              <a:t>03</a:t>
            </a:r>
            <a:endParaRPr lang="ko-KR" altLang="en-US" sz="1100">
              <a:solidFill>
                <a:prstClr val="white"/>
              </a:solidFill>
            </a:endParaRPr>
          </a:p>
        </p:txBody>
      </p:sp>
      <p:pic>
        <p:nvPicPr>
          <p:cNvPr id="2051" name="Picture 3" descr="D:\jihye\tj_thejoen\portfolio2021\miniProject_studyboard\imgs\board\20210822_142020_12.png"/>
          <p:cNvPicPr>
            <a:picLocks noChangeAspect="1" noChangeArrowheads="1"/>
          </p:cNvPicPr>
          <p:nvPr/>
        </p:nvPicPr>
        <p:blipFill>
          <a:blip r:embed="rId2" cstate="print"/>
          <a:srcRect l="17068" t="56354" r="22158" b="17355"/>
          <a:stretch>
            <a:fillRect/>
          </a:stretch>
        </p:blipFill>
        <p:spPr bwMode="auto">
          <a:xfrm>
            <a:off x="8128000" y="2540000"/>
            <a:ext cx="3619500" cy="2120900"/>
          </a:xfrm>
          <a:prstGeom prst="snip2DiagRect">
            <a:avLst/>
          </a:prstGeom>
          <a:noFill/>
        </p:spPr>
      </p:pic>
      <p:grpSp>
        <p:nvGrpSpPr>
          <p:cNvPr id="28" name="그룹 27"/>
          <p:cNvGrpSpPr/>
          <p:nvPr/>
        </p:nvGrpSpPr>
        <p:grpSpPr>
          <a:xfrm>
            <a:off x="8118368" y="2530290"/>
            <a:ext cx="3692632" cy="3541470"/>
            <a:chOff x="7953268" y="2263590"/>
            <a:chExt cx="3692632" cy="3541470"/>
          </a:xfrm>
        </p:grpSpPr>
        <p:grpSp>
          <p:nvGrpSpPr>
            <p:cNvPr id="7" name="그룹 71"/>
            <p:cNvGrpSpPr/>
            <p:nvPr/>
          </p:nvGrpSpPr>
          <p:grpSpPr>
            <a:xfrm>
              <a:off x="7986821" y="2263590"/>
              <a:ext cx="3659079" cy="2091602"/>
              <a:chOff x="250472" y="2027194"/>
              <a:chExt cx="6159664" cy="3520981"/>
            </a:xfrm>
          </p:grpSpPr>
          <p:grpSp>
            <p:nvGrpSpPr>
              <p:cNvPr id="8" name="그룹 96"/>
              <p:cNvGrpSpPr/>
              <p:nvPr/>
            </p:nvGrpSpPr>
            <p:grpSpPr>
              <a:xfrm>
                <a:off x="4301183" y="2027194"/>
                <a:ext cx="2108953" cy="2110107"/>
                <a:chOff x="4261998" y="2027196"/>
                <a:chExt cx="2169371" cy="2170561"/>
              </a:xfrm>
            </p:grpSpPr>
            <p:sp>
              <p:nvSpPr>
                <p:cNvPr id="99" name="직각 삼각형 98">
                  <a:extLst>
                    <a:ext uri="{FF2B5EF4-FFF2-40B4-BE49-F238E27FC236}">
                      <a16:creationId xmlns="" xmlns:a16="http://schemas.microsoft.com/office/drawing/2014/main" id="{3E062A3E-50DF-4ECF-AFBE-9928384EA377}"/>
                    </a:ext>
                  </a:extLst>
                </p:cNvPr>
                <p:cNvSpPr/>
                <p:nvPr/>
              </p:nvSpPr>
              <p:spPr>
                <a:xfrm flipV="1">
                  <a:off x="5203302" y="3655414"/>
                  <a:ext cx="1228064" cy="542343"/>
                </a:xfrm>
                <a:prstGeom prst="rtTriangle">
                  <a:avLst/>
                </a:prstGeom>
                <a:gradFill flip="none" rotWithShape="1">
                  <a:gsLst>
                    <a:gs pos="0">
                      <a:srgbClr val="507E95">
                        <a:shade val="30000"/>
                        <a:satMod val="115000"/>
                      </a:srgbClr>
                    </a:gs>
                    <a:gs pos="50000">
                      <a:srgbClr val="507E95">
                        <a:shade val="67500"/>
                        <a:satMod val="115000"/>
                      </a:srgbClr>
                    </a:gs>
                    <a:gs pos="100000">
                      <a:srgbClr val="507E95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  <a:defRPr/>
                  </a:pPr>
                  <a:endParaRPr lang="ko-KR" altLang="en-US" sz="160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100" name="사각형: 둥근 대각선 방향 모서리 5">
                  <a:extLst>
                    <a:ext uri="{FF2B5EF4-FFF2-40B4-BE49-F238E27FC236}">
                      <a16:creationId xmlns="" xmlns:a16="http://schemas.microsoft.com/office/drawing/2014/main" id="{62E87650-B446-4A7E-B0AF-522E6C053D60}"/>
                    </a:ext>
                  </a:extLst>
                </p:cNvPr>
                <p:cNvSpPr/>
                <p:nvPr/>
              </p:nvSpPr>
              <p:spPr>
                <a:xfrm flipH="1">
                  <a:off x="4261998" y="2027196"/>
                  <a:ext cx="2169371" cy="1627029"/>
                </a:xfrm>
                <a:prstGeom prst="round2DiagRect">
                  <a:avLst>
                    <a:gd name="adj1" fmla="val 50000"/>
                    <a:gd name="adj2" fmla="val 0"/>
                  </a:avLst>
                </a:prstGeom>
                <a:solidFill>
                  <a:srgbClr val="507E9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en-US" altLang="ko-KR" sz="800">
                      <a:solidFill>
                        <a:prstClr val="white"/>
                      </a:solidFill>
                    </a:rPr>
                    <a:t>CONTENTS</a:t>
                  </a:r>
                  <a:endParaRPr lang="en-US" altLang="ko-KR" sz="1600">
                    <a:solidFill>
                      <a:prstClr val="white"/>
                    </a:solidFill>
                  </a:endParaRPr>
                </a:p>
                <a:p>
                  <a:pPr algn="ctr">
                    <a:defRPr/>
                  </a:pPr>
                  <a:r>
                    <a:rPr lang="en-US" altLang="ko-KR" sz="2800" b="1" smtClean="0">
                      <a:solidFill>
                        <a:prstClr val="white"/>
                      </a:solidFill>
                    </a:rPr>
                    <a:t>03</a:t>
                  </a:r>
                  <a:endParaRPr lang="ko-KR" altLang="en-US" sz="2800" b="1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자유형 97">
                <a:extLst>
                  <a:ext uri="{FF2B5EF4-FFF2-40B4-BE49-F238E27FC236}">
                    <a16:creationId xmlns="" xmlns:a16="http://schemas.microsoft.com/office/drawing/2014/main" id="{022F9598-6D8D-4E3F-A38E-7032DC7160E6}"/>
                  </a:ext>
                </a:extLst>
              </p:cNvPr>
              <p:cNvSpPr/>
              <p:nvPr/>
            </p:nvSpPr>
            <p:spPr>
              <a:xfrm flipH="1">
                <a:off x="250472" y="2027197"/>
                <a:ext cx="6145053" cy="3520978"/>
              </a:xfrm>
              <a:custGeom>
                <a:avLst/>
                <a:gdLst>
                  <a:gd name="connsiteX0" fmla="*/ 4820425 w 4820425"/>
                  <a:gd name="connsiteY0" fmla="*/ 0 h 2760822"/>
                  <a:gd name="connsiteX1" fmla="*/ 1702127 w 4820425"/>
                  <a:gd name="connsiteY1" fmla="*/ 0 h 2760822"/>
                  <a:gd name="connsiteX2" fmla="*/ 1702127 w 4820425"/>
                  <a:gd name="connsiteY2" fmla="*/ 638175 h 2760822"/>
                  <a:gd name="connsiteX3" fmla="*/ 1063952 w 4820425"/>
                  <a:gd name="connsiteY3" fmla="*/ 1276350 h 2760822"/>
                  <a:gd name="connsiteX4" fmla="*/ 965199 w 4820425"/>
                  <a:gd name="connsiteY4" fmla="*/ 1276350 h 2760822"/>
                  <a:gd name="connsiteX5" fmla="*/ 965199 w 4820425"/>
                  <a:gd name="connsiteY5" fmla="*/ 1701800 h 2760822"/>
                  <a:gd name="connsiteX6" fmla="*/ 0 w 4820425"/>
                  <a:gd name="connsiteY6" fmla="*/ 1276351 h 2760822"/>
                  <a:gd name="connsiteX7" fmla="*/ 0 w 4820425"/>
                  <a:gd name="connsiteY7" fmla="*/ 2760822 h 2760822"/>
                  <a:gd name="connsiteX8" fmla="*/ 4114290 w 4820425"/>
                  <a:gd name="connsiteY8" fmla="*/ 2760822 h 2760822"/>
                  <a:gd name="connsiteX9" fmla="*/ 4820425 w 4820425"/>
                  <a:gd name="connsiteY9" fmla="*/ 2054687 h 2760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20425" h="2760822">
                    <a:moveTo>
                      <a:pt x="4820425" y="0"/>
                    </a:moveTo>
                    <a:lnTo>
                      <a:pt x="1702127" y="0"/>
                    </a:lnTo>
                    <a:lnTo>
                      <a:pt x="1702127" y="638175"/>
                    </a:lnTo>
                    <a:cubicBezTo>
                      <a:pt x="1702127" y="990629"/>
                      <a:pt x="1416406" y="1276350"/>
                      <a:pt x="1063952" y="1276350"/>
                    </a:cubicBezTo>
                    <a:lnTo>
                      <a:pt x="965199" y="1276350"/>
                    </a:lnTo>
                    <a:lnTo>
                      <a:pt x="965199" y="1701800"/>
                    </a:lnTo>
                    <a:lnTo>
                      <a:pt x="0" y="1276351"/>
                    </a:lnTo>
                    <a:lnTo>
                      <a:pt x="0" y="2760822"/>
                    </a:lnTo>
                    <a:lnTo>
                      <a:pt x="4114290" y="2760822"/>
                    </a:lnTo>
                    <a:cubicBezTo>
                      <a:pt x="4504278" y="2760822"/>
                      <a:pt x="4820425" y="2444675"/>
                      <a:pt x="4820425" y="2054687"/>
                    </a:cubicBezTo>
                    <a:close/>
                  </a:path>
                </a:pathLst>
              </a:custGeom>
              <a:noFill/>
              <a:ln>
                <a:solidFill>
                  <a:srgbClr val="507E9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endParaRPr lang="ko-KR" altLang="en-US" sz="4400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37666570-36B4-4C19-AE3D-14736E723782}"/>
                </a:ext>
              </a:extLst>
            </p:cNvPr>
            <p:cNvSpPr/>
            <p:nvPr/>
          </p:nvSpPr>
          <p:spPr>
            <a:xfrm>
              <a:off x="7953268" y="4535482"/>
              <a:ext cx="3641832" cy="12695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smtClean="0">
                  <a:solidFill>
                    <a:srgbClr val="273E49"/>
                  </a:solidFill>
                </a:rPr>
                <a:t>게시물에 댓글 기능</a:t>
              </a:r>
              <a:endParaRPr lang="en-US" altLang="ko-KR" b="1" smtClean="0">
                <a:solidFill>
                  <a:srgbClr val="273E49"/>
                </a:solidFill>
              </a:endParaRPr>
            </a:p>
            <a:p>
              <a:pPr algn="ctr">
                <a:lnSpc>
                  <a:spcPct val="150000"/>
                </a:lnSpc>
                <a:buFontTx/>
                <a:buChar char="-"/>
              </a:pPr>
              <a:r>
                <a:rPr lang="ko-KR" altLang="en-US" sz="1100" smtClean="0"/>
                <a:t>원글</a:t>
              </a:r>
              <a:r>
                <a:rPr lang="en-US" altLang="ko-KR" sz="1100" smtClean="0"/>
                <a:t>, </a:t>
              </a:r>
              <a:r>
                <a:rPr lang="ko-KR" altLang="en-US" sz="1100" smtClean="0"/>
                <a:t>답글등에 간단한 댓글 작성할 수 있다</a:t>
              </a:r>
              <a:r>
                <a:rPr lang="en-US" altLang="ko-KR" sz="1100" smtClean="0"/>
                <a:t>.</a:t>
              </a:r>
            </a:p>
            <a:p>
              <a:pPr algn="ctr">
                <a:lnSpc>
                  <a:spcPct val="150000"/>
                </a:lnSpc>
                <a:buFontTx/>
                <a:buChar char="-"/>
              </a:pPr>
              <a:r>
                <a:rPr lang="en-US" altLang="ko-KR" sz="1100" smtClean="0"/>
                <a:t> </a:t>
              </a:r>
              <a:r>
                <a:rPr lang="ko-KR" altLang="en-US" sz="1100" smtClean="0"/>
                <a:t>댓글 일정개수 이상일 시 더보기 기능으로 댓글을 볼수 있다</a:t>
              </a:r>
              <a:r>
                <a:rPr lang="en-US" altLang="ko-KR" sz="1100" smtClean="0"/>
                <a:t>.</a:t>
              </a:r>
              <a:endParaRPr lang="ko-KR" altLang="en-US" sz="1200"/>
            </a:p>
          </p:txBody>
        </p:sp>
      </p:grpSp>
      <p:pic>
        <p:nvPicPr>
          <p:cNvPr id="2050" name="Picture 2" descr="D:\jihye\tj_thejoen\portfolio2021\miniProject_studyboard\imgs\board\20210822_142020_1.png"/>
          <p:cNvPicPr>
            <a:picLocks noChangeAspect="1" noChangeArrowheads="1"/>
          </p:cNvPicPr>
          <p:nvPr/>
        </p:nvPicPr>
        <p:blipFill>
          <a:blip r:embed="rId3" cstate="print"/>
          <a:srcRect l="21511" t="20482" r="36817" b="49424"/>
          <a:stretch>
            <a:fillRect/>
          </a:stretch>
        </p:blipFill>
        <p:spPr bwMode="auto">
          <a:xfrm>
            <a:off x="4292600" y="958029"/>
            <a:ext cx="3594100" cy="1932042"/>
          </a:xfrm>
          <a:prstGeom prst="snip2DiagRect">
            <a:avLst/>
          </a:prstGeom>
          <a:noFill/>
        </p:spPr>
      </p:pic>
      <p:grpSp>
        <p:nvGrpSpPr>
          <p:cNvPr id="27" name="그룹 26"/>
          <p:cNvGrpSpPr/>
          <p:nvPr/>
        </p:nvGrpSpPr>
        <p:grpSpPr>
          <a:xfrm>
            <a:off x="4220038" y="857689"/>
            <a:ext cx="3742862" cy="3766187"/>
            <a:chOff x="4194638" y="857689"/>
            <a:chExt cx="3742862" cy="3766187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37666570-36B4-4C19-AE3D-14736E723782}"/>
                </a:ext>
              </a:extLst>
            </p:cNvPr>
            <p:cNvSpPr/>
            <p:nvPr/>
          </p:nvSpPr>
          <p:spPr>
            <a:xfrm>
              <a:off x="4194638" y="3100382"/>
              <a:ext cx="3742862" cy="1523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err="1" smtClean="0">
                  <a:solidFill>
                    <a:srgbClr val="273E49"/>
                  </a:solidFill>
                </a:rPr>
                <a:t>계층식</a:t>
              </a:r>
              <a:r>
                <a:rPr lang="ko-KR" altLang="en-US" b="1" smtClean="0">
                  <a:solidFill>
                    <a:srgbClr val="273E49"/>
                  </a:solidFill>
                </a:rPr>
                <a:t> </a:t>
              </a:r>
              <a:r>
                <a:rPr lang="ko-KR" altLang="en-US" b="1" err="1" smtClean="0">
                  <a:solidFill>
                    <a:srgbClr val="273E49"/>
                  </a:solidFill>
                </a:rPr>
                <a:t>답변형</a:t>
              </a:r>
              <a:r>
                <a:rPr lang="ko-KR" altLang="en-US" b="1" smtClean="0">
                  <a:solidFill>
                    <a:srgbClr val="273E49"/>
                  </a:solidFill>
                </a:rPr>
                <a:t> 게시판 기능</a:t>
              </a:r>
              <a:endParaRPr lang="en-US" altLang="ko-KR" b="1">
                <a:solidFill>
                  <a:srgbClr val="273E49"/>
                </a:solidFill>
              </a:endParaRPr>
            </a:p>
            <a:p>
              <a:pPr algn="ctr">
                <a:lnSpc>
                  <a:spcPct val="150000"/>
                </a:lnSpc>
                <a:buFontTx/>
                <a:buChar char="-"/>
              </a:pPr>
              <a:r>
                <a:rPr lang="ko-KR" altLang="en-US" sz="110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100" err="1" smtClean="0"/>
                <a:t>원글에</a:t>
              </a:r>
              <a:r>
                <a:rPr lang="ko-KR" altLang="en-US" sz="1100" smtClean="0"/>
                <a:t> 대한 </a:t>
              </a:r>
              <a:r>
                <a:rPr lang="ko-KR" altLang="en-US" sz="1100" err="1" smtClean="0"/>
                <a:t>답글을</a:t>
              </a:r>
              <a:r>
                <a:rPr lang="ko-KR" altLang="en-US" sz="1100" smtClean="0"/>
                <a:t> 달 수 있다</a:t>
              </a:r>
              <a:r>
                <a:rPr lang="en-US" altLang="ko-KR" sz="1100" smtClean="0"/>
                <a:t>.</a:t>
              </a:r>
            </a:p>
            <a:p>
              <a:pPr algn="ctr">
                <a:lnSpc>
                  <a:spcPct val="150000"/>
                </a:lnSpc>
                <a:buFontTx/>
                <a:buChar char="-"/>
              </a:pPr>
              <a:r>
                <a:rPr lang="en-US" altLang="ko-KR" sz="1100" smtClean="0"/>
                <a:t> </a:t>
              </a:r>
              <a:r>
                <a:rPr lang="ko-KR" altLang="en-US" sz="1100" err="1" smtClean="0"/>
                <a:t>원글은</a:t>
              </a:r>
              <a:r>
                <a:rPr lang="ko-KR" altLang="en-US" sz="1100" smtClean="0"/>
                <a:t> </a:t>
              </a:r>
              <a:r>
                <a:rPr lang="ko-KR" altLang="en-US" sz="1100" err="1" smtClean="0"/>
                <a:t>최신순</a:t>
              </a:r>
              <a:r>
                <a:rPr lang="en-US" altLang="ko-KR" sz="1100" smtClean="0"/>
                <a:t>, </a:t>
              </a:r>
              <a:br>
                <a:rPr lang="en-US" altLang="ko-KR" sz="1100" smtClean="0"/>
              </a:br>
              <a:r>
                <a:rPr lang="ko-KR" altLang="en-US" sz="1100" err="1" smtClean="0"/>
                <a:t>답글은</a:t>
              </a:r>
              <a:r>
                <a:rPr lang="ko-KR" altLang="en-US" sz="1100" smtClean="0"/>
                <a:t> </a:t>
              </a:r>
              <a:r>
                <a:rPr lang="en-US" altLang="ko-KR" sz="1100" smtClean="0"/>
                <a:t>1</a:t>
              </a:r>
              <a:r>
                <a:rPr lang="ko-KR" altLang="en-US" sz="1100" smtClean="0"/>
                <a:t>차로 </a:t>
              </a:r>
              <a:r>
                <a:rPr lang="ko-KR" altLang="en-US" sz="1100" err="1" smtClean="0"/>
                <a:t>계층순</a:t>
              </a:r>
              <a:r>
                <a:rPr lang="ko-KR" altLang="en-US" sz="1100" smtClean="0"/>
                <a:t> </a:t>
              </a:r>
              <a:r>
                <a:rPr lang="en-US" altLang="ko-KR" sz="1100" smtClean="0"/>
                <a:t>2</a:t>
              </a:r>
              <a:r>
                <a:rPr lang="ko-KR" altLang="en-US" sz="1100" smtClean="0"/>
                <a:t>차로 </a:t>
              </a:r>
              <a:r>
                <a:rPr lang="ko-KR" altLang="en-US" sz="1100" err="1" smtClean="0"/>
                <a:t>최신순으로</a:t>
              </a:r>
              <a:r>
                <a:rPr lang="ko-KR" altLang="en-US" sz="1100" smtClean="0"/>
                <a:t> 정렬한다</a:t>
              </a:r>
              <a:r>
                <a:rPr lang="en-US" altLang="ko-KR" sz="1100" smtClean="0"/>
                <a:t>.</a:t>
              </a:r>
            </a:p>
            <a:p>
              <a:pPr algn="ctr">
                <a:lnSpc>
                  <a:spcPct val="150000"/>
                </a:lnSpc>
                <a:buFontTx/>
                <a:buChar char="-"/>
              </a:pPr>
              <a:r>
                <a:rPr lang="en-US" altLang="ko-KR" sz="1100" smtClean="0"/>
                <a:t> </a:t>
              </a:r>
              <a:r>
                <a:rPr lang="ko-KR" altLang="en-US" sz="1100" smtClean="0"/>
                <a:t>메인 게시판 페이지는 </a:t>
              </a:r>
              <a:r>
                <a:rPr lang="ko-KR" altLang="en-US" sz="1100" err="1" smtClean="0"/>
                <a:t>페이징</a:t>
              </a:r>
              <a:r>
                <a:rPr lang="en-US" altLang="ko-KR" sz="1100" smtClean="0"/>
                <a:t> </a:t>
              </a:r>
              <a:r>
                <a:rPr lang="ko-KR" altLang="en-US" sz="1100" smtClean="0"/>
                <a:t>기능을 구현한다</a:t>
              </a:r>
              <a:r>
                <a:rPr lang="en-US" altLang="ko-KR" sz="110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</a:t>
              </a:r>
              <a:endPara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5" name="그룹 65"/>
            <p:cNvGrpSpPr/>
            <p:nvPr/>
          </p:nvGrpSpPr>
          <p:grpSpPr>
            <a:xfrm>
              <a:off x="4241801" y="857689"/>
              <a:ext cx="3661234" cy="2089642"/>
              <a:chOff x="849086" y="2027196"/>
              <a:chExt cx="4837202" cy="2760822"/>
            </a:xfrm>
          </p:grpSpPr>
          <p:grpSp>
            <p:nvGrpSpPr>
              <p:cNvPr id="6" name="그룹 66"/>
              <p:cNvGrpSpPr/>
              <p:nvPr/>
            </p:nvGrpSpPr>
            <p:grpSpPr>
              <a:xfrm>
                <a:off x="4014786" y="2027196"/>
                <a:ext cx="1671502" cy="1654404"/>
                <a:chOff x="3967383" y="2027196"/>
                <a:chExt cx="1719388" cy="1701800"/>
              </a:xfrm>
            </p:grpSpPr>
            <p:sp>
              <p:nvSpPr>
                <p:cNvPr id="69" name="직각 삼각형 68">
                  <a:extLst>
                    <a:ext uri="{FF2B5EF4-FFF2-40B4-BE49-F238E27FC236}">
                      <a16:creationId xmlns="" xmlns:a16="http://schemas.microsoft.com/office/drawing/2014/main" id="{3E062A3E-50DF-4ECF-AFBE-9928384EA377}"/>
                    </a:ext>
                  </a:extLst>
                </p:cNvPr>
                <p:cNvSpPr/>
                <p:nvPr/>
              </p:nvSpPr>
              <p:spPr>
                <a:xfrm flipV="1">
                  <a:off x="4721571" y="3303546"/>
                  <a:ext cx="965200" cy="425450"/>
                </a:xfrm>
                <a:prstGeom prst="rtTriangle">
                  <a:avLst/>
                </a:prstGeom>
                <a:gradFill flip="none" rotWithShape="1">
                  <a:gsLst>
                    <a:gs pos="0">
                      <a:srgbClr val="FD8352">
                        <a:shade val="30000"/>
                        <a:satMod val="115000"/>
                      </a:srgbClr>
                    </a:gs>
                    <a:gs pos="50000">
                      <a:srgbClr val="FD8352">
                        <a:shade val="67500"/>
                        <a:satMod val="115000"/>
                      </a:srgbClr>
                    </a:gs>
                    <a:gs pos="100000">
                      <a:srgbClr val="FD8352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n>
                  <a:solidFill>
                    <a:srgbClr val="FD835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  <a:defRPr/>
                  </a:pPr>
                  <a:endParaRPr lang="ko-KR" altLang="en-US" sz="160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70" name="사각형: 둥근 대각선 방향 모서리 5">
                  <a:extLst>
                    <a:ext uri="{FF2B5EF4-FFF2-40B4-BE49-F238E27FC236}">
                      <a16:creationId xmlns="" xmlns:a16="http://schemas.microsoft.com/office/drawing/2014/main" id="{62E87650-B446-4A7E-B0AF-522E6C053D60}"/>
                    </a:ext>
                  </a:extLst>
                </p:cNvPr>
                <p:cNvSpPr/>
                <p:nvPr/>
              </p:nvSpPr>
              <p:spPr>
                <a:xfrm flipH="1">
                  <a:off x="3967383" y="2027196"/>
                  <a:ext cx="1702128" cy="1276350"/>
                </a:xfrm>
                <a:prstGeom prst="round2DiagRect">
                  <a:avLst>
                    <a:gd name="adj1" fmla="val 50000"/>
                    <a:gd name="adj2" fmla="val 0"/>
                  </a:avLst>
                </a:prstGeom>
                <a:solidFill>
                  <a:srgbClr val="FD8352"/>
                </a:solidFill>
                <a:ln>
                  <a:solidFill>
                    <a:srgbClr val="FD8352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en-US" altLang="ko-KR" sz="800">
                      <a:solidFill>
                        <a:prstClr val="white"/>
                      </a:solidFill>
                    </a:rPr>
                    <a:t>CONTENTS</a:t>
                  </a:r>
                  <a:endParaRPr lang="en-US" altLang="ko-KR" sz="1600">
                    <a:solidFill>
                      <a:prstClr val="white"/>
                    </a:solidFill>
                  </a:endParaRPr>
                </a:p>
                <a:p>
                  <a:pPr algn="ctr">
                    <a:defRPr/>
                  </a:pPr>
                  <a:r>
                    <a:rPr lang="en-US" altLang="ko-KR" sz="2800" b="1" smtClean="0">
                      <a:solidFill>
                        <a:prstClr val="white"/>
                      </a:solidFill>
                    </a:rPr>
                    <a:t>02</a:t>
                  </a:r>
                  <a:endParaRPr lang="ko-KR" altLang="en-US" sz="2800" b="1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8" name="자유형 67">
                <a:extLst>
                  <a:ext uri="{FF2B5EF4-FFF2-40B4-BE49-F238E27FC236}">
                    <a16:creationId xmlns="" xmlns:a16="http://schemas.microsoft.com/office/drawing/2014/main" id="{022F9598-6D8D-4E3F-A38E-7032DC7160E6}"/>
                  </a:ext>
                </a:extLst>
              </p:cNvPr>
              <p:cNvSpPr/>
              <p:nvPr/>
            </p:nvSpPr>
            <p:spPr>
              <a:xfrm flipH="1">
                <a:off x="849086" y="2027196"/>
                <a:ext cx="4820425" cy="2760822"/>
              </a:xfrm>
              <a:custGeom>
                <a:avLst/>
                <a:gdLst>
                  <a:gd name="connsiteX0" fmla="*/ 4820425 w 4820425"/>
                  <a:gd name="connsiteY0" fmla="*/ 0 h 2760822"/>
                  <a:gd name="connsiteX1" fmla="*/ 1702127 w 4820425"/>
                  <a:gd name="connsiteY1" fmla="*/ 0 h 2760822"/>
                  <a:gd name="connsiteX2" fmla="*/ 1702127 w 4820425"/>
                  <a:gd name="connsiteY2" fmla="*/ 638175 h 2760822"/>
                  <a:gd name="connsiteX3" fmla="*/ 1063952 w 4820425"/>
                  <a:gd name="connsiteY3" fmla="*/ 1276350 h 2760822"/>
                  <a:gd name="connsiteX4" fmla="*/ 965199 w 4820425"/>
                  <a:gd name="connsiteY4" fmla="*/ 1276350 h 2760822"/>
                  <a:gd name="connsiteX5" fmla="*/ 965199 w 4820425"/>
                  <a:gd name="connsiteY5" fmla="*/ 1701800 h 2760822"/>
                  <a:gd name="connsiteX6" fmla="*/ 0 w 4820425"/>
                  <a:gd name="connsiteY6" fmla="*/ 1276351 h 2760822"/>
                  <a:gd name="connsiteX7" fmla="*/ 0 w 4820425"/>
                  <a:gd name="connsiteY7" fmla="*/ 2760822 h 2760822"/>
                  <a:gd name="connsiteX8" fmla="*/ 4114290 w 4820425"/>
                  <a:gd name="connsiteY8" fmla="*/ 2760822 h 2760822"/>
                  <a:gd name="connsiteX9" fmla="*/ 4820425 w 4820425"/>
                  <a:gd name="connsiteY9" fmla="*/ 2054687 h 2760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20425" h="2760822">
                    <a:moveTo>
                      <a:pt x="4820425" y="0"/>
                    </a:moveTo>
                    <a:lnTo>
                      <a:pt x="1702127" y="0"/>
                    </a:lnTo>
                    <a:lnTo>
                      <a:pt x="1702127" y="638175"/>
                    </a:lnTo>
                    <a:cubicBezTo>
                      <a:pt x="1702127" y="990629"/>
                      <a:pt x="1416406" y="1276350"/>
                      <a:pt x="1063952" y="1276350"/>
                    </a:cubicBezTo>
                    <a:lnTo>
                      <a:pt x="965199" y="1276350"/>
                    </a:lnTo>
                    <a:lnTo>
                      <a:pt x="965199" y="1701800"/>
                    </a:lnTo>
                    <a:lnTo>
                      <a:pt x="0" y="1276351"/>
                    </a:lnTo>
                    <a:lnTo>
                      <a:pt x="0" y="2760822"/>
                    </a:lnTo>
                    <a:lnTo>
                      <a:pt x="4114290" y="2760822"/>
                    </a:lnTo>
                    <a:cubicBezTo>
                      <a:pt x="4504278" y="2760822"/>
                      <a:pt x="4820425" y="2444675"/>
                      <a:pt x="4820425" y="2054687"/>
                    </a:cubicBezTo>
                    <a:close/>
                  </a:path>
                </a:pathLst>
              </a:custGeom>
              <a:noFill/>
              <a:ln>
                <a:solidFill>
                  <a:srgbClr val="FD835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endParaRPr lang="ko-KR" altLang="en-US" sz="4400" b="1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10312400" y="42291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rgbClr val="477085"/>
                </a:solidFill>
              </a:rPr>
              <a:t>더보기</a:t>
            </a:r>
            <a:endParaRPr lang="ko-KR" altLang="en-US" sz="1050">
              <a:solidFill>
                <a:srgbClr val="477085"/>
              </a:solidFill>
            </a:endParaRPr>
          </a:p>
        </p:txBody>
      </p:sp>
      <p:pic>
        <p:nvPicPr>
          <p:cNvPr id="2052" name="Picture 4" descr="D:\jihye\tj_thejoen\portfolio2021\miniProject_studyboard\imgs\member\20210822_115325_1.png"/>
          <p:cNvPicPr>
            <a:picLocks noChangeAspect="1" noChangeArrowheads="1"/>
          </p:cNvPicPr>
          <p:nvPr/>
        </p:nvPicPr>
        <p:blipFill>
          <a:blip r:embed="rId4" cstate="print"/>
          <a:srcRect l="16301" t="13899" r="37003" b="47671"/>
          <a:stretch>
            <a:fillRect/>
          </a:stretch>
        </p:blipFill>
        <p:spPr bwMode="auto">
          <a:xfrm>
            <a:off x="368300" y="2552700"/>
            <a:ext cx="3619500" cy="2102434"/>
          </a:xfrm>
          <a:prstGeom prst="snip2DiagRect">
            <a:avLst/>
          </a:prstGeom>
          <a:noFill/>
        </p:spPr>
      </p:pic>
      <p:grpSp>
        <p:nvGrpSpPr>
          <p:cNvPr id="34" name="그룹 33"/>
          <p:cNvGrpSpPr/>
          <p:nvPr/>
        </p:nvGrpSpPr>
        <p:grpSpPr>
          <a:xfrm>
            <a:off x="367391" y="2542991"/>
            <a:ext cx="3696609" cy="3769985"/>
            <a:chOff x="380091" y="2542991"/>
            <a:chExt cx="3696609" cy="3769985"/>
          </a:xfrm>
        </p:grpSpPr>
        <p:grpSp>
          <p:nvGrpSpPr>
            <p:cNvPr id="3" name="그룹 5"/>
            <p:cNvGrpSpPr/>
            <p:nvPr/>
          </p:nvGrpSpPr>
          <p:grpSpPr>
            <a:xfrm>
              <a:off x="380091" y="2542991"/>
              <a:ext cx="3663100" cy="2091600"/>
              <a:chOff x="849086" y="2027199"/>
              <a:chExt cx="4837195" cy="2760824"/>
            </a:xfrm>
          </p:grpSpPr>
          <p:grpSp>
            <p:nvGrpSpPr>
              <p:cNvPr id="4" name="그룹 4"/>
              <p:cNvGrpSpPr/>
              <p:nvPr/>
            </p:nvGrpSpPr>
            <p:grpSpPr>
              <a:xfrm>
                <a:off x="4014787" y="2027199"/>
                <a:ext cx="1671494" cy="1654406"/>
                <a:chOff x="3967382" y="2027199"/>
                <a:chExt cx="1719379" cy="1701802"/>
              </a:xfrm>
            </p:grpSpPr>
            <p:sp>
              <p:nvSpPr>
                <p:cNvPr id="50" name="직각 삼각형 49">
                  <a:extLst>
                    <a:ext uri="{FF2B5EF4-FFF2-40B4-BE49-F238E27FC236}">
                      <a16:creationId xmlns="" xmlns:a16="http://schemas.microsoft.com/office/drawing/2014/main" id="{3E062A3E-50DF-4ECF-AFBE-9928384EA377}"/>
                    </a:ext>
                  </a:extLst>
                </p:cNvPr>
                <p:cNvSpPr/>
                <p:nvPr/>
              </p:nvSpPr>
              <p:spPr>
                <a:xfrm flipV="1">
                  <a:off x="4721561" y="3303550"/>
                  <a:ext cx="965200" cy="425451"/>
                </a:xfrm>
                <a:prstGeom prst="rtTriangle">
                  <a:avLst/>
                </a:prstGeom>
                <a:gradFill flip="none" rotWithShape="1">
                  <a:gsLst>
                    <a:gs pos="0">
                      <a:srgbClr val="507E95">
                        <a:shade val="30000"/>
                        <a:satMod val="115000"/>
                      </a:srgbClr>
                    </a:gs>
                    <a:gs pos="50000">
                      <a:srgbClr val="507E95">
                        <a:shade val="67500"/>
                        <a:satMod val="115000"/>
                      </a:srgbClr>
                    </a:gs>
                    <a:gs pos="100000">
                      <a:srgbClr val="507E95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  <a:defRPr/>
                  </a:pPr>
                  <a:endParaRPr lang="ko-KR" altLang="en-US" sz="160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1" name="사각형: 둥근 대각선 방향 모서리 5">
                  <a:extLst>
                    <a:ext uri="{FF2B5EF4-FFF2-40B4-BE49-F238E27FC236}">
                      <a16:creationId xmlns="" xmlns:a16="http://schemas.microsoft.com/office/drawing/2014/main" id="{62E87650-B446-4A7E-B0AF-522E6C053D60}"/>
                    </a:ext>
                  </a:extLst>
                </p:cNvPr>
                <p:cNvSpPr/>
                <p:nvPr/>
              </p:nvSpPr>
              <p:spPr>
                <a:xfrm flipH="1">
                  <a:off x="3967382" y="2027199"/>
                  <a:ext cx="1702128" cy="1276351"/>
                </a:xfrm>
                <a:prstGeom prst="round2DiagRect">
                  <a:avLst>
                    <a:gd name="adj1" fmla="val 50000"/>
                    <a:gd name="adj2" fmla="val 0"/>
                  </a:avLst>
                </a:prstGeom>
                <a:solidFill>
                  <a:srgbClr val="507E9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en-US" altLang="ko-KR" sz="800">
                      <a:solidFill>
                        <a:prstClr val="white"/>
                      </a:solidFill>
                    </a:rPr>
                    <a:t>CONTENTS</a:t>
                  </a:r>
                  <a:endParaRPr lang="en-US" altLang="ko-KR" sz="1600">
                    <a:solidFill>
                      <a:prstClr val="white"/>
                    </a:solidFill>
                  </a:endParaRPr>
                </a:p>
                <a:p>
                  <a:pPr algn="ctr">
                    <a:defRPr/>
                  </a:pPr>
                  <a:r>
                    <a:rPr lang="en-US" altLang="ko-KR" sz="2800" b="1">
                      <a:solidFill>
                        <a:prstClr val="white"/>
                      </a:solidFill>
                    </a:rPr>
                    <a:t>01</a:t>
                  </a:r>
                  <a:endParaRPr lang="ko-KR" altLang="en-US" sz="2800" b="1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자유형 51">
                <a:extLst>
                  <a:ext uri="{FF2B5EF4-FFF2-40B4-BE49-F238E27FC236}">
                    <a16:creationId xmlns="" xmlns:a16="http://schemas.microsoft.com/office/drawing/2014/main" id="{022F9598-6D8D-4E3F-A38E-7032DC7160E6}"/>
                  </a:ext>
                </a:extLst>
              </p:cNvPr>
              <p:cNvSpPr/>
              <p:nvPr/>
            </p:nvSpPr>
            <p:spPr>
              <a:xfrm flipH="1">
                <a:off x="849086" y="2027199"/>
                <a:ext cx="4820424" cy="2760824"/>
              </a:xfrm>
              <a:custGeom>
                <a:avLst/>
                <a:gdLst>
                  <a:gd name="connsiteX0" fmla="*/ 4820425 w 4820425"/>
                  <a:gd name="connsiteY0" fmla="*/ 0 h 2760822"/>
                  <a:gd name="connsiteX1" fmla="*/ 1702127 w 4820425"/>
                  <a:gd name="connsiteY1" fmla="*/ 0 h 2760822"/>
                  <a:gd name="connsiteX2" fmla="*/ 1702127 w 4820425"/>
                  <a:gd name="connsiteY2" fmla="*/ 638175 h 2760822"/>
                  <a:gd name="connsiteX3" fmla="*/ 1063952 w 4820425"/>
                  <a:gd name="connsiteY3" fmla="*/ 1276350 h 2760822"/>
                  <a:gd name="connsiteX4" fmla="*/ 965199 w 4820425"/>
                  <a:gd name="connsiteY4" fmla="*/ 1276350 h 2760822"/>
                  <a:gd name="connsiteX5" fmla="*/ 965199 w 4820425"/>
                  <a:gd name="connsiteY5" fmla="*/ 1701800 h 2760822"/>
                  <a:gd name="connsiteX6" fmla="*/ 0 w 4820425"/>
                  <a:gd name="connsiteY6" fmla="*/ 1276351 h 2760822"/>
                  <a:gd name="connsiteX7" fmla="*/ 0 w 4820425"/>
                  <a:gd name="connsiteY7" fmla="*/ 2760822 h 2760822"/>
                  <a:gd name="connsiteX8" fmla="*/ 4114290 w 4820425"/>
                  <a:gd name="connsiteY8" fmla="*/ 2760822 h 2760822"/>
                  <a:gd name="connsiteX9" fmla="*/ 4820425 w 4820425"/>
                  <a:gd name="connsiteY9" fmla="*/ 2054687 h 2760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20425" h="2760822">
                    <a:moveTo>
                      <a:pt x="4820425" y="0"/>
                    </a:moveTo>
                    <a:lnTo>
                      <a:pt x="1702127" y="0"/>
                    </a:lnTo>
                    <a:lnTo>
                      <a:pt x="1702127" y="638175"/>
                    </a:lnTo>
                    <a:cubicBezTo>
                      <a:pt x="1702127" y="990629"/>
                      <a:pt x="1416406" y="1276350"/>
                      <a:pt x="1063952" y="1276350"/>
                    </a:cubicBezTo>
                    <a:lnTo>
                      <a:pt x="965199" y="1276350"/>
                    </a:lnTo>
                    <a:lnTo>
                      <a:pt x="965199" y="1701800"/>
                    </a:lnTo>
                    <a:lnTo>
                      <a:pt x="0" y="1276351"/>
                    </a:lnTo>
                    <a:lnTo>
                      <a:pt x="0" y="2760822"/>
                    </a:lnTo>
                    <a:lnTo>
                      <a:pt x="4114290" y="2760822"/>
                    </a:lnTo>
                    <a:cubicBezTo>
                      <a:pt x="4504278" y="2760822"/>
                      <a:pt x="4820425" y="2444675"/>
                      <a:pt x="4820425" y="2054687"/>
                    </a:cubicBezTo>
                    <a:close/>
                  </a:path>
                </a:pathLst>
              </a:custGeom>
              <a:noFill/>
              <a:ln>
                <a:solidFill>
                  <a:srgbClr val="507E9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endParaRPr lang="ko-KR" altLang="en-US" sz="4400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37666570-36B4-4C19-AE3D-14736E723782}"/>
                </a:ext>
              </a:extLst>
            </p:cNvPr>
            <p:cNvSpPr/>
            <p:nvPr/>
          </p:nvSpPr>
          <p:spPr>
            <a:xfrm>
              <a:off x="436008" y="4789482"/>
              <a:ext cx="3640692" cy="1523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smtClean="0">
                  <a:solidFill>
                    <a:srgbClr val="273E49"/>
                  </a:solidFill>
                </a:rPr>
                <a:t>회원 기능</a:t>
              </a:r>
              <a:endParaRPr lang="en-US" altLang="ko-KR" b="1">
                <a:solidFill>
                  <a:srgbClr val="273E49"/>
                </a:solidFill>
              </a:endParaRPr>
            </a:p>
            <a:p>
              <a:pPr algn="ctr">
                <a:lnSpc>
                  <a:spcPct val="150000"/>
                </a:lnSpc>
                <a:buFontTx/>
                <a:buChar char="-"/>
              </a:pPr>
              <a:r>
                <a:rPr lang="ko-KR" altLang="en-US" sz="1100" smtClean="0"/>
                <a:t>회원가입이 가능하다</a:t>
              </a:r>
              <a:r>
                <a:rPr lang="en-US" altLang="ko-KR" sz="1100" smtClean="0"/>
                <a:t>.</a:t>
              </a:r>
            </a:p>
            <a:p>
              <a:pPr algn="ctr">
                <a:lnSpc>
                  <a:spcPct val="150000"/>
                </a:lnSpc>
                <a:buFontTx/>
                <a:buChar char="-"/>
              </a:pPr>
              <a:r>
                <a:rPr lang="en-US" altLang="ko-KR" sz="1100" smtClean="0"/>
                <a:t> </a:t>
              </a:r>
              <a:r>
                <a:rPr lang="ko-KR" altLang="en-US" sz="1100" smtClean="0"/>
                <a:t>로그인이 가능하다</a:t>
              </a:r>
              <a:r>
                <a:rPr lang="en-US" altLang="ko-KR" sz="1100" smtClean="0"/>
                <a:t>.</a:t>
              </a:r>
            </a:p>
            <a:p>
              <a:pPr algn="ctr">
                <a:lnSpc>
                  <a:spcPct val="150000"/>
                </a:lnSpc>
                <a:buFontTx/>
                <a:buChar char="-"/>
              </a:pPr>
              <a:r>
                <a:rPr lang="en-US" altLang="ko-KR" sz="1100" smtClean="0"/>
                <a:t> </a:t>
              </a:r>
              <a:r>
                <a:rPr lang="ko-KR" altLang="en-US" sz="1100" smtClean="0"/>
                <a:t>인터셉터를 통해 비로그인 상태에서 게시물 작성시</a:t>
              </a:r>
              <a:r>
                <a:rPr lang="en-US" altLang="ko-KR" sz="1100" smtClean="0"/>
                <a:t/>
              </a:r>
              <a:br>
                <a:rPr lang="en-US" altLang="ko-KR" sz="1100" smtClean="0"/>
              </a:br>
              <a:r>
                <a:rPr lang="ko-KR" altLang="en-US" sz="1100" smtClean="0"/>
                <a:t>로그인 화면을 요청한다</a:t>
              </a:r>
              <a:r>
                <a:rPr lang="en-US" altLang="ko-KR" sz="1100" smtClean="0"/>
                <a:t>.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9651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액자 10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smtClean="0">
                <a:solidFill>
                  <a:schemeClr val="bg1"/>
                </a:solidFill>
              </a:rPr>
              <a:t>3. </a:t>
            </a:r>
            <a:r>
              <a:rPr lang="ko-KR" altLang="en-US" sz="2400" b="1" i="1" kern="0" smtClean="0">
                <a:solidFill>
                  <a:schemeClr val="bg1"/>
                </a:solidFill>
              </a:rPr>
              <a:t>개발환경</a:t>
            </a:r>
            <a:endParaRPr lang="en-US" altLang="ko-KR" sz="2400" b="1" i="1" kern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>
                <a:solidFill>
                  <a:prstClr val="white"/>
                </a:solidFill>
              </a:rPr>
              <a:t>04</a:t>
            </a:r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344016" y="3954205"/>
            <a:ext cx="2205296" cy="2205294"/>
          </a:xfrm>
          <a:prstGeom prst="ellipse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smtClean="0">
                <a:solidFill>
                  <a:schemeClr val="bg1"/>
                </a:solidFill>
              </a:rPr>
              <a:t>OracleXE11 - ojdbc6</a:t>
            </a:r>
          </a:p>
        </p:txBody>
      </p:sp>
      <p:sp>
        <p:nvSpPr>
          <p:cNvPr id="32" name="타원 31"/>
          <p:cNvSpPr/>
          <p:nvPr/>
        </p:nvSpPr>
        <p:spPr>
          <a:xfrm>
            <a:off x="2722609" y="1236406"/>
            <a:ext cx="2205296" cy="2205294"/>
          </a:xfrm>
          <a:prstGeom prst="ellipse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smtClean="0">
                <a:solidFill>
                  <a:schemeClr val="bg1"/>
                </a:solidFill>
              </a:rPr>
              <a:t>STS</a:t>
            </a:r>
            <a:br>
              <a:rPr lang="en-US" altLang="ko-KR" sz="2000" b="1" smtClean="0">
                <a:solidFill>
                  <a:schemeClr val="bg1"/>
                </a:solidFill>
              </a:rPr>
            </a:br>
            <a:r>
              <a:rPr lang="en-US" altLang="ko-KR" sz="2000" b="1" smtClean="0">
                <a:solidFill>
                  <a:schemeClr val="bg1"/>
                </a:solidFill>
              </a:rPr>
              <a:t>3.9.15</a:t>
            </a:r>
          </a:p>
        </p:txBody>
      </p:sp>
      <p:sp>
        <p:nvSpPr>
          <p:cNvPr id="33" name="타원 32"/>
          <p:cNvSpPr/>
          <p:nvPr/>
        </p:nvSpPr>
        <p:spPr>
          <a:xfrm>
            <a:off x="270223" y="1232172"/>
            <a:ext cx="2205296" cy="2205294"/>
          </a:xfrm>
          <a:prstGeom prst="ellipse">
            <a:avLst/>
          </a:prstGeom>
          <a:solidFill>
            <a:srgbClr val="FD8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JAVA JDK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1.8 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ver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777138" y="3966906"/>
            <a:ext cx="2205296" cy="2205294"/>
          </a:xfrm>
          <a:prstGeom prst="ellipse">
            <a:avLst/>
          </a:prstGeom>
          <a:solidFill>
            <a:srgbClr val="FD8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smtClean="0">
                <a:solidFill>
                  <a:schemeClr val="bg1"/>
                </a:solidFill>
              </a:rPr>
              <a:t>mybatis 3.2.8 ver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252088" y="1223706"/>
            <a:ext cx="2205296" cy="2205294"/>
          </a:xfrm>
          <a:prstGeom prst="ellipse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smtClean="0">
                <a:solidFill>
                  <a:schemeClr val="bg1"/>
                </a:solidFill>
              </a:rPr>
              <a:t>spring</a:t>
            </a:r>
            <a:br>
              <a:rPr lang="en-US" altLang="ko-KR" sz="2000" b="1" smtClean="0">
                <a:solidFill>
                  <a:schemeClr val="bg1"/>
                </a:solidFill>
              </a:rPr>
            </a:br>
            <a:r>
              <a:rPr lang="en-US" altLang="ko-KR" sz="2000" b="1" smtClean="0">
                <a:solidFill>
                  <a:schemeClr val="bg1"/>
                </a:solidFill>
              </a:rPr>
              <a:t>framework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smtClean="0">
                <a:solidFill>
                  <a:schemeClr val="bg1"/>
                </a:solidFill>
              </a:rPr>
              <a:t>4.3.13 ver</a:t>
            </a:r>
          </a:p>
        </p:txBody>
      </p:sp>
      <p:sp>
        <p:nvSpPr>
          <p:cNvPr id="36" name="타원 35"/>
          <p:cNvSpPr/>
          <p:nvPr/>
        </p:nvSpPr>
        <p:spPr>
          <a:xfrm>
            <a:off x="8643381" y="3941505"/>
            <a:ext cx="2205296" cy="2205294"/>
          </a:xfrm>
          <a:prstGeom prst="ellipse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chemeClr val="bg1"/>
                </a:solidFill>
              </a:rPr>
              <a:t>jackson-databind</a:t>
            </a:r>
            <a:r>
              <a:rPr lang="en-US" altLang="ko-KR" sz="2000" b="1" dirty="0" smtClean="0">
                <a:solidFill>
                  <a:schemeClr val="bg1"/>
                </a:solidFill>
              </a:rPr>
              <a:t/>
            </a:r>
            <a:br>
              <a:rPr lang="en-US" altLang="ko-KR" sz="2000" b="1" dirty="0" smtClean="0">
                <a:solidFill>
                  <a:schemeClr val="bg1"/>
                </a:solidFill>
              </a:rPr>
            </a:br>
            <a:r>
              <a:rPr lang="en-US" altLang="ko-KR" sz="2000" b="1" dirty="0" smtClean="0">
                <a:solidFill>
                  <a:schemeClr val="bg1"/>
                </a:solidFill>
              </a:rPr>
              <a:t>2.9.2 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ver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210260" y="3928805"/>
            <a:ext cx="2205296" cy="2205294"/>
          </a:xfrm>
          <a:prstGeom prst="ellipse">
            <a:avLst/>
          </a:prstGeom>
          <a:solidFill>
            <a:srgbClr val="FD8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tiles-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jsp</a:t>
            </a:r>
            <a:r>
              <a:rPr lang="en-US" altLang="ko-KR" sz="2000" b="1" dirty="0" smtClean="0">
                <a:solidFill>
                  <a:schemeClr val="bg1"/>
                </a:solidFill>
              </a:rPr>
              <a:t/>
            </a:r>
            <a:br>
              <a:rPr lang="en-US" altLang="ko-KR" sz="2000" b="1" dirty="0" smtClean="0">
                <a:solidFill>
                  <a:schemeClr val="bg1"/>
                </a:solidFill>
              </a:rPr>
            </a:br>
            <a:r>
              <a:rPr lang="en-US" altLang="ko-KR" sz="2000" b="1" dirty="0" smtClean="0">
                <a:solidFill>
                  <a:schemeClr val="bg1"/>
                </a:solidFill>
              </a:rPr>
              <a:t>2.2.2 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ver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9704474" y="1227939"/>
            <a:ext cx="2205296" cy="2205294"/>
          </a:xfrm>
          <a:prstGeom prst="ellipse">
            <a:avLst/>
          </a:prstGeom>
          <a:solidFill>
            <a:srgbClr val="FD8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smtClean="0">
                <a:solidFill>
                  <a:schemeClr val="bg1"/>
                </a:solidFill>
              </a:rPr>
              <a:t>tomcat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smtClean="0">
                <a:solidFill>
                  <a:schemeClr val="bg1"/>
                </a:solidFill>
              </a:rPr>
              <a:t>8.0 ver</a:t>
            </a:r>
          </a:p>
        </p:txBody>
      </p:sp>
    </p:spTree>
    <p:extLst>
      <p:ext uri="{BB962C8B-B14F-4D97-AF65-F5344CB8AC3E}">
        <p14:creationId xmlns="" xmlns:p14="http://schemas.microsoft.com/office/powerpoint/2010/main" val="39651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액자 7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smtClean="0">
                <a:solidFill>
                  <a:srgbClr val="E4EDF2"/>
                </a:solidFill>
              </a:rPr>
              <a:t>4. </a:t>
            </a:r>
            <a:r>
              <a:rPr lang="ko-KR" altLang="en-US" sz="2400" b="1" i="1" kern="0" smtClean="0">
                <a:solidFill>
                  <a:srgbClr val="E4EDF2"/>
                </a:solidFill>
              </a:rPr>
              <a:t>설계 </a:t>
            </a:r>
            <a:r>
              <a:rPr lang="en-US" altLang="ko-KR" sz="2400" b="1" i="1" kern="0" smtClean="0">
                <a:solidFill>
                  <a:srgbClr val="E4EDF2"/>
                </a:solidFill>
              </a:rPr>
              <a:t>– DB </a:t>
            </a:r>
            <a:r>
              <a:rPr lang="ko-KR" altLang="en-US" sz="2400" b="1" i="1" kern="0" smtClean="0">
                <a:solidFill>
                  <a:srgbClr val="E4EDF2"/>
                </a:solidFill>
              </a:rPr>
              <a:t>설계</a:t>
            </a:r>
            <a:endParaRPr lang="en-US" altLang="ko-KR" sz="2400" b="1" i="1" kern="0">
              <a:solidFill>
                <a:srgbClr val="E4EDF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>
                <a:solidFill>
                  <a:prstClr val="white"/>
                </a:solidFill>
              </a:rPr>
              <a:t>05</a:t>
            </a:r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5A8D1F9-FE3D-4E53-9638-38D62AE1F339}"/>
              </a:ext>
            </a:extLst>
          </p:cNvPr>
          <p:cNvSpPr/>
          <p:nvPr/>
        </p:nvSpPr>
        <p:spPr>
          <a:xfrm>
            <a:off x="9105206" y="1067237"/>
            <a:ext cx="27644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ERD</a:t>
            </a: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smtClean="0"/>
              <a:t>member: </a:t>
            </a:r>
            <a:r>
              <a:rPr lang="ko-KR" altLang="en-US" sz="1400" smtClean="0"/>
              <a:t>회원 테이블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board: </a:t>
            </a:r>
            <a:r>
              <a:rPr lang="ko-KR" altLang="en-US" sz="1400" smtClean="0"/>
              <a:t>게시물 테이블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reply: </a:t>
            </a:r>
            <a:r>
              <a:rPr lang="ko-KR" altLang="en-US" sz="1400" smtClean="0"/>
              <a:t>댓글 테이블</a:t>
            </a:r>
            <a:r>
              <a:rPr lang="ko-KR" altLang="en-US" sz="9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9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122" name="Picture 2" descr="D:\jihye\tj_thejoen\portfolio2021\miniProject_studyboard\imgs\ERDiagram.png"/>
          <p:cNvPicPr>
            <a:picLocks noChangeAspect="1" noChangeArrowheads="1"/>
          </p:cNvPicPr>
          <p:nvPr/>
        </p:nvPicPr>
        <p:blipFill>
          <a:blip r:embed="rId2" cstate="print"/>
          <a:srcRect t="4953" b="2350"/>
          <a:stretch>
            <a:fillRect/>
          </a:stretch>
        </p:blipFill>
        <p:spPr bwMode="auto">
          <a:xfrm>
            <a:off x="1304693" y="995919"/>
            <a:ext cx="6881356" cy="53669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411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액자 7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smtClean="0">
                <a:solidFill>
                  <a:srgbClr val="E4EDF2"/>
                </a:solidFill>
              </a:rPr>
              <a:t>4. </a:t>
            </a:r>
            <a:r>
              <a:rPr lang="ko-KR" altLang="en-US" sz="2400" b="1" i="1" kern="0" smtClean="0">
                <a:solidFill>
                  <a:srgbClr val="E4EDF2"/>
                </a:solidFill>
              </a:rPr>
              <a:t>설계 </a:t>
            </a:r>
            <a:r>
              <a:rPr lang="en-US" altLang="ko-KR" sz="2400" b="1" i="1" kern="0" smtClean="0">
                <a:solidFill>
                  <a:srgbClr val="E4EDF2"/>
                </a:solidFill>
              </a:rPr>
              <a:t>– UML </a:t>
            </a:r>
            <a:r>
              <a:rPr lang="ko-KR" altLang="en-US" sz="2400" b="1" i="1" kern="0" smtClean="0">
                <a:solidFill>
                  <a:srgbClr val="E4EDF2"/>
                </a:solidFill>
              </a:rPr>
              <a:t>설계</a:t>
            </a:r>
            <a:endParaRPr lang="en-US" altLang="ko-KR" sz="2400" b="1" i="1" kern="0">
              <a:solidFill>
                <a:srgbClr val="E4EDF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>
                <a:solidFill>
                  <a:prstClr val="white"/>
                </a:solidFill>
              </a:rPr>
              <a:t>06</a:t>
            </a:r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5A8D1F9-FE3D-4E53-9638-38D62AE1F339}"/>
              </a:ext>
            </a:extLst>
          </p:cNvPr>
          <p:cNvSpPr/>
          <p:nvPr/>
        </p:nvSpPr>
        <p:spPr>
          <a:xfrm>
            <a:off x="9105206" y="1067237"/>
            <a:ext cx="27644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패키지 다이어그램</a:t>
            </a: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b="1" smtClean="0"/>
              <a:t>board, member, reply</a:t>
            </a:r>
            <a:r>
              <a:rPr lang="ko-KR" altLang="en-US" sz="9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9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074" name="Picture 2" descr="D:\jihye\tj_thejoen\portfolio2021\miniProject_studyboard\imgs\uml\pack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6588" y="2013861"/>
            <a:ext cx="6726556" cy="316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411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액자 7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E4EDF2"/>
                </a:solidFill>
              </a:rPr>
              <a:t>4. </a:t>
            </a:r>
            <a:r>
              <a:rPr lang="ko-KR" altLang="en-US" sz="2400" b="1" i="1" kern="0" dirty="0" smtClean="0">
                <a:solidFill>
                  <a:srgbClr val="E4EDF2"/>
                </a:solidFill>
              </a:rPr>
              <a:t>설계 </a:t>
            </a:r>
            <a:r>
              <a:rPr lang="en-US" altLang="ko-KR" sz="2400" b="1" i="1" kern="0" dirty="0" smtClean="0">
                <a:solidFill>
                  <a:srgbClr val="E4EDF2"/>
                </a:solidFill>
              </a:rPr>
              <a:t>– UML </a:t>
            </a:r>
            <a:r>
              <a:rPr lang="ko-KR" altLang="en-US" sz="2400" b="1" i="1" kern="0" dirty="0" smtClean="0">
                <a:solidFill>
                  <a:srgbClr val="E4EDF2"/>
                </a:solidFill>
              </a:rPr>
              <a:t>설계</a:t>
            </a:r>
            <a:endParaRPr lang="en-US" altLang="ko-KR" sz="2400" b="1" i="1" kern="0" dirty="0">
              <a:solidFill>
                <a:srgbClr val="E4EDF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>
                <a:solidFill>
                  <a:prstClr val="white"/>
                </a:solidFill>
              </a:rPr>
              <a:t>07</a:t>
            </a:r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5A8D1F9-FE3D-4E53-9638-38D62AE1F339}"/>
              </a:ext>
            </a:extLst>
          </p:cNvPr>
          <p:cNvSpPr/>
          <p:nvPr/>
        </p:nvSpPr>
        <p:spPr>
          <a:xfrm>
            <a:off x="9105206" y="1067237"/>
            <a:ext cx="2764418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클래스 다이어그램</a:t>
            </a: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member</a:t>
            </a:r>
            <a:endParaRPr lang="en-US" altLang="ko-KR" sz="1200" b="1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view</a:t>
            </a:r>
            <a:r>
              <a:rPr lang="en-US" altLang="ko-KR" sz="14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infoForm, infoMember, joinForm, loginForm, memAlert</a:t>
            </a:r>
            <a:br>
              <a:rPr lang="en-US" altLang="ko-KR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control</a:t>
            </a:r>
            <a:r>
              <a:rPr lang="en-US" altLang="ko-KR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joinForm, memJoin, checkId,</a:t>
            </a:r>
            <a:br>
              <a:rPr lang="en-US" altLang="ko-KR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loginForm, loginPro, meminfoForm,</a:t>
            </a:r>
            <a:br>
              <a:rPr lang="en-US" altLang="ko-KR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checkPw, infoForm, updateMem,</a:t>
            </a:r>
            <a:br>
              <a:rPr lang="en-US" altLang="ko-KR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deleteMem  </a:t>
            </a:r>
            <a:r>
              <a:rPr lang="ko-KR" altLang="en-US" sz="9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9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099" name="Picture 3" descr="D:\jihye\tj_thejoen\portfolio2021\miniProject_studyboard\imgs\uml\member_ui.png"/>
          <p:cNvPicPr>
            <a:picLocks noChangeAspect="1" noChangeArrowheads="1"/>
          </p:cNvPicPr>
          <p:nvPr/>
        </p:nvPicPr>
        <p:blipFill>
          <a:blip r:embed="rId2" cstate="print"/>
          <a:srcRect l="2902" r="5192" b="4104"/>
          <a:stretch>
            <a:fillRect/>
          </a:stretch>
        </p:blipFill>
        <p:spPr bwMode="auto">
          <a:xfrm>
            <a:off x="609600" y="975537"/>
            <a:ext cx="8273143" cy="53381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411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770</Words>
  <Application>Microsoft Office PowerPoint</Application>
  <PresentationFormat>사용자 지정</PresentationFormat>
  <Paragraphs>275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30_Office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ehdbsqja2@naver.com</cp:lastModifiedBy>
  <cp:revision>251</cp:revision>
  <dcterms:created xsi:type="dcterms:W3CDTF">2021-02-18T17:38:16Z</dcterms:created>
  <dcterms:modified xsi:type="dcterms:W3CDTF">2021-08-31T16:37:24Z</dcterms:modified>
</cp:coreProperties>
</file>