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omments/comment2.xml" ContentType="application/vnd.openxmlformats-officedocument.presentationml.comment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31" r:id="rId3"/>
    <p:sldId id="333" r:id="rId4"/>
    <p:sldId id="332" r:id="rId5"/>
    <p:sldId id="340" r:id="rId6"/>
    <p:sldId id="338" r:id="rId7"/>
    <p:sldId id="341" r:id="rId8"/>
    <p:sldId id="328" r:id="rId9"/>
    <p:sldId id="342" r:id="rId10"/>
    <p:sldId id="257" r:id="rId11"/>
    <p:sldId id="343" r:id="rId12"/>
    <p:sldId id="276" r:id="rId13"/>
    <p:sldId id="346" r:id="rId14"/>
    <p:sldId id="348" r:id="rId15"/>
    <p:sldId id="290" r:id="rId16"/>
    <p:sldId id="281" r:id="rId17"/>
    <p:sldId id="326" r:id="rId18"/>
    <p:sldId id="283" r:id="rId19"/>
    <p:sldId id="344" r:id="rId20"/>
    <p:sldId id="327" r:id="rId21"/>
    <p:sldId id="345" r:id="rId22"/>
    <p:sldId id="349" r:id="rId23"/>
    <p:sldId id="350" r:id="rId24"/>
    <p:sldId id="351" r:id="rId25"/>
    <p:sldId id="352" r:id="rId26"/>
    <p:sldId id="353" r:id="rId27"/>
    <p:sldId id="354" r:id="rId28"/>
    <p:sldId id="356" r:id="rId29"/>
    <p:sldId id="355" r:id="rId30"/>
    <p:sldId id="358" r:id="rId31"/>
    <p:sldId id="357" r:id="rId32"/>
  </p:sldIdLst>
  <p:sldSz cx="12192000" cy="6858000"/>
  <p:notesSz cx="6875463" cy="9047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" initials="T" lastIdx="4" clrIdx="0">
    <p:extLst>
      <p:ext uri="{19B8F6BF-5375-455C-9EA6-DF929625EA0E}">
        <p15:presenceInfo xmlns:p15="http://schemas.microsoft.com/office/powerpoint/2012/main" userId="T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8" autoAdjust="0"/>
    <p:restoredTop sz="94660"/>
  </p:normalViewPr>
  <p:slideViewPr>
    <p:cSldViewPr snapToGrid="0">
      <p:cViewPr>
        <p:scale>
          <a:sx n="100" d="100"/>
          <a:sy n="100" d="100"/>
        </p:scale>
        <p:origin x="18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9T14:37:08.723" idx="4">
    <p:pos x="10" y="10"/>
    <p:text>현재 코로나로 인해 여행업계가 침체기를 맞았는데 추후 코로나가 끝나고 난 뒤에 여행업계가 활발해지면 여행사이트 제작 경험이 있는 인재가 필요하지 않을까 하여 관련한 기능들을 구현해봤습니다.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9T14:37:08.723" idx="1">
    <p:pos x="10" y="10"/>
    <p:text>현재 코로나로 인해 여행업계가 침체기를 맞았는데 추후 코로나가 끝나고 난 뒤에 여행업계가 활발해지면 여행사이트 제작 경험이 있는 인재가 필요하지 않을까 하여 관련한 기능들을 구현해봤습니다.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367" cy="4539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4505" y="0"/>
            <a:ext cx="2979367" cy="4539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91BA8-C95E-4754-AF54-49944D8E9DE3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1130300"/>
            <a:ext cx="5430837" cy="3054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547" y="4353947"/>
            <a:ext cx="5500370" cy="35623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593235"/>
            <a:ext cx="2979367" cy="453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4505" y="8593235"/>
            <a:ext cx="2979367" cy="453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1ABC7-CB94-458B-BECE-14A35323CC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5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C889B-4377-4C76-ADD2-92F2AC37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C013C0-E996-4592-A9F8-A0335528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C761C-3487-48D4-AF85-32E27F29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3829A-BB89-44DF-9452-595775E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DE8D4-5052-41C6-B000-CC93E76A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25D8-7A21-44D8-888F-E74ADA46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51DA1-98A6-4CDE-912B-767487785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F3932-71B7-4214-BF2B-589649FC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A141B-7C11-4B3D-A2CC-C47F0633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94030-3830-4DD6-BE43-80D8AE0D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7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E41A01-30B5-4A35-A9B5-6B4BECE77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9A6413-8609-45CA-B12C-169229D1A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8A419-9F64-4334-AD41-7F0AAB9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EDD20-CCE2-41BD-AEEC-9705ED83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A75A0-390D-4C04-AFE7-CE18F376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4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A4E33-CD93-4A51-BE75-B1ACE409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C11DC-5254-4143-886A-6A788E9B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8AEA1-1714-426B-A719-86222268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D85B5-1411-42C3-ADE9-7B3B6591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EA868-28DE-4151-BF63-325E784D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7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C3618-F2CE-4E1B-85D9-251C287A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A1682-305D-47E6-9AC3-1C2F5FDF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6CA68-41B3-4696-8052-62D9213A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F827C-3601-4C19-8474-3CB5BB66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7D27C-2784-4D21-8C6F-DF97AA4A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0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C76A6-FCB8-4112-8E56-03B3A871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F49E5-90B0-4094-8BAA-3D6E2E2F8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FFA64-6D18-4C9C-B476-EFFFE0F1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501FB-B774-403C-A891-95CDE7A2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65C20-5F5A-4BB1-9B5D-1E27BBA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45668-FB46-4DB4-A0F5-D3D6323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4BF50-D259-4DDE-A056-0E4700FA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6F104-A330-4285-A2F2-88DE5C39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A85C2-8447-43B4-8B2F-BE0CFD89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6AF759-3A18-44DF-A5AE-3A258033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F6605-6FFF-4A46-9EA8-A15F54D8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C2458-5CA8-4B03-9553-5FBE2237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8447B6-864A-4724-B77F-A0685027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9805D-A228-4C1F-B323-81CFF1C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6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F7BA9-AE6E-4C90-82B7-1EE71AB8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E68A79-B2F3-4637-B149-FB75F31D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1E356A-3CD2-4252-A049-A7918B57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EDA795-3B24-4262-B02F-482F6737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7CAEA4-FAED-41CE-B694-90060C74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EFA79D-D1B7-4863-B503-419FEF1C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77B24-FD35-4D48-A957-F3791BEE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EF3F5-AAF0-41E3-A9E7-250C7B63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E8583-B9B2-4A31-8739-45CBDA71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03351-168D-47BB-B7F5-EC81A840D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FEBDA-02F9-4304-A89A-C3C53AA5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8B91B-7D5C-4353-83E6-E569A5F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B93B0-7306-4941-A38A-F9E01E0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6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69D04-7268-422B-A681-F176C5CE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2C5F03-437E-45D6-8A77-2B4A142BA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EE1EF-2457-425E-95A6-C8A4422A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195E4-3340-4FA5-A72F-4F808658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D9057-3677-4DCC-ABF1-7E7B84DF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1C470-7B17-4513-8E8F-5264DC82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40DC7-9FDE-4AA0-92CB-0AA66F23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A2006-6FDC-4EBD-908C-36B0071E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E4857-5FB6-473A-AAD9-75C6F56EC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354D-0080-4CE0-9F01-50CC51EAF1A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AE5C9-B329-450E-8D6D-0C6345049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6059D-8A27-467F-B5D4-3CDF7767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11.png"/><Relationship Id="rId5" Type="http://schemas.openxmlformats.org/officeDocument/2006/relationships/tags" Target="../tags/tag76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75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21.png"/><Relationship Id="rId5" Type="http://schemas.openxmlformats.org/officeDocument/2006/relationships/tags" Target="../tags/tag88.xml"/><Relationship Id="rId10" Type="http://schemas.openxmlformats.org/officeDocument/2006/relationships/image" Target="../media/image20.png"/><Relationship Id="rId4" Type="http://schemas.openxmlformats.org/officeDocument/2006/relationships/tags" Target="../tags/tag87.xml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9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image" Target="../media/image31.png"/><Relationship Id="rId4" Type="http://schemas.openxmlformats.org/officeDocument/2006/relationships/tags" Target="../tags/tag111.xml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5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34.png"/><Relationship Id="rId5" Type="http://schemas.openxmlformats.org/officeDocument/2006/relationships/tags" Target="../tags/tag118.xml"/><Relationship Id="rId10" Type="http://schemas.openxmlformats.org/officeDocument/2006/relationships/image" Target="../media/image33.png"/><Relationship Id="rId4" Type="http://schemas.openxmlformats.org/officeDocument/2006/relationships/tags" Target="../tags/tag117.xml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image" Target="../media/image38.png"/><Relationship Id="rId5" Type="http://schemas.openxmlformats.org/officeDocument/2006/relationships/tags" Target="../tags/tag124.xml"/><Relationship Id="rId10" Type="http://schemas.openxmlformats.org/officeDocument/2006/relationships/image" Target="../media/image37.png"/><Relationship Id="rId4" Type="http://schemas.openxmlformats.org/officeDocument/2006/relationships/tags" Target="../tags/tag123.xml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99967"/>
              </p:ext>
            </p:extLst>
          </p:nvPr>
        </p:nvGraphicFramePr>
        <p:xfrm>
          <a:off x="2032000" y="850232"/>
          <a:ext cx="8128000" cy="170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844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프로젝트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856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시작일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2021-06-15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종료일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2021-07-16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9267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75690"/>
              </p:ext>
            </p:extLst>
          </p:nvPr>
        </p:nvGraphicFramePr>
        <p:xfrm>
          <a:off x="5813571" y="3543352"/>
          <a:ext cx="4346430" cy="185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215">
                  <a:extLst>
                    <a:ext uri="{9D8B030D-6E8A-4147-A177-3AD203B41FA5}">
                      <a16:colId xmlns:a16="http://schemas.microsoft.com/office/drawing/2014/main" val="3391784286"/>
                    </a:ext>
                  </a:extLst>
                </a:gridCol>
                <a:gridCol w="2173215">
                  <a:extLst>
                    <a:ext uri="{9D8B030D-6E8A-4147-A177-3AD203B41FA5}">
                      <a16:colId xmlns:a16="http://schemas.microsoft.com/office/drawing/2014/main" val="1869769142"/>
                    </a:ext>
                  </a:extLst>
                </a:gridCol>
              </a:tblGrid>
              <a:tr h="46479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참여자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도지혜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347379"/>
                  </a:ext>
                </a:extLst>
              </a:tr>
              <a:tr h="464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임나연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0920"/>
                  </a:ext>
                </a:extLst>
              </a:tr>
              <a:tr h="464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이영신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9703"/>
                  </a:ext>
                </a:extLst>
              </a:tr>
              <a:tr h="464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유인홍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21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9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7996" y="187892"/>
            <a:ext cx="11703561" cy="6485087"/>
            <a:chOff x="11054" y="1104551"/>
            <a:chExt cx="7813552" cy="4963332"/>
          </a:xfrm>
          <a:solidFill>
            <a:srgbClr val="002060"/>
          </a:solidFill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054" y="1104551"/>
              <a:ext cx="7813552" cy="49633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11054" y="1104554"/>
              <a:ext cx="7813552" cy="216331"/>
              <a:chOff x="346618" y="1423190"/>
              <a:chExt cx="7750792" cy="26650"/>
            </a:xfrm>
            <a:grpFill/>
          </p:grpSpPr>
          <p:sp>
            <p:nvSpPr>
              <p:cNvPr id="21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346618" y="1423190"/>
                <a:ext cx="7750792" cy="266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계 획 서</a:t>
                </a:r>
                <a:endParaRPr lang="ko-KR" altLang="en-US" sz="1400" b="1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275718" y="1435596"/>
                <a:ext cx="70446" cy="925"/>
              </a:xfrm>
              <a:prstGeom prst="rect">
                <a:avLst/>
              </a:prstGeom>
              <a:grpFill/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588977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902236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83140"/>
              </p:ext>
            </p:extLst>
          </p:nvPr>
        </p:nvGraphicFramePr>
        <p:xfrm>
          <a:off x="322229" y="1321627"/>
          <a:ext cx="11520001" cy="4452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96">
                  <a:extLst>
                    <a:ext uri="{9D8B030D-6E8A-4147-A177-3AD203B41FA5}">
                      <a16:colId xmlns:a16="http://schemas.microsoft.com/office/drawing/2014/main" val="3391784286"/>
                    </a:ext>
                  </a:extLst>
                </a:gridCol>
                <a:gridCol w="726809">
                  <a:extLst>
                    <a:ext uri="{9D8B030D-6E8A-4147-A177-3AD203B41FA5}">
                      <a16:colId xmlns:a16="http://schemas.microsoft.com/office/drawing/2014/main" val="1869769142"/>
                    </a:ext>
                  </a:extLst>
                </a:gridCol>
                <a:gridCol w="1259797">
                  <a:extLst>
                    <a:ext uri="{9D8B030D-6E8A-4147-A177-3AD203B41FA5}">
                      <a16:colId xmlns:a16="http://schemas.microsoft.com/office/drawing/2014/main" val="1396517871"/>
                    </a:ext>
                  </a:extLst>
                </a:gridCol>
                <a:gridCol w="1302476">
                  <a:extLst>
                    <a:ext uri="{9D8B030D-6E8A-4147-A177-3AD203B41FA5}">
                      <a16:colId xmlns:a16="http://schemas.microsoft.com/office/drawing/2014/main" val="1439120381"/>
                    </a:ext>
                  </a:extLst>
                </a:gridCol>
                <a:gridCol w="2599154">
                  <a:extLst>
                    <a:ext uri="{9D8B030D-6E8A-4147-A177-3AD203B41FA5}">
                      <a16:colId xmlns:a16="http://schemas.microsoft.com/office/drawing/2014/main" val="1031141178"/>
                    </a:ext>
                  </a:extLst>
                </a:gridCol>
                <a:gridCol w="5034869">
                  <a:extLst>
                    <a:ext uri="{9D8B030D-6E8A-4147-A177-3AD203B41FA5}">
                      <a16:colId xmlns:a16="http://schemas.microsoft.com/office/drawing/2014/main" val="1202258787"/>
                    </a:ext>
                  </a:extLst>
                </a:gridCol>
              </a:tblGrid>
              <a:tr h="419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종료일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00920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2021-06-15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2021-06-22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부산파라다이스 호텔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신라호텔을 벤치마킹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팀전원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831462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2021-06-17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2021-06-30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와이어프레임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 UML 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팀전원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13608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2021-06-25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2021-07-16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백엔드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프론트엔드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[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주요 담당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]</a:t>
                      </a: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도지혜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객실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룸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&amp;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예약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라이프스타일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회원가입</a:t>
                      </a:r>
                      <a:endParaRPr lang="en-US" altLang="ko-KR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임나연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예약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레스토랑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호텔소개</a:t>
                      </a:r>
                      <a:endParaRPr lang="en-US" altLang="ko-KR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이영신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이벤트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Q&amp;A, FAQ,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로그인</a:t>
                      </a:r>
                      <a:endParaRPr lang="en-US" altLang="ko-KR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유인홍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포인트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 err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마이페이지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이용약관</a:t>
                      </a:r>
                      <a:endParaRPr lang="en-US" altLang="ko-KR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5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32000" y="2207090"/>
          <a:ext cx="8128000" cy="215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 </a:t>
                      </a:r>
                      <a:r>
                        <a:rPr lang="en-US" altLang="ko-KR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 DB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Mysql workbench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9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7996" y="187892"/>
            <a:ext cx="11703561" cy="6485087"/>
            <a:chOff x="11054" y="1104551"/>
            <a:chExt cx="7813552" cy="4963332"/>
          </a:xfrm>
          <a:solidFill>
            <a:srgbClr val="002060"/>
          </a:solidFill>
        </p:grpSpPr>
        <p:sp>
          <p:nvSpPr>
            <p:cNvPr id="12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054" y="1104551"/>
              <a:ext cx="7813552" cy="49633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11054" y="1104554"/>
              <a:ext cx="7813552" cy="216331"/>
              <a:chOff x="346618" y="1423190"/>
              <a:chExt cx="7750792" cy="26650"/>
            </a:xfrm>
            <a:grpFill/>
          </p:grpSpPr>
          <p:sp>
            <p:nvSpPr>
              <p:cNvPr id="14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346618" y="1423190"/>
                <a:ext cx="7750792" cy="266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ERD -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전체</a:t>
                </a:r>
                <a:endParaRPr lang="ko-KR" altLang="en-US" sz="1400" b="1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5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275718" y="1435596"/>
                <a:ext cx="70446" cy="925"/>
              </a:xfrm>
              <a:prstGeom prst="rect">
                <a:avLst/>
              </a:prstGeom>
              <a:grpFill/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588977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902236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26" name="Picture 2" descr="D:\jihye\tj_thejoen\portfolio2021\호텔델루나_제출(소스,빌드,발표자료,개발문서)\ERD_hotelTota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5322" y="743570"/>
            <a:ext cx="11626509" cy="5669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07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7996" y="187892"/>
            <a:ext cx="11703561" cy="6485087"/>
            <a:chOff x="11054" y="1104551"/>
            <a:chExt cx="7813552" cy="4963332"/>
          </a:xfrm>
          <a:solidFill>
            <a:srgbClr val="002060"/>
          </a:solidFill>
        </p:grpSpPr>
        <p:sp>
          <p:nvSpPr>
            <p:cNvPr id="12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054" y="1104551"/>
              <a:ext cx="7813552" cy="49633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11054" y="1104554"/>
              <a:ext cx="7813552" cy="216331"/>
              <a:chOff x="346618" y="1423190"/>
              <a:chExt cx="7750792" cy="26650"/>
            </a:xfrm>
            <a:grpFill/>
          </p:grpSpPr>
          <p:sp>
            <p:nvSpPr>
              <p:cNvPr id="14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346618" y="1423190"/>
                <a:ext cx="7750792" cy="266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ERD -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예약</a:t>
                </a:r>
                <a:endParaRPr lang="ko-KR" altLang="en-US" sz="1400" b="1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5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275718" y="1435596"/>
                <a:ext cx="70446" cy="925"/>
              </a:xfrm>
              <a:prstGeom prst="rect">
                <a:avLst/>
              </a:prstGeom>
              <a:grpFill/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588977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902236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050" name="Picture 2" descr="D:\jihye\tj_thejoen\portfolio2021\호텔델루나_제출(소스,빌드,발표자료,개발문서)\ERD_hotelRez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43963" y="529726"/>
            <a:ext cx="7673236" cy="6096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07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215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36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 </a:t>
                      </a:r>
                      <a:r>
                        <a:rPr lang="en-US" altLang="ko-KR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 UML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StarUML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9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패키지 다이어그램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패키지다이어그램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8" y="518885"/>
            <a:ext cx="9456579" cy="418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4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클래스다이어그램 </a:t>
                      </a: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 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회원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987FA1B-F3B5-4C80-B772-2B30FA2080A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589" y="484857"/>
            <a:ext cx="9484860" cy="60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0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클래스다이어그램 </a:t>
                      </a:r>
                      <a:endParaRPr lang="en-US" altLang="ko-KR" sz="11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 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룸</a:t>
                      </a: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&amp;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룸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&amp;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예약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086" y="551827"/>
            <a:ext cx="9094574" cy="597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607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클래스다이어그램 </a:t>
                      </a:r>
                      <a:endParaRPr lang="en-US" altLang="ko-KR" sz="11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algn="l" latinLnBrk="1"/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 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포인트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포인트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775" y="867647"/>
            <a:ext cx="6722224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1074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Spring </a:t>
                      </a:r>
                      <a:r>
                        <a:rPr lang="ko-KR" altLang="en-US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구조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9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32000" y="719666"/>
          <a:ext cx="8128000" cy="844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4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목 차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75690"/>
              </p:ext>
            </p:extLst>
          </p:nvPr>
        </p:nvGraphicFramePr>
        <p:xfrm>
          <a:off x="2043237" y="1852338"/>
          <a:ext cx="810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0">
                  <a:extLst>
                    <a:ext uri="{9D8B030D-6E8A-4147-A177-3AD203B41FA5}">
                      <a16:colId xmlns:a16="http://schemas.microsoft.com/office/drawing/2014/main" val="186976914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800" dirty="0" smtClean="0"/>
                        <a:t>1.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목적</a:t>
                      </a:r>
                      <a:endParaRPr lang="en-US" altLang="ko-KR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3473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09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개발환경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계획서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97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</a:t>
                      </a:r>
                      <a:r>
                        <a:rPr lang="en-US" altLang="ko-KR" sz="1800" b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 </a:t>
                      </a:r>
                      <a:r>
                        <a:rPr lang="ko-KR" altLang="en-US" sz="1800" b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 </a:t>
                      </a:r>
                      <a:r>
                        <a:rPr lang="en-US" altLang="ko-KR" sz="1800" b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–</a:t>
                      </a:r>
                      <a:r>
                        <a:rPr lang="en-US" altLang="ko-KR" sz="1800" b="1" baseline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DB, UML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218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6. Spring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7.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기능 설명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03800"/>
            <a:ext cx="11791623" cy="6394806"/>
            <a:chOff x="660249" y="1094802"/>
            <a:chExt cx="6453531" cy="4973081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50" y="1094802"/>
              <a:ext cx="6453530" cy="216330"/>
              <a:chOff x="990599" y="14219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990599" y="14219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/>
                <a:r>
                  <a:rPr lang="en-US" altLang="ko-KR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3 layer</a:t>
                </a:r>
                <a:endParaRPr lang="ko-KR" altLang="en-US" sz="1400" dirty="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4985" y="833057"/>
            <a:ext cx="1933113" cy="114063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271345" y="1092437"/>
            <a:ext cx="1875119" cy="269059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972" y="494502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ko-KR" altLang="en-US" sz="1600" dirty="0">
                <a:solidFill>
                  <a:schemeClr val="bg1"/>
                </a:solidFill>
              </a:rPr>
              <a:t>브라우저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3212" y="507201"/>
            <a:ext cx="2038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ko-KR" altLang="en-US" sz="1600" dirty="0">
                <a:solidFill>
                  <a:schemeClr val="bg1"/>
                </a:solidFill>
              </a:rPr>
              <a:t>클라이언트 계층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| Presentation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layer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916907" y="1556821"/>
            <a:ext cx="576198" cy="7068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5602" y="2303208"/>
            <a:ext cx="13676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| </a:t>
            </a:r>
            <a:r>
              <a:rPr lang="ko-KR" altLang="en-US" sz="1400" dirty="0" err="1">
                <a:solidFill>
                  <a:schemeClr val="bg1"/>
                </a:solidFill>
              </a:rPr>
              <a:t>프리젠테이션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웹 서버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프론트 </a:t>
            </a:r>
            <a:r>
              <a:rPr lang="ko-KR" altLang="en-US" sz="1400" dirty="0" err="1">
                <a:solidFill>
                  <a:schemeClr val="bg1"/>
                </a:solidFill>
              </a:rPr>
              <a:t>엔드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62761" y="2495260"/>
            <a:ext cx="1875119" cy="269059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628" y="1658666"/>
            <a:ext cx="2123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ko-KR" altLang="en-US" sz="1600" dirty="0">
                <a:solidFill>
                  <a:schemeClr val="bg1"/>
                </a:solidFill>
              </a:rPr>
              <a:t>어플리케이션 계층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| Business logic layer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| Service layer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7136685" y="3010337"/>
            <a:ext cx="576198" cy="7068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95042" y="3759738"/>
            <a:ext cx="1819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| </a:t>
            </a:r>
            <a:r>
              <a:rPr lang="ko-KR" altLang="en-US" sz="1400" dirty="0">
                <a:solidFill>
                  <a:schemeClr val="bg1"/>
                </a:solidFill>
              </a:rPr>
              <a:t>어플리케이션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어플리케이션서버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비즈니스로직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데이터 </a:t>
            </a:r>
            <a:r>
              <a:rPr lang="ko-KR" altLang="en-US" sz="1400" dirty="0" err="1">
                <a:solidFill>
                  <a:schemeClr val="bg1"/>
                </a:solidFill>
              </a:rPr>
              <a:t>엑세스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로직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83914" y="3704975"/>
            <a:ext cx="1875119" cy="269059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36581" y="3119739"/>
            <a:ext cx="191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ko-KR" altLang="en-US" sz="1600" dirty="0">
                <a:solidFill>
                  <a:schemeClr val="bg1"/>
                </a:solidFill>
              </a:rPr>
              <a:t>데이터 계층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en-US" altLang="ko-KR" sz="1600" dirty="0" err="1">
                <a:solidFill>
                  <a:schemeClr val="bg1"/>
                </a:solidFill>
              </a:rPr>
              <a:t>DataService</a:t>
            </a:r>
            <a:r>
              <a:rPr lang="en-US" altLang="ko-KR" sz="1600" dirty="0">
                <a:solidFill>
                  <a:schemeClr val="bg1"/>
                </a:solidFill>
              </a:rPr>
              <a:t> layer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한쪽 모서리가 잘린 사각형 33"/>
          <p:cNvSpPr/>
          <p:nvPr/>
        </p:nvSpPr>
        <p:spPr>
          <a:xfrm>
            <a:off x="10346295" y="4219736"/>
            <a:ext cx="576198" cy="7068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05684" y="4968134"/>
            <a:ext cx="1757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| </a:t>
            </a:r>
            <a:r>
              <a:rPr lang="ko-KR" altLang="en-US" sz="1400" dirty="0">
                <a:solidFill>
                  <a:schemeClr val="bg1"/>
                </a:solidFill>
              </a:rPr>
              <a:t>데이터베이스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-DBMS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데이터베이스 백업</a:t>
            </a:r>
          </a:p>
        </p:txBody>
      </p:sp>
      <p:sp>
        <p:nvSpPr>
          <p:cNvPr id="9" name="오른쪽으로 구부러진 화살표 8"/>
          <p:cNvSpPr/>
          <p:nvPr/>
        </p:nvSpPr>
        <p:spPr>
          <a:xfrm rot="6944881">
            <a:off x="2441755" y="135283"/>
            <a:ext cx="541563" cy="209722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오른쪽으로 구부러진 화살표 37"/>
          <p:cNvSpPr/>
          <p:nvPr/>
        </p:nvSpPr>
        <p:spPr>
          <a:xfrm rot="6944881">
            <a:off x="5457408" y="1366979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오른쪽으로 구부러진 화살표 38"/>
          <p:cNvSpPr/>
          <p:nvPr/>
        </p:nvSpPr>
        <p:spPr>
          <a:xfrm rot="6800080">
            <a:off x="8876102" y="2411961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6769" y="972261"/>
            <a:ext cx="1155509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HTTP </a:t>
            </a:r>
            <a:r>
              <a:rPr lang="ko-KR" altLang="en-US" sz="1600" dirty="0">
                <a:solidFill>
                  <a:schemeClr val="tx1"/>
                </a:solidFill>
              </a:rPr>
              <a:t>응답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82812" y="2044560"/>
            <a:ext cx="595035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응답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20335" y="3194498"/>
            <a:ext cx="1282723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결과값 반환</a:t>
            </a:r>
          </a:p>
        </p:txBody>
      </p:sp>
      <p:sp>
        <p:nvSpPr>
          <p:cNvPr id="40" name="오른쪽으로 구부러진 화살표 39"/>
          <p:cNvSpPr/>
          <p:nvPr/>
        </p:nvSpPr>
        <p:spPr>
          <a:xfrm rot="18456715">
            <a:off x="2252393" y="1603395"/>
            <a:ext cx="541563" cy="209722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오른쪽으로 구부러진 화살표 41"/>
          <p:cNvSpPr/>
          <p:nvPr/>
        </p:nvSpPr>
        <p:spPr>
          <a:xfrm rot="17735896">
            <a:off x="5406322" y="3231872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오른쪽으로 구부러진 화살표 42"/>
          <p:cNvSpPr/>
          <p:nvPr/>
        </p:nvSpPr>
        <p:spPr>
          <a:xfrm rot="17735896">
            <a:off x="8723191" y="4579779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오른쪽으로 구부러진 화살표 43"/>
          <p:cNvSpPr/>
          <p:nvPr/>
        </p:nvSpPr>
        <p:spPr>
          <a:xfrm rot="11181820">
            <a:off x="10948124" y="3995616"/>
            <a:ext cx="565155" cy="1597100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8678" y="2678782"/>
            <a:ext cx="1155509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HTTP </a:t>
            </a:r>
            <a:r>
              <a:rPr lang="ko-KR" altLang="en-US" sz="16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07628" y="4221020"/>
            <a:ext cx="1005403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쿼리실행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57357" y="3954039"/>
            <a:ext cx="1487908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구성요소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08293" y="5403996"/>
            <a:ext cx="1765227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데이터 쿼리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47" name="Minimiz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60D6514-324F-4954-ACE3-AF43A9EE4A7A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0700816" y="319477"/>
            <a:ext cx="106372" cy="9811"/>
          </a:xfrm>
          <a:prstGeom prst="rect">
            <a:avLst/>
          </a:prstGeom>
          <a:solidFill>
            <a:srgbClr val="002060"/>
          </a:solidFill>
          <a:ln w="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Maximiz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C6A0355-6B76-46A9-B5D2-B79B98B5F1A5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11173832" y="277274"/>
            <a:ext cx="104109" cy="94216"/>
          </a:xfrm>
          <a:custGeom>
            <a:avLst/>
            <a:gdLst>
              <a:gd name="T0" fmla="*/ 0 w 282"/>
              <a:gd name="T1" fmla="*/ 0 h 282"/>
              <a:gd name="T2" fmla="*/ 0 w 282"/>
              <a:gd name="T3" fmla="*/ 282 h 282"/>
              <a:gd name="T4" fmla="*/ 282 w 282"/>
              <a:gd name="T5" fmla="*/ 282 h 282"/>
              <a:gd name="T6" fmla="*/ 282 w 282"/>
              <a:gd name="T7" fmla="*/ 0 h 282"/>
              <a:gd name="T8" fmla="*/ 0 w 282"/>
              <a:gd name="T9" fmla="*/ 0 h 282"/>
              <a:gd name="T10" fmla="*/ 28 w 282"/>
              <a:gd name="T11" fmla="*/ 28 h 282"/>
              <a:gd name="T12" fmla="*/ 254 w 282"/>
              <a:gd name="T13" fmla="*/ 28 h 282"/>
              <a:gd name="T14" fmla="*/ 254 w 282"/>
              <a:gd name="T15" fmla="*/ 254 h 282"/>
              <a:gd name="T16" fmla="*/ 28 w 282"/>
              <a:gd name="T17" fmla="*/ 254 h 282"/>
              <a:gd name="T18" fmla="*/ 28 w 282"/>
              <a:gd name="T19" fmla="*/ 2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282">
                <a:moveTo>
                  <a:pt x="0" y="0"/>
                </a:moveTo>
                <a:lnTo>
                  <a:pt x="0" y="282"/>
                </a:lnTo>
                <a:lnTo>
                  <a:pt x="282" y="282"/>
                </a:lnTo>
                <a:lnTo>
                  <a:pt x="282" y="0"/>
                </a:lnTo>
                <a:lnTo>
                  <a:pt x="0" y="0"/>
                </a:lnTo>
                <a:close/>
                <a:moveTo>
                  <a:pt x="28" y="28"/>
                </a:moveTo>
                <a:lnTo>
                  <a:pt x="254" y="28"/>
                </a:lnTo>
                <a:lnTo>
                  <a:pt x="254" y="254"/>
                </a:lnTo>
                <a:lnTo>
                  <a:pt x="28" y="254"/>
                </a:lnTo>
                <a:lnTo>
                  <a:pt x="28" y="28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los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8195EA75-E169-47DF-814E-CC7E6A77FDC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646848" y="275323"/>
            <a:ext cx="106372" cy="98151"/>
          </a:xfrm>
          <a:custGeom>
            <a:avLst/>
            <a:gdLst>
              <a:gd name="T0" fmla="*/ 3 w 47"/>
              <a:gd name="T1" fmla="*/ 0 h 50"/>
              <a:gd name="T2" fmla="*/ 0 w 47"/>
              <a:gd name="T3" fmla="*/ 3 h 50"/>
              <a:gd name="T4" fmla="*/ 20 w 47"/>
              <a:gd name="T5" fmla="*/ 25 h 50"/>
              <a:gd name="T6" fmla="*/ 0 w 47"/>
              <a:gd name="T7" fmla="*/ 46 h 50"/>
              <a:gd name="T8" fmla="*/ 3 w 47"/>
              <a:gd name="T9" fmla="*/ 50 h 50"/>
              <a:gd name="T10" fmla="*/ 23 w 47"/>
              <a:gd name="T11" fmla="*/ 28 h 50"/>
              <a:gd name="T12" fmla="*/ 44 w 47"/>
              <a:gd name="T13" fmla="*/ 49 h 50"/>
              <a:gd name="T14" fmla="*/ 47 w 47"/>
              <a:gd name="T15" fmla="*/ 46 h 50"/>
              <a:gd name="T16" fmla="*/ 27 w 47"/>
              <a:gd name="T17" fmla="*/ 25 h 50"/>
              <a:gd name="T18" fmla="*/ 47 w 47"/>
              <a:gd name="T19" fmla="*/ 3 h 50"/>
              <a:gd name="T20" fmla="*/ 44 w 47"/>
              <a:gd name="T21" fmla="*/ 0 h 50"/>
              <a:gd name="T22" fmla="*/ 24 w 47"/>
              <a:gd name="T23" fmla="*/ 21 h 50"/>
              <a:gd name="T24" fmla="*/ 3 w 47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50">
                <a:moveTo>
                  <a:pt x="3" y="0"/>
                </a:moveTo>
                <a:lnTo>
                  <a:pt x="0" y="3"/>
                </a:lnTo>
                <a:lnTo>
                  <a:pt x="20" y="25"/>
                </a:lnTo>
                <a:lnTo>
                  <a:pt x="0" y="46"/>
                </a:lnTo>
                <a:lnTo>
                  <a:pt x="3" y="50"/>
                </a:lnTo>
                <a:lnTo>
                  <a:pt x="23" y="28"/>
                </a:lnTo>
                <a:lnTo>
                  <a:pt x="44" y="49"/>
                </a:lnTo>
                <a:lnTo>
                  <a:pt x="47" y="46"/>
                </a:lnTo>
                <a:lnTo>
                  <a:pt x="27" y="25"/>
                </a:lnTo>
                <a:lnTo>
                  <a:pt x="47" y="3"/>
                </a:lnTo>
                <a:lnTo>
                  <a:pt x="44" y="0"/>
                </a:lnTo>
                <a:lnTo>
                  <a:pt x="24" y="21"/>
                </a:lnTo>
                <a:lnTo>
                  <a:pt x="3" y="0"/>
                </a:lnTo>
                <a:close/>
              </a:path>
            </a:pathLst>
          </a:cu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38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2207090"/>
          <a:ext cx="8128000" cy="215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기능 설명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 페이지</a:t>
                      </a:r>
                      <a:endParaRPr lang="en-US" altLang="ko-KR" sz="1600" b="1" smtClean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9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72050"/>
              </p:ext>
            </p:extLst>
          </p:nvPr>
        </p:nvGraphicFramePr>
        <p:xfrm>
          <a:off x="9838944" y="220069"/>
          <a:ext cx="2198998" cy="263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예약에 사용될 회원의 개인정보에 관해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안내 및 동의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이메일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  <a:r>
                        <a:rPr lang="en-US" altLang="ko-KR" sz="12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javax.mail1.6.1 ver,</a:t>
                      </a:r>
                      <a:r>
                        <a:rPr lang="en-US" altLang="ko-KR" sz="12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로 요청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 </a:t>
                      </a: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로 서버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session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에 저장한 </a:t>
                      </a:r>
                      <a:r>
                        <a:rPr lang="ko-KR" altLang="en-US" sz="1200" baseline="0" dirty="0" err="1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인증코드와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일치여부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확인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회원가입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26" name="Picture 2" descr="D:\jihye\tj_thejoen\portfolio2021\Project_hotelDelluna\imgs\member\20210823_235821_1.png"/>
          <p:cNvPicPr>
            <a:picLocks noChangeAspect="1" noChangeArrowheads="1"/>
          </p:cNvPicPr>
          <p:nvPr/>
        </p:nvPicPr>
        <p:blipFill>
          <a:blip r:embed="rId8" cstate="print"/>
          <a:srcRect l="17048" t="29360"/>
          <a:stretch>
            <a:fillRect/>
          </a:stretch>
        </p:blipFill>
        <p:spPr bwMode="auto">
          <a:xfrm>
            <a:off x="308547" y="588375"/>
            <a:ext cx="5297488" cy="2976404"/>
          </a:xfrm>
          <a:prstGeom prst="rect">
            <a:avLst/>
          </a:prstGeom>
          <a:noFill/>
        </p:spPr>
      </p:pic>
      <p:pic>
        <p:nvPicPr>
          <p:cNvPr id="1028" name="Picture 4" descr="D:\jihye\tj_thejoen\portfolio2021\Project_hotelDelluna\imgs\member\20210823_235821_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8371" y="3886323"/>
            <a:ext cx="4413568" cy="2383000"/>
          </a:xfrm>
          <a:prstGeom prst="rect">
            <a:avLst/>
          </a:prstGeom>
          <a:noFill/>
        </p:spPr>
      </p:pic>
      <p:pic>
        <p:nvPicPr>
          <p:cNvPr id="1027" name="Picture 3" descr="D:\jihye\tj_thejoen\portfolio2021\Project_hotelDelluna\imgs\member\20210823_235821_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99583" y="588375"/>
            <a:ext cx="3121914" cy="899886"/>
          </a:xfrm>
          <a:prstGeom prst="rect">
            <a:avLst/>
          </a:prstGeom>
          <a:noFill/>
        </p:spPr>
      </p:pic>
      <p:pic>
        <p:nvPicPr>
          <p:cNvPr id="1029" name="Picture 5" descr="D:\jihye\tj_thejoen\portfolio2021\Project_hotelDelluna\imgs\member\20210823_235821_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6186" y="1053389"/>
            <a:ext cx="3024886" cy="3374872"/>
          </a:xfrm>
          <a:prstGeom prst="rect">
            <a:avLst/>
          </a:prstGeom>
          <a:noFill/>
        </p:spPr>
      </p:pic>
      <p:pic>
        <p:nvPicPr>
          <p:cNvPr id="1030" name="Picture 6" descr="D:\jihye\tj_thejoen\portfolio2021\Project_hotelDelluna\imgs\member\20210823_235821_5.png"/>
          <p:cNvPicPr>
            <a:picLocks noChangeAspect="1" noChangeArrowheads="1"/>
          </p:cNvPicPr>
          <p:nvPr/>
        </p:nvPicPr>
        <p:blipFill>
          <a:blip r:embed="rId12" cstate="print"/>
          <a:srcRect t="49293"/>
          <a:stretch>
            <a:fillRect/>
          </a:stretch>
        </p:blipFill>
        <p:spPr bwMode="auto">
          <a:xfrm>
            <a:off x="5499583" y="3913686"/>
            <a:ext cx="3974312" cy="923952"/>
          </a:xfrm>
          <a:prstGeom prst="rect">
            <a:avLst/>
          </a:prstGeom>
          <a:noFill/>
        </p:spPr>
      </p:pic>
      <p:pic>
        <p:nvPicPr>
          <p:cNvPr id="1031" name="Picture 7" descr="D:\jihye\tj_thejoen\portfolio2021\Project_hotelDelluna\imgs\member\20210823_235821_6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05499" y="4672258"/>
            <a:ext cx="3036396" cy="878076"/>
          </a:xfrm>
          <a:prstGeom prst="rect">
            <a:avLst/>
          </a:prstGeom>
          <a:noFill/>
        </p:spPr>
      </p:pic>
      <p:pic>
        <p:nvPicPr>
          <p:cNvPr id="1032" name="Picture 8" descr="D:\jihye\tj_thejoen\portfolio2021\Project_hotelDelluna\imgs\member\20210823_235821_7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58591" y="5184448"/>
            <a:ext cx="2964322" cy="853566"/>
          </a:xfrm>
          <a:prstGeom prst="rect">
            <a:avLst/>
          </a:prstGeom>
          <a:noFill/>
        </p:spPr>
      </p:pic>
      <p:pic>
        <p:nvPicPr>
          <p:cNvPr id="1033" name="Picture 9" descr="D:\jihye\tj_thejoen\portfolio2021\Project_hotelDelluna\imgs\member\20210823_235821_8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07150" y="5674037"/>
            <a:ext cx="2901188" cy="824348"/>
          </a:xfrm>
          <a:prstGeom prst="rect">
            <a:avLst/>
          </a:prstGeom>
          <a:noFill/>
        </p:spPr>
      </p:pic>
      <p:sp>
        <p:nvSpPr>
          <p:cNvPr id="24" name="타원 23"/>
          <p:cNvSpPr/>
          <p:nvPr/>
        </p:nvSpPr>
        <p:spPr>
          <a:xfrm>
            <a:off x="207264" y="2304288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25" name="타원 24"/>
          <p:cNvSpPr/>
          <p:nvPr/>
        </p:nvSpPr>
        <p:spPr>
          <a:xfrm>
            <a:off x="329209" y="3700272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  <p:sp>
        <p:nvSpPr>
          <p:cNvPr id="26" name="타원 25"/>
          <p:cNvSpPr/>
          <p:nvPr/>
        </p:nvSpPr>
        <p:spPr>
          <a:xfrm>
            <a:off x="5365140" y="4130502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3</a:t>
            </a:r>
            <a:endParaRPr lang="ko-KR" altLang="en-US" b="1"/>
          </a:p>
        </p:txBody>
      </p:sp>
      <p:sp>
        <p:nvSpPr>
          <p:cNvPr id="28" name="TextBox 27"/>
          <p:cNvSpPr txBox="1"/>
          <p:nvPr/>
        </p:nvSpPr>
        <p:spPr>
          <a:xfrm>
            <a:off x="7297258" y="75663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이메일 수신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1652" y="3929334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인증코드 입력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4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98832"/>
              </p:ext>
            </p:extLst>
          </p:nvPr>
        </p:nvGraphicFramePr>
        <p:xfrm>
          <a:off x="9838944" y="220069"/>
          <a:ext cx="2198998" cy="19731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필수 입력항목 유효성 검사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다음 우편번호 찾기 </a:t>
                      </a:r>
                      <a:r>
                        <a:rPr lang="en-US" altLang="ko-KR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API</a:t>
                      </a: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사용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회원가입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2 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051" name="Picture 3" descr="D:\jihye\tj_thejoen\portfolio2021\Project_hotelDelluna\imgs\member\20210823_235821_1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3568" y="604076"/>
            <a:ext cx="8327986" cy="5595366"/>
          </a:xfrm>
          <a:prstGeom prst="rect">
            <a:avLst/>
          </a:prstGeom>
          <a:noFill/>
        </p:spPr>
      </p:pic>
      <p:pic>
        <p:nvPicPr>
          <p:cNvPr id="2052" name="Picture 4" descr="D:\jihye\tj_thejoen\portfolio2021\Project_hotelDelluna\imgs\member\20210823_235821_1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86144" y="4358231"/>
            <a:ext cx="2707260" cy="2184330"/>
          </a:xfrm>
          <a:prstGeom prst="rect">
            <a:avLst/>
          </a:prstGeom>
          <a:noFill/>
        </p:spPr>
      </p:pic>
      <p:sp>
        <p:nvSpPr>
          <p:cNvPr id="27" name="타원 26"/>
          <p:cNvSpPr/>
          <p:nvPr/>
        </p:nvSpPr>
        <p:spPr>
          <a:xfrm>
            <a:off x="7644384" y="3828288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  <p:sp>
        <p:nvSpPr>
          <p:cNvPr id="30" name="타원 29"/>
          <p:cNvSpPr/>
          <p:nvPr/>
        </p:nvSpPr>
        <p:spPr>
          <a:xfrm>
            <a:off x="262128" y="2420112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91640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81364"/>
              </p:ext>
            </p:extLst>
          </p:nvPr>
        </p:nvGraphicFramePr>
        <p:xfrm>
          <a:off x="9838944" y="220069"/>
          <a:ext cx="2198998" cy="13161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로 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DB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에 저장된 회원정보 일치여부확인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로그인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4" name="내용 개체 틀 3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538033"/>
            <a:ext cx="9363075" cy="3987075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6B78DA-5B6F-4EEB-8316-EFEE7E6CAD2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3517" y="5042487"/>
            <a:ext cx="2738560" cy="10387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8EC4B8-7EF5-4ABE-BCA6-80A6CD3F9496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22101" y="5042487"/>
            <a:ext cx="2738561" cy="10387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D2E83C-FD33-46DF-9EB1-2AF7D4BC6F8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07543" y="5043425"/>
            <a:ext cx="2958378" cy="996188"/>
          </a:xfrm>
          <a:prstGeom prst="rect">
            <a:avLst/>
          </a:prstGeom>
        </p:spPr>
      </p:pic>
      <p:pic>
        <p:nvPicPr>
          <p:cNvPr id="3074" name="Picture 2" descr="D:\jihye\tj_thejoen\portfolio2021\Project_hotelDelluna\imgs\member\20210824_003957_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97174" y="3573209"/>
            <a:ext cx="4305300" cy="1247775"/>
          </a:xfrm>
          <a:prstGeom prst="rect">
            <a:avLst/>
          </a:prstGeom>
          <a:noFill/>
        </p:spPr>
      </p:pic>
      <p:sp>
        <p:nvSpPr>
          <p:cNvPr id="24" name="타원 23"/>
          <p:cNvSpPr/>
          <p:nvPr/>
        </p:nvSpPr>
        <p:spPr>
          <a:xfrm>
            <a:off x="1566672" y="896112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91640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24650"/>
              </p:ext>
            </p:extLst>
          </p:nvPr>
        </p:nvGraphicFramePr>
        <p:xfrm>
          <a:off x="9838944" y="220069"/>
          <a:ext cx="2198998" cy="316693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날짜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인원수 선택 후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검색 시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,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DB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에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저장된 예약 가능 상품 출력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예약할 객실타입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,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옵션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선택 후 가격 출력</a:t>
                      </a:r>
                      <a:endParaRPr lang="en-US" altLang="ko-KR" sz="12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옵션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뷰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위치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타입으로 순서대로 하위 옵션들을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를 통해 출력한다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</a:t>
                      </a:r>
                      <a:endParaRPr lang="ko-KR" altLang="en-US" sz="12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마지막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옵션선택시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 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를 통해 가격을 출력한다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예약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예약옵션선택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2" t="10959" r="17081" b="26686"/>
          <a:stretch>
            <a:fillRect/>
          </a:stretch>
        </p:blipFill>
        <p:spPr>
          <a:xfrm>
            <a:off x="243840" y="585216"/>
            <a:ext cx="6315456" cy="2657856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371856" y="1261872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28" name="타원 27"/>
          <p:cNvSpPr/>
          <p:nvPr/>
        </p:nvSpPr>
        <p:spPr>
          <a:xfrm>
            <a:off x="5315712" y="2755392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3" t="26177" r="18838" b="2149"/>
          <a:stretch>
            <a:fillRect/>
          </a:stretch>
        </p:blipFill>
        <p:spPr>
          <a:xfrm>
            <a:off x="3474720" y="3137656"/>
            <a:ext cx="6217920" cy="3720344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7906512" y="4992624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3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91640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03552"/>
              </p:ext>
            </p:extLst>
          </p:nvPr>
        </p:nvGraphicFramePr>
        <p:xfrm>
          <a:off x="9838944" y="220069"/>
          <a:ext cx="2198998" cy="19731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우측 예약정보들은 이전페이지에서 선택한 옵션들을 출력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회원의 경우 보유한 포인트로 </a:t>
                      </a:r>
                      <a:r>
                        <a:rPr lang="ko-KR" altLang="en-US" sz="1200" dirty="0" err="1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차감결제</a:t>
                      </a: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가능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예약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포인트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10325" r="12004"/>
          <a:stretch>
            <a:fillRect/>
          </a:stretch>
        </p:blipFill>
        <p:spPr>
          <a:xfrm>
            <a:off x="329184" y="512064"/>
            <a:ext cx="7168896" cy="4103462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5614416" y="1578864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" r="7626" b="28767"/>
          <a:stretch>
            <a:fillRect/>
          </a:stretch>
        </p:blipFill>
        <p:spPr>
          <a:xfrm>
            <a:off x="426720" y="3377636"/>
            <a:ext cx="7144512" cy="3227046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475488" y="3462528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9164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1336"/>
              </p:ext>
            </p:extLst>
          </p:nvPr>
        </p:nvGraphicFramePr>
        <p:xfrm>
          <a:off x="9838944" y="220069"/>
          <a:ext cx="2198998" cy="30585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 후 예약정보 확인가능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포인트 조회 가능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적립 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 후 </a:t>
                      </a:r>
                      <a:r>
                        <a:rPr lang="ko-KR" altLang="en-US" sz="1200" dirty="0" err="1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결제액의</a:t>
                      </a: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 </a:t>
                      </a:r>
                      <a:r>
                        <a:rPr lang="en-US" altLang="ko-KR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0.03%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포인트 적립</a:t>
                      </a:r>
                      <a:endParaRPr lang="en-US" altLang="ko-KR" sz="1200" baseline="0" dirty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소멸 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1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년의 유효기간 경과 후 포인트 소멸</a:t>
                      </a:r>
                      <a:endParaRPr lang="en-US" altLang="ko-KR" sz="1200" baseline="0" dirty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사용 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 시 사용가능</a:t>
                      </a:r>
                      <a:endParaRPr lang="ko-KR" altLang="en-US" sz="1200" dirty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예약내역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13411" r="16395" b="133"/>
          <a:stretch>
            <a:fillRect/>
          </a:stretch>
        </p:blipFill>
        <p:spPr>
          <a:xfrm>
            <a:off x="292608" y="548640"/>
            <a:ext cx="6242304" cy="3950208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286512" y="847344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13021" r="18125" b="12530"/>
          <a:stretch>
            <a:fillRect/>
          </a:stretch>
        </p:blipFill>
        <p:spPr>
          <a:xfrm>
            <a:off x="3535680" y="2865120"/>
            <a:ext cx="5900928" cy="3602736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3657600" y="4267200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9164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2207090"/>
          <a:ext cx="8128000" cy="215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기능 설명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관리자 페이지</a:t>
                      </a:r>
                      <a:endParaRPr lang="en-US" altLang="ko-KR" sz="1600" b="1" smtClean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90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15" b="60128"/>
          <a:stretch>
            <a:fillRect/>
          </a:stretch>
        </p:blipFill>
        <p:spPr>
          <a:xfrm>
            <a:off x="183260" y="511387"/>
            <a:ext cx="1596772" cy="1853861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33122"/>
              </p:ext>
            </p:extLst>
          </p:nvPr>
        </p:nvGraphicFramePr>
        <p:xfrm>
          <a:off x="9838944" y="220069"/>
          <a:ext cx="2198998" cy="276733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관리자 계정으로 회원가입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로그인 가능</a:t>
                      </a:r>
                      <a:endParaRPr lang="en-US" altLang="ko-KR" sz="1200" dirty="0" smtClean="0"/>
                    </a:p>
                    <a:p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비 로그인시 가입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로그인을</a:t>
                      </a:r>
                      <a:r>
                        <a:rPr lang="ko-KR" altLang="en-US" sz="1200" baseline="0" dirty="0" smtClean="0"/>
                        <a:t> 제외한 페이지들은 로그인 페이지로 요청하는 </a:t>
                      </a:r>
                      <a:r>
                        <a:rPr lang="en-US" altLang="ko-KR" sz="1200" baseline="0" dirty="0" smtClean="0"/>
                        <a:t>interceptor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회원계정으로 로그인시 회원페이지로 요청하는 </a:t>
                      </a:r>
                      <a:r>
                        <a:rPr lang="en-US" altLang="ko-KR" sz="1200" dirty="0" smtClean="0"/>
                        <a:t>interceptor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baseline="0" dirty="0" smtClean="0"/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관리자 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가입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로그인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9" cstate="print"/>
          <a:srcRect l="9276" t="8552" r="39454"/>
          <a:stretch/>
        </p:blipFill>
        <p:spPr>
          <a:xfrm>
            <a:off x="316992" y="599453"/>
            <a:ext cx="4797779" cy="41776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9" r="56101" b="30561"/>
          <a:stretch/>
        </p:blipFill>
        <p:spPr>
          <a:xfrm>
            <a:off x="4851650" y="546821"/>
            <a:ext cx="3093156" cy="2999732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376823" y="676656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9164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1074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목 적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9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15" b="60128"/>
          <a:stretch>
            <a:fillRect/>
          </a:stretch>
        </p:blipFill>
        <p:spPr>
          <a:xfrm>
            <a:off x="183260" y="511387"/>
            <a:ext cx="1596772" cy="1853861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42504"/>
              </p:ext>
            </p:extLst>
          </p:nvPr>
        </p:nvGraphicFramePr>
        <p:xfrm>
          <a:off x="9838944" y="220069"/>
          <a:ext cx="2198998" cy="52581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+mn-lt"/>
                        </a:rPr>
                        <a:t>예약에 필요한 객실 타입과 객실 등록 가능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+mn-lt"/>
                        </a:rPr>
                        <a:t>예약 패키지 등록 가능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3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  <a:ea typeface="나눔바른고딕 Light" panose="020B0603020101020101"/>
                        </a:rPr>
                        <a:t>예약 패키지 </a:t>
                      </a:r>
                      <a:r>
                        <a:rPr lang="ko-KR" altLang="en-US" sz="1200" dirty="0" err="1" smtClean="0">
                          <a:latin typeface="+mn-lt"/>
                          <a:ea typeface="나눔바른고딕 Light" panose="020B0603020101020101"/>
                        </a:rPr>
                        <a:t>부가시설</a:t>
                      </a:r>
                      <a:r>
                        <a:rPr lang="ko-KR" altLang="en-US" sz="1200" dirty="0" smtClean="0">
                          <a:latin typeface="+mn-lt"/>
                          <a:ea typeface="나눔바른고딕 Light" panose="020B0603020101020101"/>
                        </a:rPr>
                        <a:t> 등록 가능</a:t>
                      </a:r>
                      <a:endParaRPr lang="ko-KR" altLang="en-US" sz="1200" dirty="0"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4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5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6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7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관리자 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객실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 cstate="print"/>
          <a:srcRect l="12743" t="6180" r="57592" b="33075"/>
          <a:stretch>
            <a:fillRect/>
          </a:stretch>
        </p:blipFill>
        <p:spPr bwMode="auto">
          <a:xfrm>
            <a:off x="422910" y="736214"/>
            <a:ext cx="2633472" cy="329184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print"/>
          <a:srcRect l="12552" t="7741" r="58499" b="28739"/>
          <a:stretch>
            <a:fillRect/>
          </a:stretch>
        </p:blipFill>
        <p:spPr bwMode="auto">
          <a:xfrm>
            <a:off x="2490978" y="736214"/>
            <a:ext cx="2718816" cy="302361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0" name="타원 29"/>
          <p:cNvSpPr/>
          <p:nvPr/>
        </p:nvSpPr>
        <p:spPr>
          <a:xfrm>
            <a:off x="376823" y="676656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6260" r="59488"/>
          <a:stretch/>
        </p:blipFill>
        <p:spPr>
          <a:xfrm>
            <a:off x="5152757" y="721187"/>
            <a:ext cx="2664178" cy="4323645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5059680" y="709394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12" cstate="print"/>
          <a:srcRect l="11863" t="7925" r="56493" b="27404"/>
          <a:stretch/>
        </p:blipFill>
        <p:spPr bwMode="auto">
          <a:xfrm>
            <a:off x="1024340" y="3141793"/>
            <a:ext cx="29718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타원 33"/>
          <p:cNvSpPr/>
          <p:nvPr/>
        </p:nvSpPr>
        <p:spPr>
          <a:xfrm>
            <a:off x="1019994" y="3141793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6800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15" b="60128"/>
          <a:stretch>
            <a:fillRect/>
          </a:stretch>
        </p:blipFill>
        <p:spPr>
          <a:xfrm>
            <a:off x="183260" y="511387"/>
            <a:ext cx="1596772" cy="1853861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27468"/>
              </p:ext>
            </p:extLst>
          </p:nvPr>
        </p:nvGraphicFramePr>
        <p:xfrm>
          <a:off x="9838944" y="220069"/>
          <a:ext cx="2198998" cy="57949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가입한 회원 리스트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r>
                        <a:rPr lang="ko-KR" altLang="en-US" sz="1200" dirty="0" smtClean="0"/>
                        <a:t>상세정보 확인가능</a:t>
                      </a:r>
                      <a:endParaRPr lang="ko-KR" altLang="en-US" sz="1200" dirty="0" smtClean="0"/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등록한 </a:t>
                      </a:r>
                      <a:r>
                        <a:rPr lang="ko-KR" altLang="en-US" sz="1200" dirty="0" err="1" smtClean="0"/>
                        <a:t>객실목록</a:t>
                      </a:r>
                      <a:r>
                        <a:rPr lang="ko-KR" altLang="en-US" sz="1200" dirty="0" smtClean="0"/>
                        <a:t> 확인 가능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각 옵션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상태별로</a:t>
                      </a:r>
                      <a:r>
                        <a:rPr lang="ko-KR" altLang="en-US" sz="1200" dirty="0" smtClean="0"/>
                        <a:t> 필터링</a:t>
                      </a:r>
                      <a:r>
                        <a:rPr lang="ko-KR" altLang="en-US" sz="1200" baseline="0" dirty="0" smtClean="0"/>
                        <a:t>하여 검색 가능</a:t>
                      </a:r>
                      <a:endParaRPr lang="en-US" altLang="ko-KR" sz="1200" dirty="0" smtClean="0"/>
                    </a:p>
                    <a:p>
                      <a:endParaRPr lang="ko-KR" altLang="en-US" sz="1200" dirty="0"/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예약패키지의 여가시설 확인 가능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관리자 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객실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/>
          <a:srcRect l="5757" t="9421" r="52169" b="39314"/>
          <a:stretch>
            <a:fillRect/>
          </a:stretch>
        </p:blipFill>
        <p:spPr bwMode="auto">
          <a:xfrm>
            <a:off x="5426415" y="599453"/>
            <a:ext cx="3962400" cy="235305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3" t="37611" r="21802" b="12267"/>
          <a:stretch/>
        </p:blipFill>
        <p:spPr>
          <a:xfrm>
            <a:off x="259264" y="599453"/>
            <a:ext cx="5057423" cy="188524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1" t="14437" r="25800" b="4276"/>
          <a:stretch>
            <a:fillRect/>
          </a:stretch>
        </p:blipFill>
        <p:spPr>
          <a:xfrm>
            <a:off x="1048930" y="1603801"/>
            <a:ext cx="4276558" cy="333937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0" name="타원 29"/>
          <p:cNvSpPr/>
          <p:nvPr/>
        </p:nvSpPr>
        <p:spPr>
          <a:xfrm>
            <a:off x="376823" y="676656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31" name="타원 30"/>
          <p:cNvSpPr/>
          <p:nvPr/>
        </p:nvSpPr>
        <p:spPr>
          <a:xfrm>
            <a:off x="5571744" y="615257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11" cstate="print"/>
          <a:srcRect l="6019" t="10675" r="47902" b="51211"/>
          <a:stretch/>
        </p:blipFill>
        <p:spPr bwMode="auto">
          <a:xfrm>
            <a:off x="5069426" y="2139747"/>
            <a:ext cx="4336991" cy="178612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957435" y="2518564"/>
            <a:ext cx="693371" cy="168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12" cstate="print"/>
          <a:srcRect l="6423" t="10924" r="42167" b="21063"/>
          <a:stretch/>
        </p:blipFill>
        <p:spPr bwMode="auto">
          <a:xfrm>
            <a:off x="2881333" y="3331326"/>
            <a:ext cx="4842933" cy="322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/>
          <p:cNvSpPr/>
          <p:nvPr/>
        </p:nvSpPr>
        <p:spPr>
          <a:xfrm>
            <a:off x="2735029" y="3309567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675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35447" y="187890"/>
            <a:ext cx="9666448" cy="6485088"/>
            <a:chOff x="660249" y="1104551"/>
            <a:chExt cx="6453531" cy="4963332"/>
          </a:xfrm>
          <a:solidFill>
            <a:srgbClr val="002060"/>
          </a:solidFill>
        </p:grpSpPr>
        <p:sp>
          <p:nvSpPr>
            <p:cNvPr id="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53"/>
              <a:ext cx="6453530" cy="216330"/>
              <a:chOff x="990598" y="1423196"/>
              <a:chExt cx="6401694" cy="26650"/>
            </a:xfrm>
            <a:grpFill/>
          </p:grpSpPr>
          <p:sp>
            <p:nvSpPr>
              <p:cNvPr id="1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목 적</a:t>
                </a:r>
                <a:endParaRPr lang="ko-KR" altLang="en-US" sz="1400" b="1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grpFill/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75690"/>
              </p:ext>
            </p:extLst>
          </p:nvPr>
        </p:nvGraphicFramePr>
        <p:xfrm>
          <a:off x="2043237" y="1852338"/>
          <a:ext cx="8100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0">
                  <a:extLst>
                    <a:ext uri="{9D8B030D-6E8A-4147-A177-3AD203B41FA5}">
                      <a16:colId xmlns:a16="http://schemas.microsoft.com/office/drawing/2014/main" val="186976914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호텔 예약과 예약 내역을 확인할 수 있는 프로그램 제작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3473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2. spring framework 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사용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09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3. MVC 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패턴 활용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97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4. </a:t>
                      </a:r>
                      <a:r>
                        <a:rPr kumimoji="0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myBatis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를 이용한 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연동 및 조작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6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1074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 요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9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35447" y="187891"/>
            <a:ext cx="9666448" cy="6485087"/>
            <a:chOff x="660249" y="1104551"/>
            <a:chExt cx="6453531" cy="4963332"/>
          </a:xfrm>
          <a:solidFill>
            <a:srgbClr val="002060"/>
          </a:solidFill>
        </p:grpSpPr>
        <p:sp>
          <p:nvSpPr>
            <p:cNvPr id="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285432" y="1171434"/>
              <a:ext cx="702607" cy="75119"/>
              <a:chOff x="6570603" y="1431433"/>
              <a:chExt cx="696964" cy="9254"/>
            </a:xfrm>
            <a:grpFill/>
          </p:grpSpPr>
          <p:sp>
            <p:nvSpPr>
              <p:cNvPr id="1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grpFill/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1895606" y="758235"/>
            <a:ext cx="810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클라이언트</a:t>
            </a:r>
            <a:r>
              <a:rPr lang="en-US" altLang="ko-KR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pPr lvl="0">
              <a:defRPr/>
            </a:pPr>
            <a:endParaRPr lang="en-US" altLang="ko-KR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회원가입과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로그인이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로그인시 레스토랑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호텔예약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예약시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포인트의 사용과 적립이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예약내역 확인 및 취소가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로그인시 질의응답이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>
              <a:defRPr/>
            </a:pPr>
            <a:endParaRPr lang="en-US" altLang="ko-KR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관리자</a:t>
            </a:r>
            <a:r>
              <a:rPr lang="en-US" altLang="ko-KR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pPr lvl="0">
              <a:defRPr/>
            </a:pPr>
            <a:endParaRPr lang="en-US" altLang="ko-KR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회원의 목록을 확인 및 회원의 정보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등급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상태 등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수정할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예약의 실제 상품인 룸을 등록할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룸을 예약 패키지로 등록하여 검색의 결과로 출력할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레스토랑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호텔의 예약한 내역을 확인 및 변경이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등록된 고객질문 내역에 대한 조회 및 답변이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21" name="Title Bar Background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ECFDF21-456D-4965-AB08-DFEE0F68F6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35447" y="187890"/>
            <a:ext cx="9666447" cy="28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요</a:t>
            </a:r>
            <a:endParaRPr lang="ko-KR" altLang="en-US" sz="1400" b="1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Minimiz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60D6514-324F-4954-ACE3-AF43A9EE4A7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9663246" y="321496"/>
            <a:ext cx="106372" cy="9811"/>
          </a:xfrm>
          <a:prstGeom prst="rect">
            <a:avLst/>
          </a:prstGeom>
          <a:solidFill>
            <a:schemeClr val="tx1"/>
          </a:solidFill>
          <a:ln w="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ln w="28575">
                <a:solidFill>
                  <a:schemeClr val="tx1"/>
                </a:solidFill>
              </a:ln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Maximiz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C6A0355-6B76-46A9-B5D2-B79B98B5F1A5}"/>
              </a:ext>
            </a:extLst>
          </p:cNvPr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>
            <a:off x="10136262" y="279293"/>
            <a:ext cx="104109" cy="94215"/>
          </a:xfrm>
          <a:custGeom>
            <a:avLst/>
            <a:gdLst>
              <a:gd name="T0" fmla="*/ 0 w 282"/>
              <a:gd name="T1" fmla="*/ 0 h 282"/>
              <a:gd name="T2" fmla="*/ 0 w 282"/>
              <a:gd name="T3" fmla="*/ 282 h 282"/>
              <a:gd name="T4" fmla="*/ 282 w 282"/>
              <a:gd name="T5" fmla="*/ 282 h 282"/>
              <a:gd name="T6" fmla="*/ 282 w 282"/>
              <a:gd name="T7" fmla="*/ 0 h 282"/>
              <a:gd name="T8" fmla="*/ 0 w 282"/>
              <a:gd name="T9" fmla="*/ 0 h 282"/>
              <a:gd name="T10" fmla="*/ 28 w 282"/>
              <a:gd name="T11" fmla="*/ 28 h 282"/>
              <a:gd name="T12" fmla="*/ 254 w 282"/>
              <a:gd name="T13" fmla="*/ 28 h 282"/>
              <a:gd name="T14" fmla="*/ 254 w 282"/>
              <a:gd name="T15" fmla="*/ 254 h 282"/>
              <a:gd name="T16" fmla="*/ 28 w 282"/>
              <a:gd name="T17" fmla="*/ 254 h 282"/>
              <a:gd name="T18" fmla="*/ 28 w 282"/>
              <a:gd name="T19" fmla="*/ 2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282">
                <a:moveTo>
                  <a:pt x="0" y="0"/>
                </a:moveTo>
                <a:lnTo>
                  <a:pt x="0" y="282"/>
                </a:lnTo>
                <a:lnTo>
                  <a:pt x="282" y="282"/>
                </a:lnTo>
                <a:lnTo>
                  <a:pt x="282" y="0"/>
                </a:lnTo>
                <a:lnTo>
                  <a:pt x="0" y="0"/>
                </a:lnTo>
                <a:close/>
                <a:moveTo>
                  <a:pt x="28" y="28"/>
                </a:moveTo>
                <a:lnTo>
                  <a:pt x="254" y="28"/>
                </a:lnTo>
                <a:lnTo>
                  <a:pt x="254" y="254"/>
                </a:lnTo>
                <a:lnTo>
                  <a:pt x="28" y="254"/>
                </a:lnTo>
                <a:lnTo>
                  <a:pt x="28" y="2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los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8195EA75-E169-47DF-814E-CC7E6A77FDC4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0609277" y="277342"/>
            <a:ext cx="106372" cy="98150"/>
          </a:xfrm>
          <a:custGeom>
            <a:avLst/>
            <a:gdLst>
              <a:gd name="T0" fmla="*/ 3 w 47"/>
              <a:gd name="T1" fmla="*/ 0 h 50"/>
              <a:gd name="T2" fmla="*/ 0 w 47"/>
              <a:gd name="T3" fmla="*/ 3 h 50"/>
              <a:gd name="T4" fmla="*/ 20 w 47"/>
              <a:gd name="T5" fmla="*/ 25 h 50"/>
              <a:gd name="T6" fmla="*/ 0 w 47"/>
              <a:gd name="T7" fmla="*/ 46 h 50"/>
              <a:gd name="T8" fmla="*/ 3 w 47"/>
              <a:gd name="T9" fmla="*/ 50 h 50"/>
              <a:gd name="T10" fmla="*/ 23 w 47"/>
              <a:gd name="T11" fmla="*/ 28 h 50"/>
              <a:gd name="T12" fmla="*/ 44 w 47"/>
              <a:gd name="T13" fmla="*/ 49 h 50"/>
              <a:gd name="T14" fmla="*/ 47 w 47"/>
              <a:gd name="T15" fmla="*/ 46 h 50"/>
              <a:gd name="T16" fmla="*/ 27 w 47"/>
              <a:gd name="T17" fmla="*/ 25 h 50"/>
              <a:gd name="T18" fmla="*/ 47 w 47"/>
              <a:gd name="T19" fmla="*/ 3 h 50"/>
              <a:gd name="T20" fmla="*/ 44 w 47"/>
              <a:gd name="T21" fmla="*/ 0 h 50"/>
              <a:gd name="T22" fmla="*/ 24 w 47"/>
              <a:gd name="T23" fmla="*/ 21 h 50"/>
              <a:gd name="T24" fmla="*/ 3 w 47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50">
                <a:moveTo>
                  <a:pt x="3" y="0"/>
                </a:moveTo>
                <a:lnTo>
                  <a:pt x="0" y="3"/>
                </a:lnTo>
                <a:lnTo>
                  <a:pt x="20" y="25"/>
                </a:lnTo>
                <a:lnTo>
                  <a:pt x="0" y="46"/>
                </a:lnTo>
                <a:lnTo>
                  <a:pt x="3" y="50"/>
                </a:lnTo>
                <a:lnTo>
                  <a:pt x="23" y="28"/>
                </a:lnTo>
                <a:lnTo>
                  <a:pt x="44" y="49"/>
                </a:lnTo>
                <a:lnTo>
                  <a:pt x="47" y="46"/>
                </a:lnTo>
                <a:lnTo>
                  <a:pt x="27" y="25"/>
                </a:lnTo>
                <a:lnTo>
                  <a:pt x="47" y="3"/>
                </a:lnTo>
                <a:lnTo>
                  <a:pt x="44" y="0"/>
                </a:lnTo>
                <a:lnTo>
                  <a:pt x="24" y="21"/>
                </a:lnTo>
                <a:lnTo>
                  <a:pt x="3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Minimiz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60D6514-324F-4954-ACE3-AF43A9EE4A7A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9661158" y="319411"/>
            <a:ext cx="106372" cy="9811"/>
          </a:xfrm>
          <a:prstGeom prst="rect">
            <a:avLst/>
          </a:prstGeom>
          <a:solidFill>
            <a:srgbClr val="002060"/>
          </a:solidFill>
          <a:ln w="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1074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개발환경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22713" y="203800"/>
            <a:ext cx="9666448" cy="6485099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2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개발환경</a:t>
                </a:r>
                <a:endParaRPr lang="ko-KR" altLang="en-US" sz="1200" b="1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206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206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타원 1"/>
          <p:cNvSpPr/>
          <p:nvPr/>
        </p:nvSpPr>
        <p:spPr>
          <a:xfrm>
            <a:off x="1387325" y="1038786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 </a:t>
            </a:r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JDK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1.8 </a:t>
            </a:r>
            <a:r>
              <a:rPr lang="en-US" altLang="ko-KR" b="1" dirty="0" err="1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16464" y="1038785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tomcat </a:t>
            </a:r>
            <a:endParaRPr lang="en-US" altLang="ko-KR" b="1" dirty="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8.5 </a:t>
            </a:r>
            <a:r>
              <a:rPr lang="en-US" altLang="ko-KR" b="1" dirty="0" err="1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16464" y="3790026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Mysql-Jdbc</a:t>
            </a:r>
            <a: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8.0.24 </a:t>
            </a:r>
            <a:r>
              <a:rPr lang="en-US" altLang="ko-KR" b="1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418892" y="3790026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spring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5.0.2 </a:t>
            </a:r>
            <a:r>
              <a:rPr lang="en-US" altLang="ko-KR" b="1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845603" y="1038784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mybatis</a:t>
            </a:r>
            <a: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3.4.1ver</a:t>
            </a:r>
            <a:endParaRPr lang="ko-KR" altLang="en-US" b="1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97607" y="3818695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a typeface="나눔바른고딕 Light" panose="020B0603020101020101" pitchFamily="50" charset="-127"/>
              </a:rPr>
              <a:t>Junit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ea typeface="나눔바른고딕 Light" panose="020B0603020101020101" pitchFamily="50" charset="-127"/>
              </a:rPr>
              <a:t>mockito</a:t>
            </a:r>
            <a:r>
              <a:rPr lang="en-US" altLang="ko-KR" b="1" dirty="0">
                <a:solidFill>
                  <a:schemeClr val="tx1"/>
                </a:solidFill>
                <a:ea typeface="나눔바른고딕 Light" panose="020B0603020101020101" pitchFamily="50" charset="-127"/>
              </a:rPr>
              <a:t>-</a:t>
            </a:r>
            <a:r>
              <a:rPr lang="en-US" altLang="ko-KR" b="1" dirty="0" err="1">
                <a:solidFill>
                  <a:schemeClr val="tx1"/>
                </a:solidFill>
                <a:ea typeface="나눔바른고딕 Light" panose="020B0603020101020101" pitchFamily="50" charset="-127"/>
              </a:rPr>
              <a:t>junit</a:t>
            </a:r>
            <a:r>
              <a:rPr lang="en-US" altLang="ko-KR" b="1" dirty="0">
                <a:solidFill>
                  <a:schemeClr val="tx1"/>
                </a:solidFill>
                <a:ea typeface="나눔바른고딕 Light" panose="020B0603020101020101" pitchFamily="50" charset="-127"/>
              </a:rPr>
              <a:t>-Jupiter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a typeface="나눔바른고딕 Light" panose="020B0603020101020101" pitchFamily="50" charset="-127"/>
              </a:rPr>
              <a:t>3.8.0</a:t>
            </a:r>
            <a:endParaRPr lang="ko-KR" altLang="en-US" b="1" dirty="0">
              <a:solidFill>
                <a:schemeClr val="tx1"/>
              </a:solidFill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88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1074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 획 서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90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694</Words>
  <Application>Microsoft Office PowerPoint</Application>
  <PresentationFormat>와이드스크린</PresentationFormat>
  <Paragraphs>269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나눔고딕</vt:lpstr>
      <vt:lpstr>나눔바른고딕 Light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NY</dc:creator>
  <cp:lastModifiedBy>TJ</cp:lastModifiedBy>
  <cp:revision>411</cp:revision>
  <cp:lastPrinted>2021-07-18T14:56:11Z</cp:lastPrinted>
  <dcterms:created xsi:type="dcterms:W3CDTF">2021-06-26T06:52:26Z</dcterms:created>
  <dcterms:modified xsi:type="dcterms:W3CDTF">2021-08-24T04:12:06Z</dcterms:modified>
</cp:coreProperties>
</file>