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 Mono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rti Prakash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>
      <p:cViewPr varScale="1">
        <p:scale>
          <a:sx n="158" d="100"/>
          <a:sy n="158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4-18T23:58:07.415" idx="1">
    <p:pos x="6000" y="0"/>
    <p:text>I like that you had that the new chart from more recent paper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Xz8VN5dudjrGD3Wos8CgOQmLn6Eg42Gb07L_hs9TM5Q/edit#bookmark=id.8dag1tfderzt" TargetMode="External"/><Relationship Id="rId7" Type="http://schemas.openxmlformats.org/officeDocument/2006/relationships/hyperlink" Target="https://docs.google.com/document/d/1Xz8VN5dudjrGD3Wos8CgOQmLn6Eg42Gb07L_hs9TM5Q/edit#bookmark=id.lxjajfd6574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google.com/document/d/1Xz8VN5dudjrGD3Wos8CgOQmLn6Eg42Gb07L_hs9TM5Q/edit#bookmark=id.x3lp5wka1knp" TargetMode="External"/><Relationship Id="rId5" Type="http://schemas.openxmlformats.org/officeDocument/2006/relationships/hyperlink" Target="https://docs.google.com/document/d/1Xz8VN5dudjrGD3Wos8CgOQmLn6Eg42Gb07L_hs9TM5Q/edit#bookmark=id.mg9i1mggujd1" TargetMode="External"/><Relationship Id="rId4" Type="http://schemas.openxmlformats.org/officeDocument/2006/relationships/hyperlink" Target="https://docs.google.com/document/d/1Xz8VN5dudjrGD3Wos8CgOQmLn6Eg42Gb07L_hs9TM5Q/edit#bookmark=id.ey0e41gtqdp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Xz8VN5dudjrGD3Wos8CgOQmLn6Eg42Gb07L_hs9TM5Q/edit#bookmark=id.big5c2dtmoe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db8bab860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db8bab860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50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Times New Roman"/>
              <a:buChar char="•"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medical datasets for validation and refinement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Times New Roman"/>
              <a:buChar char="•"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professionals needed for human annotation and evaluation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Times New Roman"/>
              <a:buChar char="•"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Reliance on LLM generation of alternative synthetic questions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Times New Roman"/>
              <a:buChar char="•"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truth answers currently in multiple choice format answer style, not real world dialogue response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Times New Roman"/>
              <a:buChar char="•"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compute resources as well LLM and Tokenization limits needed for full validation and tuning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db8bab860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db8bab860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future model experiments, would suggest: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Times New Roman"/>
              <a:buChar char="-"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BioLinkBert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Times New Roman"/>
              <a:buChar char="-"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Medical Licensed professionals for review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Times New Roman"/>
              <a:buChar char="-"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additional corpus of medical texts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Times New Roman"/>
              <a:buChar char="-"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MedLM / Med-Palm 2. Right now it has restrict access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Times New Roman"/>
              <a:buChar char="-"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RAG techniques: Ecosystems, Paradigms, Prompting, Evaluation Frameworks as show in this image from recent paper.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db8bab860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db8bab860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c0760c67c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c0760c67c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Motivation: Our team would like to explore medical Q&amp;A models to help healthcare providers with patient diagnosis, so we can reduce medical professional’s time and allow patients ask questions to a virtual doctor assistant. There are lots of developments in medical Q&amp;A in recent years. For example, as we see in this chart, Google's Med-PaLM achieved 67% accuracy on USMedical License Exam-based MedQA questions; and Med-PaLM 2 achieved 86% accuracy. And r</a:t>
            </a:r>
            <a:r>
              <a:rPr lang="en">
                <a:solidFill>
                  <a:schemeClr val="dk1"/>
                </a:solidFill>
              </a:rPr>
              <a:t>ecent advancements in Large Language Models (LLMs), such as ChatGPT, showcase impressive capabilities for answering questions. But it encounter challenges like hallucination, outdated knowledge, and untraceable reasoning processes. With Retrieval-Augmented Generation (RAG), this can be solved by incorporating information from external knowledge bases. This enhances the accuracy and credibility of the generation, particularly for a knowledge-intensive task like medical Q&amp;As.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cff8121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cff8121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consisting of 10K question-and-answer pairs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RAG model is using the first two columns here as an answer generation problem, rather than a multiple choice problem.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c340ae0a9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c340ae0a9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are our models, RAG1(Baseline) and RAG2(improved model) both follow a similar architecture: a sentence transformer as the encoder, and a LLM as the decoder for answer generation. The LLM we used is GPT-3.5-Turbo for both models. The only difference is the encoder. With RAG1, the encoder is the multi-qa-mpnet-base-dot-v1 model, which is a masked pre-trained model similar to bert, then fine-tuned with 215M Q&amp;A pairs ; and RAG2 is using the all-MiniLM-L6-v2 as the encoder, which is a more efficient model with 6 layers, and fine-tuned with a 1 billion sentence-pair dataset. The retrieval system retrieves the relevant document chunks based on the vector similarity to the query embeddings. Here, the query is 1k synthetic questions produced by GPT-3.5 with prompt tuning.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to speak, only reference below: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multi-qa-mpnet-base-dot-v1 transformer used a pre-trained “mpnet-base” model and fine-tuned with 215 million(question, answer) pairs, lower than all-MiniLM-L6-v2. MPNet, which stands for Masked and Permuted Pre-training for Language Understanding, combines the strengths of masked language modeling (like in BERT) and permuted language modeling (like in XLNet).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all-MiniLM-L6-v2 sentence transformer utilizes the pre-trained MiniLM-L6-H384-uncased model and is fine-tuned with a 1 billion sentence pairs dataset, including GOOAQ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SQuAD2.0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SearchQA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PAQ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MiniLM architecture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known for its smaller, more efficient models that retain the performance characteristics of larger models. MiniLM, which is a smaller, distilled version of larger transformer models like BERT or RoBERTa, offering similar capabilities but with fewer parameters and lower computational requirements. The "L6" indicates that the model has 6 layers, making it more lightweight compared to deeper models.</a:t>
            </a: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b8bab86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b8bab86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 works with models for clinical question and answers utilized metrics such as classification accuracy, or natural language generation metrics such as BLEU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however these scores fail to capture the clinical quality of consultations. </a:t>
            </a: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diagnosis and consultations also require human evaluators. </a:t>
            </a: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RAG architectures also pose a unique challenge because of the different factors involved.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include: 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160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retrieval system in finding the correct and relevant context reference passages, 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LLM to generate to answer in a grounded and faithful manner, and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overall quality of the generated output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did not have specially trained resources for human evaluation, we choose to use LLM assisted Ragas framework for evaluation.</a:t>
            </a: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Ragas, we choose: </a:t>
            </a: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for retrieval: context precision, context recall, context entity recall </a:t>
            </a: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for generation: faithfulness, answer relevancy, answer similarity</a:t>
            </a: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for overall quality: answer correctness metric</a:t>
            </a: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db8bab86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db8bab86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Speaker: Briefly, for reference these are how the metrics are calculated.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to speak, only reference below: if any question on Answer Correctness:</a:t>
            </a: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correctness: Gauges the accuracy of the generated answer when compared to the ground truth, looking at two key aspects of semantic similarity and factual similarity.</a:t>
            </a: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Factual correctness quantifies the factual overlap between the generated answer and the ground truth answer. This is done using the concepts of: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 (True Positive): Facts or statements that are present in both the ground truth and the generated answer.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 (False Positive): Facts or statements that are present in the generated answer but not in the ground truth.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 (False Negative): Facts or statements that are present in the ground truth but not in the generated answer.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calculate the semantic similarity between the generated answer and the ground truth. Once we have the semantic similarity, we take a weighted average of the semantic similarity and the factual similarity calculated above to arrive at the final score. You can adjust this weightage by modifying the weights parameter.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b8bab860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b8bab860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Here’s an example of what we saw with RAG1 model.</a:t>
            </a:r>
            <a:b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question asked for pharmacological treatment with patient vignette provided. 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case, you were wondering that treatment means: (drugs/medicine)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truth answer is Oral erythromycin (antibiotics for infections). 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context chunks retrieved along with possible answer included: 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Oligoarticular juvenile idiopathic, (juvenile arthritis)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Topical ofloxacin (antibiotic for bacterial infections), 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Oral amoxicillin-clavulanic acid (Amoxicillin is a penicillin antibiotic that fights bacteria)</a:t>
            </a:r>
            <a:b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clearly incorrect, thus our faithfulness score is 0.5 and answer correctness is 0.18</a:t>
            </a:r>
            <a:endParaRPr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db8bab860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db8bab860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53744"/>
                </a:solidFill>
              </a:rPr>
              <a:t>In contrast, here’s an example of what we saw with RAG2 model.</a:t>
            </a:r>
            <a:endParaRPr>
              <a:solidFill>
                <a:srgbClr val="35374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rgbClr val="353744"/>
                </a:solidFill>
              </a:rPr>
            </a:br>
            <a:r>
              <a:rPr lang="en">
                <a:solidFill>
                  <a:srgbClr val="353744"/>
                </a:solidFill>
              </a:rPr>
              <a:t>We can see context retrieved along with possible answer included: …</a:t>
            </a:r>
            <a:endParaRPr>
              <a:solidFill>
                <a:srgbClr val="35374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53744"/>
                </a:solidFill>
              </a:rPr>
              <a:t>The correct answer is Oral erythromycin</a:t>
            </a:r>
            <a:endParaRPr>
              <a:solidFill>
                <a:srgbClr val="35374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rgbClr val="353744"/>
                </a:solidFill>
              </a:rPr>
            </a:br>
            <a:br>
              <a:rPr lang="en">
                <a:solidFill>
                  <a:srgbClr val="353744"/>
                </a:solidFill>
              </a:rPr>
            </a:br>
            <a:r>
              <a:rPr lang="en">
                <a:solidFill>
                  <a:srgbClr val="353744"/>
                </a:solidFill>
              </a:rPr>
              <a:t>This is clearly correct, thus our faithfulness score is 1 and our answer correctness has increased to 0.97</a:t>
            </a:r>
            <a:endParaRPr>
              <a:solidFill>
                <a:srgbClr val="353744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db8bab860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db8bab860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</a:rPr>
              <a:t>Our results:</a:t>
            </a:r>
            <a:endParaRPr>
              <a:solidFill>
                <a:srgbClr val="35374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53744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</a:rPr>
              <a:t>We experimented with a random sample of 1000 QA (reduced to 950 due to processing limits)</a:t>
            </a:r>
            <a:endParaRPr>
              <a:solidFill>
                <a:srgbClr val="353744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</a:rPr>
              <a:t>We got an Answer Correctness / accuracy of 0.61 with RAG1 at that point. </a:t>
            </a:r>
            <a:br>
              <a:rPr lang="en">
                <a:solidFill>
                  <a:srgbClr val="353744"/>
                </a:solidFill>
              </a:rPr>
            </a:br>
            <a:endParaRPr>
              <a:solidFill>
                <a:srgbClr val="353744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</a:rPr>
              <a:t>Later, we reduced this to 100 questions. We tried few iterations with different hyperparameters and settled on K as 5 and Chunk as 650 as optimum</a:t>
            </a:r>
            <a:br>
              <a:rPr lang="en">
                <a:solidFill>
                  <a:srgbClr val="353744"/>
                </a:solidFill>
              </a:rPr>
            </a:br>
            <a:br>
              <a:rPr lang="en">
                <a:solidFill>
                  <a:srgbClr val="353744"/>
                </a:solidFill>
              </a:rPr>
            </a:br>
            <a:r>
              <a:rPr lang="en">
                <a:solidFill>
                  <a:srgbClr val="353744"/>
                </a:solidFill>
              </a:rPr>
              <a:t>We also noticed a significant jump to 78% in accuracy after upgrading the sentence transformer model to a more efficient one: all-MiniLIM-L6-v2 over multi-qa-mpnet-base-dot-v1</a:t>
            </a:r>
            <a:endParaRPr>
              <a:solidFill>
                <a:srgbClr val="353744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353744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4"/>
                </a:solidFill>
              </a:rPr>
              <a:t>Likely a byproduct of larger training corpus: 1 billion sentence pairs including GOOAQ, SQuAD2.0 and other Q&amp;A datasets</a:t>
            </a:r>
            <a:b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61950" rtl="0">
              <a:spcBef>
                <a:spcPts val="500"/>
              </a:spcBef>
              <a:spcAft>
                <a:spcPts val="0"/>
              </a:spcAft>
              <a:buSzPts val="2100"/>
              <a:buChar char="•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" name="Google Shape;51;p12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marL="914400" lvl="1" indent="-3619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/>
            </a:lvl2pPr>
            <a:lvl3pPr marL="137160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orizontal Rule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2313" y="154305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5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11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19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marL="137160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19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marL="137160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cxnSp>
        <p:nvCxnSpPr>
          <p:cNvPr id="33" name="Google Shape;33;p7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marL="1371600" lvl="2" indent="-3175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marL="1828800" lvl="3" indent="-3048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marL="2286000" lvl="4" indent="-3048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marL="274320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4"/>
          </p:nvPr>
        </p:nvSpPr>
        <p:spPr>
          <a:xfrm>
            <a:off x="4645026" y="1779984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marL="1371600" lvl="2" indent="-3175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marL="1828800" lvl="3" indent="-3048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marL="2286000" lvl="4" indent="-3048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marL="274320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arxiv.org/pdf/2312.10997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Clinical Diagnosis with Advanced NLP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 Comparative Study of Retrieval Augmented Generation(RAG) Models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-Dong Jian, Kirti Prakash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Apr 18,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Limited medical datasets for validation and refinement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Medical professionals needed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Reliance on LLM generation of alternative synthetic questions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Ground truth answers currently in multiple choice format answer style, not real world dialogue response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Limited compute resources needed for full validation and tuning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LLM and Tokenization limits (LLM API spend, TPM)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future model experiments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solidFill>
                  <a:srgbClr val="353744"/>
                </a:solidFill>
              </a:rPr>
              <a:t>BioLinkBERT-base, an encoder pre-trained on PubMed</a:t>
            </a:r>
            <a:endParaRPr sz="1700">
              <a:solidFill>
                <a:srgbClr val="353744"/>
              </a:solidFill>
            </a:endParaRPr>
          </a:p>
          <a:p>
            <a:pPr marL="457200" lvl="0" indent="-336550" algn="just" rtl="0">
              <a:spcBef>
                <a:spcPts val="1600"/>
              </a:spcBef>
              <a:spcAft>
                <a:spcPts val="0"/>
              </a:spcAft>
              <a:buClr>
                <a:srgbClr val="353744"/>
              </a:buClr>
              <a:buSzPts val="1700"/>
              <a:buChar char="•"/>
            </a:pPr>
            <a:r>
              <a:rPr lang="en" sz="1700">
                <a:solidFill>
                  <a:srgbClr val="353744"/>
                </a:solidFill>
              </a:rPr>
              <a:t>Human Feedback loops including Medical Licensed professionals to review outputs of predicted answers</a:t>
            </a:r>
            <a:endParaRPr sz="1700">
              <a:solidFill>
                <a:srgbClr val="353744"/>
              </a:solidFill>
            </a:endParaRPr>
          </a:p>
          <a:p>
            <a:pPr marL="457200" lvl="0" indent="-336550" algn="just" rtl="0">
              <a:spcBef>
                <a:spcPts val="1600"/>
              </a:spcBef>
              <a:spcAft>
                <a:spcPts val="0"/>
              </a:spcAft>
              <a:buClr>
                <a:srgbClr val="353744"/>
              </a:buClr>
              <a:buSzPts val="1700"/>
              <a:buChar char="•"/>
            </a:pPr>
            <a:r>
              <a:rPr lang="en" sz="1700">
                <a:solidFill>
                  <a:srgbClr val="353744"/>
                </a:solidFill>
              </a:rPr>
              <a:t>Additional medical knowledge bases</a:t>
            </a:r>
            <a:endParaRPr sz="1700">
              <a:solidFill>
                <a:srgbClr val="353744"/>
              </a:solidFill>
            </a:endParaRPr>
          </a:p>
          <a:p>
            <a:pPr marL="457200" lvl="0" indent="-336550" algn="just" rtl="0">
              <a:spcBef>
                <a:spcPts val="1600"/>
              </a:spcBef>
              <a:spcAft>
                <a:spcPts val="0"/>
              </a:spcAft>
              <a:buClr>
                <a:srgbClr val="353744"/>
              </a:buClr>
              <a:buSzPts val="1700"/>
              <a:buChar char="•"/>
            </a:pPr>
            <a:r>
              <a:rPr lang="en" sz="1700">
                <a:solidFill>
                  <a:srgbClr val="353744"/>
                </a:solidFill>
              </a:rPr>
              <a:t>MedLM / Med-Palm 2 (restricted access)</a:t>
            </a:r>
            <a:endParaRPr sz="1700">
              <a:solidFill>
                <a:srgbClr val="353744"/>
              </a:solidFill>
            </a:endParaRPr>
          </a:p>
          <a:p>
            <a:pPr marL="457200" lvl="0" indent="-336550" algn="just" rtl="0">
              <a:spcBef>
                <a:spcPts val="1600"/>
              </a:spcBef>
              <a:spcAft>
                <a:spcPts val="0"/>
              </a:spcAft>
              <a:buClr>
                <a:srgbClr val="353744"/>
              </a:buClr>
              <a:buSzPts val="1700"/>
              <a:buChar char="•"/>
            </a:pPr>
            <a:r>
              <a:rPr lang="en" sz="1700">
                <a:solidFill>
                  <a:srgbClr val="353744"/>
                </a:solidFill>
              </a:rPr>
              <a:t>Other RAG techniques in</a:t>
            </a:r>
            <a:endParaRPr sz="1700">
              <a:solidFill>
                <a:srgbClr val="353744"/>
              </a:solidFill>
            </a:endParaRPr>
          </a:p>
          <a:p>
            <a:pPr marL="914400" lvl="1" indent="-336550" algn="just" rtl="0">
              <a:spcBef>
                <a:spcPts val="1600"/>
              </a:spcBef>
              <a:spcAft>
                <a:spcPts val="0"/>
              </a:spcAft>
              <a:buClr>
                <a:srgbClr val="353744"/>
              </a:buClr>
              <a:buSzPts val="1700"/>
              <a:buChar char="•"/>
            </a:pPr>
            <a:r>
              <a:rPr lang="en" sz="1700">
                <a:solidFill>
                  <a:srgbClr val="353744"/>
                </a:solidFill>
              </a:rPr>
              <a:t>Ecosystems, Paradigms, Prompting</a:t>
            </a:r>
            <a:endParaRPr sz="1700">
              <a:solidFill>
                <a:srgbClr val="353744"/>
              </a:solidFill>
            </a:endParaRPr>
          </a:p>
          <a:p>
            <a:pPr marL="914400" lvl="1" indent="-336550" algn="just" rtl="0">
              <a:spcBef>
                <a:spcPts val="1600"/>
              </a:spcBef>
              <a:spcAft>
                <a:spcPts val="1600"/>
              </a:spcAft>
              <a:buClr>
                <a:srgbClr val="353744"/>
              </a:buClr>
              <a:buSzPts val="1700"/>
              <a:buChar char="•"/>
            </a:pPr>
            <a:r>
              <a:rPr lang="en" sz="1700">
                <a:solidFill>
                  <a:srgbClr val="353744"/>
                </a:solidFill>
              </a:rPr>
              <a:t>Evaluation Frameworks</a:t>
            </a:r>
            <a:endParaRPr sz="1700">
              <a:solidFill>
                <a:srgbClr val="353744"/>
              </a:solidFill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124" y="2477850"/>
            <a:ext cx="3521175" cy="21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311150" y="4657225"/>
            <a:ext cx="35211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Source: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Retrieval-Augmented Generation for Large Language Models: A Survey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Expert-Level Medical Q&amp;A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6022225" y="1225225"/>
            <a:ext cx="2810100" cy="335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Google's Med-PaLM(Pathways Language Model), for example, achieved 67% accuracy on USMLE-based MedQA questions; and Med-PaLM 2 achieved 86% accuracy.</a:t>
            </a:r>
            <a:endParaRPr sz="120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We would explore other Q&amp;A models to help primary healthcare providers with patient diagnosis.</a:t>
            </a:r>
            <a:endParaRPr sz="120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Our RAG2 model produced a 78% correctness*, but this may not be directly comparable as we don’t treat it as a multiple-choice problem</a:t>
            </a:r>
            <a:endParaRPr sz="12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6402925" y="4579225"/>
            <a:ext cx="296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*Weighted avg F1 score and semantic similarity(details in evaluation section)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0" y="4504900"/>
            <a:ext cx="8459400" cy="8670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 Singhal et al. Towards Expert-Level Medical Question Answering 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Large Language Models.  arXiv:2305.09617(2023)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5" y="994900"/>
            <a:ext cx="5215147" cy="35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MedQA USMLE as Dataset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68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Times New Roman"/>
              <a:buChar char="•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MedQA USMLE: United States Medical License Exams. 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Times New Roman"/>
              <a:buChar char="•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three sources: US, Mainland of China, and Taiwan District. We used the dataset in US.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Times New Roman"/>
              <a:buChar char="•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~10k question, answer pairs.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Times New Roman"/>
              <a:buChar char="•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Token Length: mean of 174, median of 162 and maximum of 911.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Times New Roman"/>
              <a:buChar char="•"/>
            </a:pPr>
            <a:r>
              <a:rPr lang="en" sz="12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RAG models retrieve using the question and answer fields</a:t>
            </a: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537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75" y="2518225"/>
            <a:ext cx="8832302" cy="192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What we did to improve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637100" y="2435075"/>
            <a:ext cx="1720800" cy="71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637100" y="3582450"/>
            <a:ext cx="1720800" cy="71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787675" y="1541125"/>
            <a:ext cx="1621200" cy="71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16"/>
          <p:cNvCxnSpPr>
            <a:stCxn id="84" idx="2"/>
          </p:cNvCxnSpPr>
          <p:nvPr/>
        </p:nvCxnSpPr>
        <p:spPr>
          <a:xfrm>
            <a:off x="1598275" y="2253325"/>
            <a:ext cx="0" cy="17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6"/>
          <p:cNvCxnSpPr/>
          <p:nvPr/>
        </p:nvCxnSpPr>
        <p:spPr>
          <a:xfrm>
            <a:off x="1609550" y="3938550"/>
            <a:ext cx="101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6"/>
          <p:cNvCxnSpPr/>
          <p:nvPr/>
        </p:nvCxnSpPr>
        <p:spPr>
          <a:xfrm>
            <a:off x="1609600" y="2792075"/>
            <a:ext cx="1027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2783950" y="3761550"/>
            <a:ext cx="142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all-MiniLM-L6-V2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747950" y="2532875"/>
            <a:ext cx="149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multi-qa-mpnet-base-dot-v1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564500" y="1837800"/>
            <a:ext cx="186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Encoder(sentence transformer)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848725" y="1550875"/>
            <a:ext cx="1499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MedQA USMLE Q&amp;A pairs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10K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083825" y="1096350"/>
            <a:ext cx="133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Retrieval System(vector store)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985750" y="1800275"/>
            <a:ext cx="203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LLM-Generate Answer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140550" y="2435075"/>
            <a:ext cx="1720800" cy="71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140550" y="3582450"/>
            <a:ext cx="1720800" cy="71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7251400" y="2617475"/>
            <a:ext cx="149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GPT-3.5-Turbo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207625" y="3761550"/>
            <a:ext cx="149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GPT-3.5-Turbo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816225" y="1962950"/>
            <a:ext cx="1866000" cy="1253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4357900" y="2792075"/>
            <a:ext cx="4779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4357900" y="3937650"/>
            <a:ext cx="4779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6"/>
          <p:cNvSpPr txBox="1"/>
          <p:nvPr/>
        </p:nvSpPr>
        <p:spPr>
          <a:xfrm>
            <a:off x="932875" y="1050150"/>
            <a:ext cx="13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Documents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788050" y="2486675"/>
            <a:ext cx="710700" cy="61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813400" y="2614175"/>
            <a:ext cx="66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RAG1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788050" y="3582450"/>
            <a:ext cx="710700" cy="61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848725" y="3713250"/>
            <a:ext cx="66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RAG2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862675" y="2942175"/>
            <a:ext cx="477900" cy="1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862675" y="3102275"/>
            <a:ext cx="477900" cy="1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862675" y="3262375"/>
            <a:ext cx="477900" cy="1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873250" y="2423575"/>
            <a:ext cx="601500" cy="301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843100" y="2415875"/>
            <a:ext cx="66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Chunks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907388" y="4065225"/>
            <a:ext cx="477900" cy="1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1907388" y="4225325"/>
            <a:ext cx="477900" cy="1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907388" y="4385425"/>
            <a:ext cx="477900" cy="1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2711075" y="1096350"/>
            <a:ext cx="1621200" cy="5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Synthetic questions(1K)</a:t>
            </a:r>
            <a:endParaRPr/>
          </a:p>
        </p:txBody>
      </p:sp>
      <p:cxnSp>
        <p:nvCxnSpPr>
          <p:cNvPr id="115" name="Google Shape;115;p16"/>
          <p:cNvCxnSpPr/>
          <p:nvPr/>
        </p:nvCxnSpPr>
        <p:spPr>
          <a:xfrm>
            <a:off x="4333050" y="1491613"/>
            <a:ext cx="535200" cy="49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731" y="2041968"/>
            <a:ext cx="781621" cy="110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922950" y="2132675"/>
            <a:ext cx="66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Query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835800" y="2745925"/>
            <a:ext cx="92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documents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693" y="3262368"/>
            <a:ext cx="781621" cy="110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5054950" y="3376375"/>
            <a:ext cx="66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Query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922950" y="3916600"/>
            <a:ext cx="92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documents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6682225" y="2790275"/>
            <a:ext cx="4779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6"/>
          <p:cNvSpPr/>
          <p:nvPr/>
        </p:nvSpPr>
        <p:spPr>
          <a:xfrm>
            <a:off x="4816225" y="3359175"/>
            <a:ext cx="1866000" cy="102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16"/>
          <p:cNvCxnSpPr/>
          <p:nvPr/>
        </p:nvCxnSpPr>
        <p:spPr>
          <a:xfrm>
            <a:off x="6646025" y="3937650"/>
            <a:ext cx="4779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6"/>
          <p:cNvSpPr txBox="1"/>
          <p:nvPr/>
        </p:nvSpPr>
        <p:spPr>
          <a:xfrm>
            <a:off x="4816225" y="4528600"/>
            <a:ext cx="203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Chunk size=650, top-k=5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556600" y="2280825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Relevant Doc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t="21141"/>
          <a:stretch/>
        </p:blipFill>
        <p:spPr>
          <a:xfrm>
            <a:off x="1489625" y="1592225"/>
            <a:ext cx="5715000" cy="30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using Ragas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1414925" y="4200800"/>
            <a:ext cx="5864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53744"/>
                </a:solidFill>
              </a:rPr>
              <a:t>answer correctness</a:t>
            </a:r>
            <a:endParaRPr sz="1500" b="1">
              <a:solidFill>
                <a:srgbClr val="353744"/>
              </a:solidFill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53744"/>
                </a:solidFill>
              </a:rPr>
              <a:t>accuracy of the generated answer when compared to the ground truth</a:t>
            </a:r>
            <a:endParaRPr sz="900">
              <a:solidFill>
                <a:srgbClr val="35374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calculations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396025" y="954500"/>
            <a:ext cx="8520600" cy="408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/>
              <a:t>Faithfulness Aka Groundedness</a:t>
            </a:r>
            <a:r>
              <a:rPr lang="en" sz="1100"/>
              <a:t>: How factually</a:t>
            </a: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/>
              <a:t>correct the answer is to the ground truth</a:t>
            </a: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/>
              <a:t>Answer Relevance:</a:t>
            </a:r>
            <a:r>
              <a:rPr lang="en" sz="1100"/>
              <a:t> How related the </a:t>
            </a: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/>
              <a:t>generated answers are to the questions asked</a:t>
            </a:r>
            <a:endParaRPr sz="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/>
              <a:t>Context Precision: </a:t>
            </a:r>
            <a:r>
              <a:rPr lang="en" sz="1100"/>
              <a:t>How precise the model is in </a:t>
            </a: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/>
              <a:t>selecting relevant top k ranked document chunks</a:t>
            </a: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/>
              <a:t>Context Recall:</a:t>
            </a:r>
            <a:r>
              <a:rPr lang="en" sz="1100"/>
              <a:t> How well the retrieval component </a:t>
            </a: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/>
              <a:t>of the system is able to fetch relevant sentences within the context </a:t>
            </a: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/>
              <a:t>of the query</a:t>
            </a: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/>
              <a:t>Context Entities Recall:</a:t>
            </a:r>
            <a:r>
              <a:rPr lang="en" sz="1100"/>
              <a:t> What fraction of entities are recalled from ground truth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/>
              <a:t>Answer Correctness:</a:t>
            </a:r>
            <a:r>
              <a:rPr lang="en" sz="1100"/>
              <a:t> Accuracy comparing semantic similarity </a:t>
            </a: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/>
              <a:t>and factual similarity (F1 score).</a:t>
            </a:r>
            <a:endParaRPr sz="11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53744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l="20886"/>
          <a:stretch/>
        </p:blipFill>
        <p:spPr>
          <a:xfrm>
            <a:off x="5137370" y="945450"/>
            <a:ext cx="3870931" cy="4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875" y="1564725"/>
            <a:ext cx="1782025" cy="6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6450" y="2427600"/>
            <a:ext cx="3355821" cy="6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4550" y="3266200"/>
            <a:ext cx="2659619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5250" y="4369046"/>
            <a:ext cx="2418200" cy="4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6300" y="3913974"/>
            <a:ext cx="1535731" cy="2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using RAG1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00" y="1072700"/>
            <a:ext cx="824979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using RAG2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1" cy="203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Results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125" y="1019300"/>
            <a:ext cx="6235750" cy="381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1784</Words>
  <Application>Microsoft Macintosh PowerPoint</Application>
  <PresentationFormat>On-screen Show (16:9)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Roboto Mono</vt:lpstr>
      <vt:lpstr>1_Office Theme</vt:lpstr>
      <vt:lpstr>Enhancing Clinical Diagnosis with Advanced NLP</vt:lpstr>
      <vt:lpstr>Towards Expert-Level Medical Q&amp;A</vt:lpstr>
      <vt:lpstr>MedQA USMLE as Dataset</vt:lpstr>
      <vt:lpstr>Models: What we did to improve</vt:lpstr>
      <vt:lpstr>Evaluation metrics using Ragas</vt:lpstr>
      <vt:lpstr>Metric calculations</vt:lpstr>
      <vt:lpstr>Example using RAG1</vt:lpstr>
      <vt:lpstr>Example using RAG2</vt:lpstr>
      <vt:lpstr>Model Evaluation Results</vt:lpstr>
      <vt:lpstr>Limitations</vt:lpstr>
      <vt:lpstr>Suggested future model experiments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Dong Jian</cp:lastModifiedBy>
  <cp:revision>1</cp:revision>
  <dcterms:modified xsi:type="dcterms:W3CDTF">2024-06-25T05:36:54Z</dcterms:modified>
</cp:coreProperties>
</file>