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0" r:id="rId7"/>
    <p:sldId id="259" r:id="rId8"/>
    <p:sldId id="258"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80" d="100"/>
          <a:sy n="80" d="100"/>
        </p:scale>
        <p:origin x="60"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2022/6/2</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2022/6/2</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dirty="0"/>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pPr marL="171450" indent="-171450">
              <a:buFont typeface="Arial" panose="020B0604020202020204" pitchFamily="34" charset="0"/>
              <a:buChar char="•"/>
            </a:pPr>
            <a:r>
              <a:rPr lang="ja-JP" altLang="en-US" dirty="0"/>
              <a:t>予定管理がうまくいかず予定をすっぽかしたことがある。</a:t>
            </a:r>
            <a:endParaRPr lang="en-US" altLang="ja-JP" dirty="0"/>
          </a:p>
          <a:p>
            <a:pPr marL="171450" indent="-171450">
              <a:buFont typeface="Arial" panose="020B0604020202020204" pitchFamily="34" charset="0"/>
              <a:buChar char="•"/>
            </a:pPr>
            <a:r>
              <a:rPr lang="ja-JP" altLang="en-US" dirty="0"/>
              <a:t>兄に頼りがち</a:t>
            </a:r>
            <a:r>
              <a:rPr lang="en-US" altLang="ja-JP" dirty="0"/>
              <a:t>…</a:t>
            </a:r>
            <a:r>
              <a:rPr lang="ja-JP" altLang="en-US" dirty="0"/>
              <a:t>子供同士は関係が近いから頼りやすい。</a:t>
            </a:r>
            <a:endParaRPr lang="en-US" altLang="ja-JP" dirty="0"/>
          </a:p>
          <a:p>
            <a:pPr marL="171450" indent="-171450">
              <a:buFont typeface="Arial" panose="020B0604020202020204" pitchFamily="34" charset="0"/>
              <a:buChar char="•"/>
            </a:pPr>
            <a:r>
              <a:rPr lang="ja-JP" altLang="en-US" dirty="0"/>
              <a:t>大学生活から一変し、生活サイクルが変わり対応しきれていない。</a:t>
            </a:r>
            <a:endParaRPr lang="en-US" altLang="ja-JP" dirty="0"/>
          </a:p>
          <a:p>
            <a:pPr marL="171450" indent="-171450">
              <a:buFont typeface="Arial" panose="020B0604020202020204" pitchFamily="34" charset="0"/>
              <a:buChar char="•"/>
            </a:pPr>
            <a:r>
              <a:rPr lang="ja-JP" altLang="en-US" dirty="0"/>
              <a:t>大学時代にレポートの提出もぎりぎり。</a:t>
            </a:r>
            <a:endParaRPr lang="en-US" altLang="ja-JP" dirty="0"/>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normAutofit/>
          </a:bodyPr>
          <a:lstStyle/>
          <a:p>
            <a:pPr marL="171450" indent="-171450">
              <a:buFont typeface="Arial" panose="020B0604020202020204" pitchFamily="34" charset="0"/>
              <a:buChar char="•"/>
            </a:pPr>
            <a:endParaRPr lang="en-US" altLang="ja-JP" sz="1600" dirty="0"/>
          </a:p>
          <a:p>
            <a:pPr marL="171450" indent="-171450">
              <a:buFont typeface="Arial" panose="020B0604020202020204" pitchFamily="34" charset="0"/>
              <a:buChar char="•"/>
            </a:pPr>
            <a:endParaRPr lang="en-US" altLang="ja-JP" dirty="0"/>
          </a:p>
          <a:p>
            <a:endParaRPr lang="en-US" altLang="ja-JP"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pPr marL="171450" indent="-171450">
              <a:buFont typeface="Arial" panose="020B0604020202020204" pitchFamily="34" charset="0"/>
              <a:buChar char="•"/>
            </a:pPr>
            <a:r>
              <a:rPr lang="ja-JP" altLang="en-US" dirty="0"/>
              <a:t>インスタ</a:t>
            </a:r>
            <a:endParaRPr lang="en-US" altLang="ja-JP" dirty="0"/>
          </a:p>
          <a:p>
            <a:pPr marL="171450" indent="-171450">
              <a:buFont typeface="Arial" panose="020B0604020202020204" pitchFamily="34" charset="0"/>
              <a:buChar char="•"/>
            </a:pPr>
            <a:r>
              <a:rPr lang="ja-JP" altLang="en-US" dirty="0"/>
              <a:t>ツイッター</a:t>
            </a:r>
            <a:endParaRPr lang="en-US" altLang="ja-JP" dirty="0"/>
          </a:p>
          <a:p>
            <a:pPr marL="171450" indent="-171450">
              <a:buFont typeface="Arial" panose="020B0604020202020204" pitchFamily="34" charset="0"/>
              <a:buChar char="•"/>
            </a:pPr>
            <a:r>
              <a:rPr lang="ja-JP" altLang="en-US" dirty="0"/>
              <a:t>ライン</a:t>
            </a:r>
            <a:endParaRPr lang="en-US" altLang="ja-JP" dirty="0"/>
          </a:p>
          <a:p>
            <a:pPr marL="171450" indent="-171450">
              <a:buFont typeface="Arial" panose="020B0604020202020204" pitchFamily="34" charset="0"/>
              <a:buChar char="•"/>
            </a:pPr>
            <a:r>
              <a:rPr lang="ja-JP" altLang="en-US" dirty="0"/>
              <a:t>スラック</a:t>
            </a:r>
            <a:endParaRPr lang="en-US" altLang="ja-JP" dirty="0"/>
          </a:p>
          <a:p>
            <a:pPr marL="171450" indent="-171450">
              <a:buFont typeface="Arial" panose="020B0604020202020204" pitchFamily="34" charset="0"/>
              <a:buChar char="•"/>
            </a:pPr>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normAutofit/>
          </a:bodyPr>
          <a:lstStyle/>
          <a:p>
            <a:r>
              <a:rPr lang="ja-JP" altLang="en-US" b="1" dirty="0"/>
              <a:t>　不満</a:t>
            </a:r>
            <a:endParaRPr lang="en-US" altLang="ja-JP" b="1" dirty="0"/>
          </a:p>
          <a:p>
            <a:pPr marL="171450" indent="-171450">
              <a:buFont typeface="Arial" panose="020B0604020202020204" pitchFamily="34" charset="0"/>
              <a:buChar char="•"/>
            </a:pPr>
            <a:r>
              <a:rPr lang="ja-JP" altLang="en-US" dirty="0"/>
              <a:t>スケジュール管理</a:t>
            </a:r>
            <a:r>
              <a:rPr lang="en-US" altLang="ja-JP" dirty="0"/>
              <a:t>…</a:t>
            </a:r>
            <a:r>
              <a:rPr lang="ja-JP" altLang="en-US" dirty="0"/>
              <a:t>紙媒体と電子媒体どちらをつかえばいいか決めかねてどちらも使わない。</a:t>
            </a:r>
            <a:endParaRPr lang="en-US" altLang="ja-JP" dirty="0"/>
          </a:p>
          <a:p>
            <a:pPr marL="171450" indent="-171450">
              <a:buFont typeface="Arial" panose="020B0604020202020204" pitchFamily="34" charset="0"/>
              <a:buChar char="•"/>
            </a:pPr>
            <a:r>
              <a:rPr lang="ja-JP" altLang="en-US" dirty="0"/>
              <a:t>人と会うことが多く、自分の時間がとれなくなってきている。一日の時間をうまく使えていない。</a:t>
            </a:r>
            <a:r>
              <a:rPr lang="en-US" altLang="ja-JP" dirty="0"/>
              <a:t>(</a:t>
            </a:r>
            <a:r>
              <a:rPr lang="ja-JP" altLang="en-US" dirty="0"/>
              <a:t>主に土日</a:t>
            </a:r>
            <a:r>
              <a:rPr lang="en-US" altLang="ja-JP" dirty="0"/>
              <a:t>)</a:t>
            </a:r>
          </a:p>
          <a:p>
            <a:r>
              <a:rPr lang="ja-JP" altLang="en-US" dirty="0"/>
              <a:t>　</a:t>
            </a:r>
            <a:r>
              <a:rPr lang="ja-JP" altLang="en-US" b="1" dirty="0"/>
              <a:t>満足</a:t>
            </a:r>
            <a:endParaRPr lang="en-US" altLang="ja-JP" b="1" dirty="0"/>
          </a:p>
          <a:p>
            <a:pPr marL="171450" indent="-171450">
              <a:buFont typeface="Arial" panose="020B0604020202020204" pitchFamily="34" charset="0"/>
              <a:buChar char="•"/>
            </a:pPr>
            <a:r>
              <a:rPr lang="ja-JP" altLang="en-US" dirty="0"/>
              <a:t>交友関係は良好</a:t>
            </a:r>
            <a:endParaRPr lang="en-US" altLang="ja-JP" dirty="0"/>
          </a:p>
        </p:txBody>
      </p:sp>
      <p:pic>
        <p:nvPicPr>
          <p:cNvPr id="22" name="図プレースホルダー 21" descr="人, 屋内, 女性, テーブル が含まれている画像&#10;&#10;自動的に生成された説明">
            <a:extLst>
              <a:ext uri="{FF2B5EF4-FFF2-40B4-BE49-F238E27FC236}">
                <a16:creationId xmlns:a16="http://schemas.microsoft.com/office/drawing/2014/main" id="{8C821A75-F57A-FA2E-5ED9-6BE6CA333CF7}"/>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575" r="575"/>
          <a:stretch>
            <a:fillRect/>
          </a:stretch>
        </p:blipFill>
        <p:spPr/>
      </p:pic>
      <p:sp>
        <p:nvSpPr>
          <p:cNvPr id="20" name="テキスト ボックス 19">
            <a:extLst>
              <a:ext uri="{FF2B5EF4-FFF2-40B4-BE49-F238E27FC236}">
                <a16:creationId xmlns:a16="http://schemas.microsoft.com/office/drawing/2014/main" id="{BEC65AD0-9CAE-935D-FA36-A5E098D77788}"/>
              </a:ext>
            </a:extLst>
          </p:cNvPr>
          <p:cNvSpPr txBox="1"/>
          <p:nvPr/>
        </p:nvSpPr>
        <p:spPr>
          <a:xfrm>
            <a:off x="515185" y="3765884"/>
            <a:ext cx="2769436" cy="3046988"/>
          </a:xfrm>
          <a:prstGeom prst="rect">
            <a:avLst/>
          </a:prstGeom>
          <a:noFill/>
        </p:spPr>
        <p:txBody>
          <a:bodyPr wrap="square" rtlCol="0">
            <a:spAutoFit/>
          </a:bodyPr>
          <a:lstStyle/>
          <a:p>
            <a:pPr marL="285750" indent="-285750">
              <a:buFont typeface="Arial" panose="020B0604020202020204" pitchFamily="34" charset="0"/>
              <a:buChar char="•"/>
            </a:pPr>
            <a:endParaRPr lang="en-US" altLang="ja-JP" sz="1400" dirty="0"/>
          </a:p>
          <a:p>
            <a:pPr marL="285750" indent="-285750">
              <a:buFont typeface="Arial" panose="020B0604020202020204" pitchFamily="34" charset="0"/>
              <a:buChar char="•"/>
            </a:pPr>
            <a:endParaRPr lang="en-US" altLang="ja-JP" sz="1400" dirty="0"/>
          </a:p>
          <a:p>
            <a:pPr marL="285750" indent="-285750">
              <a:buFont typeface="Arial" panose="020B0604020202020204" pitchFamily="34" charset="0"/>
              <a:buChar char="•"/>
            </a:pPr>
            <a:r>
              <a:rPr lang="ja-JP" altLang="en-US" sz="1400" dirty="0"/>
              <a:t>性別</a:t>
            </a:r>
            <a:r>
              <a:rPr lang="en-US" altLang="ja-JP" sz="1400" dirty="0"/>
              <a:t>:</a:t>
            </a:r>
            <a:r>
              <a:rPr lang="ja-JP" altLang="en-US" sz="1400" dirty="0"/>
              <a:t>女性</a:t>
            </a:r>
            <a:endParaRPr lang="en-US" altLang="ja-JP" sz="1400" dirty="0"/>
          </a:p>
          <a:p>
            <a:pPr marL="285750" indent="-285750">
              <a:buFont typeface="Arial" panose="020B0604020202020204" pitchFamily="34" charset="0"/>
              <a:buChar char="•"/>
            </a:pPr>
            <a:r>
              <a:rPr lang="ja-JP" altLang="en-US" sz="1400" dirty="0"/>
              <a:t>年齢</a:t>
            </a:r>
            <a:r>
              <a:rPr lang="en-US" altLang="ja-JP" sz="1400" dirty="0"/>
              <a:t>:20</a:t>
            </a:r>
            <a:r>
              <a:rPr lang="ja-JP" altLang="en-US" sz="1400" dirty="0"/>
              <a:t>代</a:t>
            </a:r>
            <a:endParaRPr lang="en-US" altLang="ja-JP" sz="1400" dirty="0"/>
          </a:p>
          <a:p>
            <a:pPr marL="285750" indent="-285750">
              <a:buFont typeface="Arial" panose="020B0604020202020204" pitchFamily="34" charset="0"/>
              <a:buChar char="•"/>
            </a:pPr>
            <a:r>
              <a:rPr lang="ja-JP" altLang="en-US" sz="1400" dirty="0"/>
              <a:t>職業</a:t>
            </a:r>
            <a:r>
              <a:rPr lang="en-US" altLang="ja-JP" sz="1400" dirty="0"/>
              <a:t>:</a:t>
            </a:r>
            <a:r>
              <a:rPr lang="ja-JP" altLang="en-US" sz="1400" dirty="0"/>
              <a:t>会社員</a:t>
            </a:r>
            <a:endParaRPr lang="en-US" altLang="ja-JP" sz="1400" dirty="0"/>
          </a:p>
          <a:p>
            <a:pPr marL="285750" indent="-285750">
              <a:buFont typeface="Arial" panose="020B0604020202020204" pitchFamily="34" charset="0"/>
              <a:buChar char="•"/>
            </a:pPr>
            <a:r>
              <a:rPr lang="ja-JP" altLang="en-US" sz="1400" dirty="0"/>
              <a:t>年収</a:t>
            </a:r>
            <a:r>
              <a:rPr lang="en-US" altLang="ja-JP" sz="1400" dirty="0"/>
              <a:t>:300</a:t>
            </a:r>
            <a:r>
              <a:rPr lang="ja-JP" altLang="en-US" sz="1400" dirty="0"/>
              <a:t>万</a:t>
            </a:r>
            <a:endParaRPr lang="en-US" altLang="ja-JP" sz="1400" dirty="0"/>
          </a:p>
          <a:p>
            <a:pPr marL="285750" indent="-285750">
              <a:buFont typeface="Arial" panose="020B0604020202020204" pitchFamily="34" charset="0"/>
              <a:buChar char="•"/>
            </a:pPr>
            <a:r>
              <a:rPr lang="ja-JP" altLang="en-US" sz="1400" dirty="0"/>
              <a:t>学歴</a:t>
            </a:r>
            <a:r>
              <a:rPr lang="en-US" altLang="ja-JP" sz="1400" dirty="0"/>
              <a:t>:</a:t>
            </a:r>
            <a:r>
              <a:rPr lang="ja-JP" altLang="en-US" sz="1400" dirty="0"/>
              <a:t>大卒</a:t>
            </a:r>
            <a:endParaRPr lang="en-US" altLang="ja-JP" sz="1400" dirty="0"/>
          </a:p>
          <a:p>
            <a:pPr marL="285750" indent="-285750">
              <a:buFont typeface="Arial" panose="020B0604020202020204" pitchFamily="34" charset="0"/>
              <a:buChar char="•"/>
            </a:pPr>
            <a:r>
              <a:rPr lang="ja-JP" altLang="en-US" sz="1400" dirty="0"/>
              <a:t>家族</a:t>
            </a:r>
            <a:r>
              <a:rPr lang="en-US" altLang="ja-JP" sz="1400" dirty="0"/>
              <a:t>:</a:t>
            </a:r>
            <a:r>
              <a:rPr lang="ja-JP" altLang="en-US" sz="1400" dirty="0"/>
              <a:t>両親、</a:t>
            </a:r>
            <a:r>
              <a:rPr lang="en-US" altLang="ja-JP" sz="1400" dirty="0"/>
              <a:t>(</a:t>
            </a:r>
            <a:r>
              <a:rPr lang="ja-JP" altLang="en-US" sz="1400" dirty="0"/>
              <a:t>兄</a:t>
            </a:r>
            <a:r>
              <a:rPr lang="en-US" altLang="ja-JP" sz="1400" dirty="0"/>
              <a:t>)</a:t>
            </a:r>
          </a:p>
          <a:p>
            <a:r>
              <a:rPr lang="ja-JP" altLang="en-US" sz="1400" dirty="0"/>
              <a:t>　　一人暮らし</a:t>
            </a:r>
            <a:endParaRPr lang="en-US" altLang="ja-JP" sz="1400" dirty="0"/>
          </a:p>
          <a:p>
            <a:pPr marL="285750" indent="-285750">
              <a:buFont typeface="Arial" panose="020B0604020202020204" pitchFamily="34" charset="0"/>
              <a:buChar char="•"/>
            </a:pPr>
            <a:r>
              <a:rPr lang="ja-JP" altLang="en-US" sz="1400" dirty="0"/>
              <a:t>性格</a:t>
            </a:r>
            <a:r>
              <a:rPr lang="en-US" altLang="ja-JP" sz="1400" dirty="0"/>
              <a:t>(</a:t>
            </a:r>
            <a:r>
              <a:rPr lang="ja-JP" altLang="en-US" sz="1400" dirty="0"/>
              <a:t>特徴</a:t>
            </a:r>
            <a:r>
              <a:rPr lang="en-US" altLang="ja-JP" sz="1400" dirty="0"/>
              <a:t>):</a:t>
            </a:r>
            <a:r>
              <a:rPr lang="ja-JP" altLang="en-US" sz="1400" dirty="0"/>
              <a:t>ずぼら</a:t>
            </a:r>
            <a:endParaRPr lang="en-US" altLang="ja-JP" sz="1400" dirty="0"/>
          </a:p>
          <a:p>
            <a:pPr marL="285750" indent="-285750">
              <a:buFont typeface="Arial" panose="020B0604020202020204" pitchFamily="34" charset="0"/>
              <a:buChar char="•"/>
            </a:pPr>
            <a:r>
              <a:rPr lang="ja-JP" altLang="en-US" sz="1200" dirty="0"/>
              <a:t>夏休みの宿題を</a:t>
            </a:r>
            <a:r>
              <a:rPr lang="en-US" altLang="ja-JP" sz="1200" dirty="0"/>
              <a:t>1</a:t>
            </a:r>
            <a:r>
              <a:rPr lang="ja-JP" altLang="en-US" sz="1200" dirty="0"/>
              <a:t>週間前にやるタイプ</a:t>
            </a:r>
            <a:endParaRPr lang="en-US" altLang="ja-JP" sz="1200" dirty="0"/>
          </a:p>
          <a:p>
            <a:pPr marL="285750" indent="-285750">
              <a:buFont typeface="Arial" panose="020B0604020202020204" pitchFamily="34" charset="0"/>
              <a:buChar char="•"/>
            </a:pPr>
            <a:endParaRPr lang="en-US" altLang="ja-JP" sz="1400" dirty="0"/>
          </a:p>
          <a:p>
            <a:endParaRPr kumimoji="1" lang="ja-JP" altLang="en-US" sz="1400"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dirty="0"/>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pPr marL="171450" indent="-171450">
              <a:buFont typeface="Arial" panose="020B0604020202020204" pitchFamily="34" charset="0"/>
              <a:buChar char="•"/>
            </a:pPr>
            <a:r>
              <a:rPr lang="ja-JP" altLang="en-US" dirty="0"/>
              <a:t>就活に苦労した</a:t>
            </a:r>
            <a:endParaRPr lang="en-US" altLang="ja-JP" dirty="0"/>
          </a:p>
          <a:p>
            <a:pPr marL="171450" indent="-171450">
              <a:buFont typeface="Arial" panose="020B0604020202020204" pitchFamily="34" charset="0"/>
              <a:buChar char="•"/>
            </a:pPr>
            <a:r>
              <a:rPr lang="ja-JP" altLang="en-US" dirty="0"/>
              <a:t>毎日仕事終わりにコンビニにより酒とつまみを買う</a:t>
            </a:r>
            <a:r>
              <a:rPr lang="en-US" altLang="ja-JP" dirty="0"/>
              <a:t>…</a:t>
            </a:r>
            <a:r>
              <a:rPr lang="ja-JP" altLang="en-US" dirty="0"/>
              <a:t>自宅に帰り一人で飲む</a:t>
            </a:r>
            <a:endParaRPr lang="en-US" altLang="ja-JP" dirty="0"/>
          </a:p>
          <a:p>
            <a:pPr marL="171450" indent="-171450">
              <a:buFont typeface="Arial" panose="020B0604020202020204" pitchFamily="34" charset="0"/>
              <a:buChar char="•"/>
            </a:pPr>
            <a:r>
              <a:rPr lang="ja-JP" altLang="en-US" dirty="0"/>
              <a:t>通勤は電車で</a:t>
            </a:r>
            <a:r>
              <a:rPr lang="en-US" altLang="ja-JP" dirty="0"/>
              <a:t>30</a:t>
            </a:r>
            <a:r>
              <a:rPr lang="ja-JP" altLang="en-US" dirty="0"/>
              <a:t>分ほど</a:t>
            </a:r>
            <a:endParaRPr lang="en-US" altLang="ja-JP" dirty="0"/>
          </a:p>
          <a:p>
            <a:pPr marL="171450" indent="-171450">
              <a:buFont typeface="Arial" panose="020B0604020202020204" pitchFamily="34" charset="0"/>
              <a:buChar char="•"/>
            </a:pPr>
            <a:r>
              <a:rPr lang="ja-JP" altLang="en-US" dirty="0"/>
              <a:t>先輩後輩に慕われている</a:t>
            </a:r>
            <a:endParaRPr lang="en-US" altLang="ja-JP" dirty="0"/>
          </a:p>
          <a:p>
            <a:pPr marL="171450" indent="-171450">
              <a:buFont typeface="Arial" panose="020B0604020202020204" pitchFamily="34" charset="0"/>
              <a:buChar char="•"/>
            </a:pPr>
            <a:r>
              <a:rPr lang="ja-JP" altLang="en-US" dirty="0"/>
              <a:t>仕事熱心でその分家族への対応が雑で離婚</a:t>
            </a:r>
            <a:endParaRPr lang="en-US" altLang="ja-JP" dirty="0"/>
          </a:p>
          <a:p>
            <a:pPr marL="171450" indent="-171450">
              <a:buFont typeface="Arial" panose="020B0604020202020204" pitchFamily="34" charset="0"/>
              <a:buChar char="•"/>
            </a:pPr>
            <a:r>
              <a:rPr lang="ja-JP" altLang="en-US" dirty="0"/>
              <a:t>一つのことに熱中してしまう</a:t>
            </a:r>
            <a:r>
              <a:rPr lang="en-US" altLang="ja-JP" dirty="0"/>
              <a:t>(</a:t>
            </a:r>
            <a:r>
              <a:rPr lang="ja-JP" altLang="en-US" dirty="0"/>
              <a:t>猪突猛進型</a:t>
            </a:r>
            <a:r>
              <a:rPr lang="en-US" altLang="ja-JP" dirty="0"/>
              <a:t>)</a:t>
            </a:r>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normAutofit/>
          </a:bodyPr>
          <a:lstStyle/>
          <a:p>
            <a:pPr marL="171450" indent="-171450">
              <a:buFont typeface="Arial" panose="020B0604020202020204" pitchFamily="34" charset="0"/>
              <a:buChar char="•"/>
            </a:pPr>
            <a:endParaRPr lang="en-US" altLang="ja-JP" sz="1600" dirty="0"/>
          </a:p>
          <a:p>
            <a:pPr marL="285750" indent="-285750">
              <a:buFont typeface="Arial" panose="020B0604020202020204" pitchFamily="34" charset="0"/>
              <a:buChar char="•"/>
            </a:pPr>
            <a:r>
              <a:rPr lang="ja-JP" altLang="en-US" dirty="0"/>
              <a:t>性別</a:t>
            </a:r>
            <a:r>
              <a:rPr lang="en-US" altLang="ja-JP" dirty="0"/>
              <a:t>:</a:t>
            </a:r>
            <a:r>
              <a:rPr lang="ja-JP" altLang="en-US" dirty="0"/>
              <a:t>男性</a:t>
            </a:r>
            <a:endParaRPr lang="en-US" altLang="ja-JP" dirty="0"/>
          </a:p>
          <a:p>
            <a:pPr marL="171450" indent="-171450">
              <a:buFont typeface="Arial" panose="020B0604020202020204" pitchFamily="34" charset="0"/>
              <a:buChar char="•"/>
            </a:pPr>
            <a:r>
              <a:rPr lang="ja-JP" altLang="en-US" dirty="0"/>
              <a:t>年齢</a:t>
            </a:r>
            <a:r>
              <a:rPr lang="en-US" altLang="ja-JP" dirty="0"/>
              <a:t>:42-48</a:t>
            </a:r>
          </a:p>
          <a:p>
            <a:pPr marL="171450" indent="-171450">
              <a:buFont typeface="Arial" panose="020B0604020202020204" pitchFamily="34" charset="0"/>
              <a:buChar char="•"/>
            </a:pPr>
            <a:r>
              <a:rPr lang="ja-JP" altLang="en-US" dirty="0"/>
              <a:t>職業</a:t>
            </a:r>
            <a:r>
              <a:rPr lang="en-US" altLang="ja-JP" dirty="0"/>
              <a:t>:</a:t>
            </a:r>
            <a:r>
              <a:rPr lang="ja-JP" altLang="en-US" dirty="0"/>
              <a:t>営業</a:t>
            </a:r>
            <a:r>
              <a:rPr lang="en-US" altLang="ja-JP" dirty="0"/>
              <a:t>(</a:t>
            </a:r>
            <a:r>
              <a:rPr lang="ja-JP" altLang="en-US" dirty="0"/>
              <a:t>課長</a:t>
            </a:r>
            <a:r>
              <a:rPr lang="en-US" altLang="ja-JP" dirty="0"/>
              <a:t>)(</a:t>
            </a:r>
            <a:r>
              <a:rPr lang="ja-JP" altLang="en-US" dirty="0"/>
              <a:t>大企業</a:t>
            </a:r>
            <a:r>
              <a:rPr lang="en-US" altLang="ja-JP" dirty="0"/>
              <a:t>)</a:t>
            </a:r>
          </a:p>
          <a:p>
            <a:pPr marL="171450" indent="-171450">
              <a:buFont typeface="Arial" panose="020B0604020202020204" pitchFamily="34" charset="0"/>
              <a:buChar char="•"/>
            </a:pPr>
            <a:r>
              <a:rPr lang="ja-JP" altLang="en-US" dirty="0"/>
              <a:t>家族</a:t>
            </a:r>
            <a:r>
              <a:rPr lang="en-US" altLang="ja-JP" dirty="0"/>
              <a:t>:1</a:t>
            </a:r>
            <a:r>
              <a:rPr lang="ja-JP" altLang="en-US" dirty="0"/>
              <a:t>人暮らし</a:t>
            </a:r>
            <a:r>
              <a:rPr lang="en-US" altLang="ja-JP" dirty="0"/>
              <a:t>(</a:t>
            </a:r>
            <a:r>
              <a:rPr lang="ja-JP" altLang="en-US" dirty="0"/>
              <a:t>独身</a:t>
            </a:r>
            <a:r>
              <a:rPr lang="en-US" altLang="ja-JP" dirty="0"/>
              <a:t>:</a:t>
            </a:r>
            <a:r>
              <a:rPr lang="ja-JP" altLang="en-US" dirty="0"/>
              <a:t>彼女なし</a:t>
            </a:r>
            <a:r>
              <a:rPr lang="en-US" altLang="ja-JP" dirty="0"/>
              <a:t>)</a:t>
            </a:r>
            <a:r>
              <a:rPr lang="ja-JP" altLang="en-US" dirty="0"/>
              <a:t>バツ</a:t>
            </a:r>
            <a:r>
              <a:rPr lang="en-US" altLang="ja-JP" dirty="0"/>
              <a:t>1</a:t>
            </a:r>
          </a:p>
          <a:p>
            <a:pPr marL="171450" indent="-171450">
              <a:buFont typeface="Arial" panose="020B0604020202020204" pitchFamily="34" charset="0"/>
              <a:buChar char="•"/>
            </a:pPr>
            <a:r>
              <a:rPr lang="ja-JP" altLang="en-US" dirty="0"/>
              <a:t>スマホが苦手</a:t>
            </a:r>
            <a:endParaRPr lang="en-US" altLang="ja-JP" dirty="0"/>
          </a:p>
          <a:p>
            <a:pPr marL="171450" indent="-171450">
              <a:buFont typeface="Arial" panose="020B0604020202020204" pitchFamily="34" charset="0"/>
              <a:buChar char="•"/>
            </a:pPr>
            <a:r>
              <a:rPr lang="ja-JP" altLang="en-US" dirty="0"/>
              <a:t>仕事仲間は多いが趣味友達は少ない</a:t>
            </a:r>
            <a:endParaRPr lang="en-US" altLang="ja-JP" dirty="0"/>
          </a:p>
          <a:p>
            <a:pPr marL="171450" indent="-171450">
              <a:buFont typeface="Arial" panose="020B0604020202020204" pitchFamily="34" charset="0"/>
              <a:buChar char="•"/>
            </a:pPr>
            <a:r>
              <a:rPr lang="ja-JP" altLang="en-US" dirty="0"/>
              <a:t>趣味</a:t>
            </a:r>
            <a:r>
              <a:rPr lang="en-US" altLang="ja-JP" dirty="0"/>
              <a:t>:</a:t>
            </a:r>
            <a:r>
              <a:rPr lang="ja-JP" altLang="en-US" dirty="0"/>
              <a:t>音楽</a:t>
            </a:r>
            <a:r>
              <a:rPr lang="en-US" altLang="ja-JP" dirty="0"/>
              <a:t>(</a:t>
            </a:r>
            <a:r>
              <a:rPr lang="ja-JP" altLang="en-US" dirty="0"/>
              <a:t>アンプかった</a:t>
            </a:r>
            <a:r>
              <a:rPr lang="en-US" altLang="ja-JP" dirty="0"/>
              <a:t>)</a:t>
            </a:r>
          </a:p>
          <a:p>
            <a:pPr marL="171450" indent="-171450">
              <a:buFont typeface="Arial" panose="020B0604020202020204" pitchFamily="34" charset="0"/>
              <a:buChar char="•"/>
            </a:pPr>
            <a:r>
              <a:rPr lang="ja-JP" altLang="en-US" dirty="0"/>
              <a:t>学歴</a:t>
            </a:r>
            <a:r>
              <a:rPr lang="en-US" altLang="ja-JP" dirty="0"/>
              <a:t>:</a:t>
            </a:r>
            <a:r>
              <a:rPr lang="ja-JP" altLang="en-US" dirty="0"/>
              <a:t>大学卒業</a:t>
            </a:r>
            <a:endParaRPr lang="en-US" altLang="ja-JP" dirty="0"/>
          </a:p>
          <a:p>
            <a:pPr marL="171450" indent="-171450">
              <a:buFont typeface="Arial" panose="020B0604020202020204" pitchFamily="34" charset="0"/>
              <a:buChar char="•"/>
            </a:pPr>
            <a:r>
              <a:rPr lang="ja-JP" altLang="en-US" dirty="0"/>
              <a:t>親しみやすさはある</a:t>
            </a:r>
            <a:endParaRPr lang="en-US" altLang="ja-JP" dirty="0"/>
          </a:p>
          <a:p>
            <a:pPr marL="171450" indent="-171450">
              <a:buFont typeface="Arial" panose="020B0604020202020204" pitchFamily="34" charset="0"/>
              <a:buChar char="•"/>
            </a:pPr>
            <a:endParaRPr lang="en-US" altLang="ja-JP" dirty="0"/>
          </a:p>
          <a:p>
            <a:endParaRPr lang="en-US" altLang="ja-JP"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pPr marL="171450" indent="-171450">
              <a:buFont typeface="Arial" panose="020B0604020202020204" pitchFamily="34" charset="0"/>
              <a:buChar char="•"/>
            </a:pPr>
            <a:r>
              <a:rPr lang="en-US" altLang="ja-JP" dirty="0"/>
              <a:t>Facebook</a:t>
            </a:r>
            <a:r>
              <a:rPr lang="ja-JP" altLang="en-US" dirty="0"/>
              <a:t>アカウントを作成したが一度も更新していない。</a:t>
            </a:r>
            <a:endParaRPr lang="en-US" altLang="ja-JP" dirty="0"/>
          </a:p>
          <a:p>
            <a:pPr marL="171450" indent="-171450">
              <a:buFont typeface="Arial" panose="020B0604020202020204" pitchFamily="34" charset="0"/>
              <a:buChar char="•"/>
            </a:pPr>
            <a:r>
              <a:rPr lang="en-US" altLang="ja-JP" dirty="0"/>
              <a:t>LINE</a:t>
            </a:r>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normAutofit fontScale="92500" lnSpcReduction="10000"/>
          </a:bodyPr>
          <a:lstStyle/>
          <a:p>
            <a:r>
              <a:rPr lang="ja-JP" altLang="en-US" b="1" dirty="0"/>
              <a:t>　不満</a:t>
            </a:r>
            <a:endParaRPr lang="en-US" altLang="ja-JP" b="1" dirty="0"/>
          </a:p>
          <a:p>
            <a:pPr marL="171450" indent="-171450">
              <a:buFont typeface="Arial" panose="020B0604020202020204" pitchFamily="34" charset="0"/>
              <a:buChar char="•"/>
            </a:pPr>
            <a:r>
              <a:rPr lang="ja-JP" altLang="en-US" dirty="0"/>
              <a:t>休日に遊ぶ友達がいない、コンプラ的に残業できない</a:t>
            </a:r>
            <a:endParaRPr lang="en-US" altLang="ja-JP" dirty="0"/>
          </a:p>
          <a:p>
            <a:pPr marL="171450" indent="-171450">
              <a:buFont typeface="Arial" panose="020B0604020202020204" pitchFamily="34" charset="0"/>
              <a:buChar char="•"/>
            </a:pPr>
            <a:r>
              <a:rPr lang="ja-JP" altLang="en-US" dirty="0"/>
              <a:t>オンオフを切り替えれない</a:t>
            </a:r>
            <a:br>
              <a:rPr lang="en-US" altLang="ja-JP" dirty="0"/>
            </a:br>
            <a:r>
              <a:rPr lang="ja-JP" altLang="en-US" sz="1300" b="1" dirty="0"/>
              <a:t>満足</a:t>
            </a:r>
            <a:endParaRPr lang="en-US" altLang="ja-JP" sz="1300" b="1" dirty="0"/>
          </a:p>
          <a:p>
            <a:pPr marL="171450" indent="-171450">
              <a:buFont typeface="Arial" panose="020B0604020202020204" pitchFamily="34" charset="0"/>
              <a:buChar char="•"/>
            </a:pPr>
            <a:r>
              <a:rPr lang="ja-JP" altLang="en-US" dirty="0"/>
              <a:t>好きな本や漫画を見つけたときうれしい→</a:t>
            </a:r>
            <a:r>
              <a:rPr lang="ja-JP" altLang="en-US" dirty="0">
                <a:solidFill>
                  <a:srgbClr val="FF0000"/>
                </a:solidFill>
              </a:rPr>
              <a:t>共有したい</a:t>
            </a:r>
            <a:endParaRPr lang="en-US" altLang="ja-JP" dirty="0">
              <a:solidFill>
                <a:srgbClr val="FF0000"/>
              </a:solidFill>
            </a:endParaRPr>
          </a:p>
          <a:p>
            <a:pPr marL="171450" indent="-171450">
              <a:buFont typeface="Arial" panose="020B0604020202020204" pitchFamily="34" charset="0"/>
              <a:buChar char="•"/>
            </a:pPr>
            <a:endParaRPr lang="en-US" altLang="ja-JP" dirty="0"/>
          </a:p>
          <a:p>
            <a:r>
              <a:rPr lang="ja-JP" altLang="en-US" sz="1500" b="1" dirty="0"/>
              <a:t>　欲求</a:t>
            </a:r>
            <a:endParaRPr lang="en-US" altLang="ja-JP" sz="1500" b="1" dirty="0"/>
          </a:p>
          <a:p>
            <a:pPr marL="171450" indent="-171450">
              <a:buFont typeface="Arial" panose="020B0604020202020204" pitchFamily="34" charset="0"/>
              <a:buChar char="•"/>
            </a:pPr>
            <a:r>
              <a:rPr lang="ja-JP" altLang="en-US" dirty="0"/>
              <a:t>話し相手が欲しい</a:t>
            </a:r>
            <a:endParaRPr lang="en-US" altLang="ja-JP" dirty="0"/>
          </a:p>
          <a:p>
            <a:pPr marL="171450" indent="-171450">
              <a:buFont typeface="Arial" panose="020B0604020202020204" pitchFamily="34" charset="0"/>
              <a:buChar char="•"/>
            </a:pPr>
            <a:r>
              <a:rPr lang="ja-JP" altLang="en-US" dirty="0"/>
              <a:t>趣味友達を増やしたいと思ってる。</a:t>
            </a:r>
            <a:endParaRPr lang="en-US" altLang="ja-JP" dirty="0"/>
          </a:p>
          <a:p>
            <a:pPr marL="171450" indent="-171450">
              <a:buFont typeface="Arial" panose="020B0604020202020204" pitchFamily="34" charset="0"/>
              <a:buChar char="•"/>
            </a:pPr>
            <a:r>
              <a:rPr lang="ja-JP" altLang="en-US" dirty="0"/>
              <a:t>スマホが不得意だが</a:t>
            </a:r>
            <a:r>
              <a:rPr lang="en-US" altLang="ja-JP" dirty="0"/>
              <a:t>SNS</a:t>
            </a:r>
            <a:r>
              <a:rPr lang="ja-JP" altLang="en-US" dirty="0"/>
              <a:t>を活用してみたいと思っている。</a:t>
            </a:r>
            <a:r>
              <a:rPr lang="en-US" altLang="ja-JP" dirty="0"/>
              <a:t>(twitter</a:t>
            </a:r>
            <a:r>
              <a:rPr lang="ja-JP" altLang="en-US" dirty="0"/>
              <a:t>等</a:t>
            </a:r>
            <a:r>
              <a:rPr lang="en-US" altLang="ja-JP" dirty="0"/>
              <a:t>)</a:t>
            </a:r>
          </a:p>
          <a:p>
            <a:pPr marL="171450" indent="-171450">
              <a:buFont typeface="Arial" panose="020B0604020202020204" pitchFamily="34" charset="0"/>
              <a:buChar char="•"/>
            </a:pPr>
            <a:r>
              <a:rPr lang="ja-JP" altLang="en-US" dirty="0"/>
              <a:t>年齢的に抵抗を感じている。</a:t>
            </a:r>
            <a:r>
              <a:rPr lang="en-US" altLang="ja-JP" dirty="0"/>
              <a:t>…</a:t>
            </a:r>
            <a:r>
              <a:rPr lang="ja-JP" altLang="en-US" dirty="0"/>
              <a:t>若い子ばかりがつかっているのではないか</a:t>
            </a:r>
            <a:endParaRPr lang="en-US" altLang="ja-JP" dirty="0"/>
          </a:p>
          <a:p>
            <a:pPr marL="171450" indent="-171450">
              <a:buFont typeface="Arial" panose="020B0604020202020204" pitchFamily="34" charset="0"/>
              <a:buChar char="•"/>
            </a:pPr>
            <a:r>
              <a:rPr lang="ja-JP" altLang="en-US" dirty="0"/>
              <a:t>機能面が扱えるか心配</a:t>
            </a:r>
            <a:endParaRPr lang="en-US" altLang="ja-JP" dirty="0"/>
          </a:p>
        </p:txBody>
      </p:sp>
      <p:pic>
        <p:nvPicPr>
          <p:cNvPr id="17" name="図プレースホルダー 16" descr="スーツを着た男性&#10;&#10;自動的に生成された説明">
            <a:extLst>
              <a:ext uri="{FF2B5EF4-FFF2-40B4-BE49-F238E27FC236}">
                <a16:creationId xmlns:a16="http://schemas.microsoft.com/office/drawing/2014/main" id="{70AC089B-C8B6-1E2B-1DCB-9F69087B1019}"/>
              </a:ext>
            </a:extLst>
          </p:cNvPr>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l="4072" t="12319" r="14" b="41531"/>
          <a:stretch/>
        </p:blipFill>
        <p:spPr>
          <a:xfrm>
            <a:off x="579062" y="638175"/>
            <a:ext cx="2998036" cy="2161886"/>
          </a:xfrm>
        </p:spPr>
      </p:pic>
    </p:spTree>
    <p:extLst>
      <p:ext uri="{BB962C8B-B14F-4D97-AF65-F5344CB8AC3E}">
        <p14:creationId xmlns:p14="http://schemas.microsoft.com/office/powerpoint/2010/main" val="165441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C5309145EA1814EBD2846E28C5317E2" ma:contentTypeVersion="2" ma:contentTypeDescription="新しいドキュメントを作成します。" ma:contentTypeScope="" ma:versionID="b902039f9b89433e1b9a88871ac1bed1">
  <xsd:schema xmlns:xsd="http://www.w3.org/2001/XMLSchema" xmlns:xs="http://www.w3.org/2001/XMLSchema" xmlns:p="http://schemas.microsoft.com/office/2006/metadata/properties" xmlns:ns3="63a85d34-499a-47c1-a6c3-3f1f522599ca" targetNamespace="http://schemas.microsoft.com/office/2006/metadata/properties" ma:root="true" ma:fieldsID="d5dec7e48f7f6e468ac8f8d411044250" ns3:_="">
    <xsd:import namespace="63a85d34-499a-47c1-a6c3-3f1f522599c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a85d34-499a-47c1-a6c3-3f1f522599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A5AFA9-54A4-4213-8C2F-82AD4B87AB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a85d34-499a-47c1-a6c3-3f1f522599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AA815E-144F-4D40-BBAB-92EE3B4AC930}">
  <ds:schemaRefs>
    <ds:schemaRef ds:uri="http://www.w3.org/XML/1998/namespace"/>
    <ds:schemaRef ds:uri="http://schemas.microsoft.com/office/2006/metadata/properties"/>
    <ds:schemaRef ds:uri="http://purl.org/dc/elements/1.1/"/>
    <ds:schemaRef ds:uri="http://purl.org/dc/terms/"/>
    <ds:schemaRef ds:uri="http://schemas.microsoft.com/office/2006/documentManagement/types"/>
    <ds:schemaRef ds:uri="http://purl.org/dc/dcmitype/"/>
    <ds:schemaRef ds:uri="63a85d34-499a-47c1-a6c3-3f1f522599ca"/>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0A12FD89-239D-415A-AEB0-E829D5E3C5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1644</TotalTime>
  <Words>932</Words>
  <Application>Microsoft Office PowerPoint</Application>
  <PresentationFormat>ワイド画面</PresentationFormat>
  <Paragraphs>74</Paragraphs>
  <Slides>5</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vt:i4>
      </vt:variant>
    </vt:vector>
  </HeadingPairs>
  <TitlesOfParts>
    <vt:vector size="8" baseType="lpstr">
      <vt:lpstr>游ゴシック</vt:lpstr>
      <vt:lpstr>Arial</vt:lpstr>
      <vt:lpstr>Office テーマ</vt:lpstr>
      <vt:lpstr>ペルソナ設定</vt:lpstr>
      <vt:lpstr>PowerPoint プレゼンテーション</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陰山晃太郎</cp:lastModifiedBy>
  <cp:revision>20</cp:revision>
  <dcterms:created xsi:type="dcterms:W3CDTF">2022-05-26T01:13:26Z</dcterms:created>
  <dcterms:modified xsi:type="dcterms:W3CDTF">2022-06-03T02:26:51Z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0x010100AC5309145EA1814EBD2846E28C5317E2</vt:lpwstr>
  </property>
</Properties>
</file>