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39"/>
  </p:notesMasterIdLst>
  <p:sldIdLst>
    <p:sldId id="308" r:id="rId5"/>
    <p:sldId id="297" r:id="rId6"/>
    <p:sldId id="309" r:id="rId7"/>
    <p:sldId id="310" r:id="rId8"/>
    <p:sldId id="314" r:id="rId9"/>
    <p:sldId id="312" r:id="rId10"/>
    <p:sldId id="313" r:id="rId11"/>
    <p:sldId id="315" r:id="rId12"/>
    <p:sldId id="317" r:id="rId13"/>
    <p:sldId id="316" r:id="rId14"/>
    <p:sldId id="322" r:id="rId15"/>
    <p:sldId id="324" r:id="rId16"/>
    <p:sldId id="321" r:id="rId17"/>
    <p:sldId id="258" r:id="rId18"/>
    <p:sldId id="289" r:id="rId19"/>
    <p:sldId id="331" r:id="rId20"/>
    <p:sldId id="291" r:id="rId21"/>
    <p:sldId id="304" r:id="rId22"/>
    <p:sldId id="305" r:id="rId23"/>
    <p:sldId id="306" r:id="rId24"/>
    <p:sldId id="307" r:id="rId25"/>
    <p:sldId id="294" r:id="rId26"/>
    <p:sldId id="295" r:id="rId27"/>
    <p:sldId id="328" r:id="rId28"/>
    <p:sldId id="330" r:id="rId29"/>
    <p:sldId id="259" r:id="rId30"/>
    <p:sldId id="260" r:id="rId31"/>
    <p:sldId id="262" r:id="rId32"/>
    <p:sldId id="292" r:id="rId33"/>
    <p:sldId id="300" r:id="rId34"/>
    <p:sldId id="301" r:id="rId35"/>
    <p:sldId id="302" r:id="rId36"/>
    <p:sldId id="303" r:id="rId37"/>
    <p:sldId id="320"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A26D"/>
    <a:srgbClr val="BE84B8"/>
    <a:srgbClr val="F4B183"/>
    <a:srgbClr val="F1A069"/>
    <a:srgbClr val="D2B48C"/>
    <a:srgbClr val="C6AC7C"/>
    <a:srgbClr val="C08FB3"/>
    <a:srgbClr val="B09A9A"/>
    <a:srgbClr val="BAA6A6"/>
    <a:srgbClr val="6DFE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9" autoAdjust="0"/>
    <p:restoredTop sz="94238" autoAdjust="0"/>
  </p:normalViewPr>
  <p:slideViewPr>
    <p:cSldViewPr snapToGrid="0">
      <p:cViewPr varScale="1">
        <p:scale>
          <a:sx n="68" d="100"/>
          <a:sy n="68" d="100"/>
        </p:scale>
        <p:origin x="72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FB7A7-AF73-4CD1-AD4A-80E7E81C1DB5}"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5F685-29E2-4868-9991-51A94616C740}" type="slidenum">
              <a:rPr kumimoji="1" lang="ja-JP" altLang="en-US" smtClean="0"/>
              <a:t>‹#›</a:t>
            </a:fld>
            <a:endParaRPr kumimoji="1" lang="ja-JP" altLang="en-US"/>
          </a:p>
        </p:txBody>
      </p:sp>
    </p:spTree>
    <p:extLst>
      <p:ext uri="{BB962C8B-B14F-4D97-AF65-F5344CB8AC3E}">
        <p14:creationId xmlns:p14="http://schemas.microsoft.com/office/powerpoint/2010/main" val="2142877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a:t>
            </a:fld>
            <a:endParaRPr kumimoji="1" lang="ja-JP" altLang="en-US"/>
          </a:p>
        </p:txBody>
      </p:sp>
    </p:spTree>
    <p:extLst>
      <p:ext uri="{BB962C8B-B14F-4D97-AF65-F5344CB8AC3E}">
        <p14:creationId xmlns:p14="http://schemas.microsoft.com/office/powerpoint/2010/main" val="1994440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a:t>【</a:t>
            </a:r>
            <a:r>
              <a:rPr kumimoji="1" lang="ja-JP" altLang="en-US" b="1"/>
              <a:t>かげ</a:t>
            </a:r>
            <a:r>
              <a:rPr kumimoji="1" lang="ja-JP" altLang="en-US" sz="12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ちゃん</a:t>
            </a:r>
            <a:r>
              <a:rPr kumimoji="1" lang="en-US" altLang="ja-JP" b="1"/>
              <a:t>】</a:t>
            </a:r>
          </a:p>
          <a:p>
            <a:r>
              <a:rPr kumimoji="1" lang="ja-JP" altLang="en-US"/>
              <a:t>この機能を設置することで、タスクの後回しを避け、</a:t>
            </a:r>
            <a:endParaRPr kumimoji="1" lang="en-US" altLang="ja-JP"/>
          </a:p>
          <a:p>
            <a:r>
              <a:rPr kumimoji="1" lang="ja-JP" altLang="en-US"/>
              <a:t>さらに期限日を決めることで、行動のきっかけづくりをサポートできると思います。</a:t>
            </a:r>
            <a:endParaRPr kumimoji="1" lang="en-US" altLang="ja-JP"/>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10</a:t>
            </a:fld>
            <a:endParaRPr kumimoji="1" lang="ja-JP" altLang="en-US"/>
          </a:p>
        </p:txBody>
      </p:sp>
    </p:spTree>
    <p:extLst>
      <p:ext uri="{BB962C8B-B14F-4D97-AF65-F5344CB8AC3E}">
        <p14:creationId xmlns:p14="http://schemas.microsoft.com/office/powerpoint/2010/main" val="238766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次にデザインについてお話いたします。今回は作成にあたり、マテリアルデザインを採用しました。</a:t>
            </a:r>
            <a:endParaRPr kumimoji="1" lang="en-US" altLang="ja-JP" dirty="0"/>
          </a:p>
          <a:p>
            <a:r>
              <a:rPr kumimoji="1" lang="ja-JP" altLang="en-US" dirty="0"/>
              <a:t>マテリアルデザインとは</a:t>
            </a:r>
            <a:r>
              <a:rPr kumimoji="1" lang="en-US" altLang="ja-JP" dirty="0"/>
              <a:t>Google</a:t>
            </a:r>
            <a:r>
              <a:rPr kumimoji="1" lang="ja-JP" altLang="en-US" dirty="0"/>
              <a:t>が提唱している「見やすく、直観的な</a:t>
            </a:r>
            <a:r>
              <a:rPr kumimoji="1" lang="en-US" altLang="ja-JP" dirty="0"/>
              <a:t>web</a:t>
            </a:r>
            <a:r>
              <a:rPr kumimoji="1" lang="ja-JP" altLang="en-US" dirty="0"/>
              <a:t>ページ」のことで、これらのボタンのようにユーザーが使いやすい工夫をしております。</a:t>
            </a:r>
            <a:endParaRPr kumimoji="1" lang="en-US" altLang="ja-JP" dirty="0"/>
          </a:p>
          <a:p>
            <a:r>
              <a:rPr kumimoji="1" lang="ja-JP" altLang="en-US" dirty="0"/>
              <a:t>また色使いでは、くすみカラーを配置して全体的に明るくすることで、２０代女性に好まれるようなものとなっています。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11</a:t>
            </a:fld>
            <a:endParaRPr kumimoji="1" lang="ja-JP" altLang="en-US"/>
          </a:p>
        </p:txBody>
      </p:sp>
    </p:spTree>
    <p:extLst>
      <p:ext uri="{BB962C8B-B14F-4D97-AF65-F5344CB8AC3E}">
        <p14:creationId xmlns:p14="http://schemas.microsoft.com/office/powerpoint/2010/main" val="45372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爲近君担当</a:t>
            </a:r>
            <a:r>
              <a:rPr kumimoji="1" lang="en-US" altLang="ja-JP" dirty="0"/>
              <a:t>】</a:t>
            </a:r>
          </a:p>
          <a:p>
            <a:r>
              <a:rPr kumimoji="1" lang="ja-JP" altLang="en-US" dirty="0"/>
              <a:t>３分でやる</a:t>
            </a:r>
            <a:endParaRPr kumimoji="1" lang="en-US" altLang="ja-JP" dirty="0"/>
          </a:p>
          <a:p>
            <a:r>
              <a:rPr kumimoji="1" lang="ja-JP" altLang="en-US" dirty="0"/>
              <a:t>新規会員登録（</a:t>
            </a:r>
            <a:r>
              <a:rPr kumimoji="1" lang="en-US" altLang="ja-JP" dirty="0"/>
              <a:t>machico_A5</a:t>
            </a:r>
            <a:r>
              <a:rPr kumimoji="1" lang="ja-JP" altLang="en-US" dirty="0"/>
              <a:t>）→ログアウト→自分のアカウントでログイン→カレンダー画面→</a:t>
            </a:r>
            <a:endParaRPr kumimoji="1" lang="en-US" altLang="ja-JP" dirty="0"/>
          </a:p>
          <a:p>
            <a:endParaRPr kumimoji="1" lang="en-US" altLang="ja-JP" dirty="0"/>
          </a:p>
          <a:p>
            <a:r>
              <a:rPr kumimoji="1" lang="ja-JP" altLang="en-US" dirty="0"/>
              <a:t>「以上が機能の説明になります。」で締める</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2053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寝言も吠えちゃう犬担当兼リーダー</a:t>
            </a:r>
            <a:endParaRPr kumimoji="1" lang="en-US" altLang="ja-JP" dirty="0"/>
          </a:p>
          <a:p>
            <a:r>
              <a:rPr kumimoji="1" lang="ja-JP" altLang="en-US" dirty="0"/>
              <a:t>残り物が猫だった発表担当</a:t>
            </a:r>
            <a:endParaRPr kumimoji="1" lang="en-US" altLang="ja-JP" dirty="0"/>
          </a:p>
          <a:p>
            <a:r>
              <a:rPr kumimoji="1" lang="ja-JP" altLang="en-US" dirty="0"/>
              <a:t>３歩歩いても忘れない鳥担当兼構成管理担当</a:t>
            </a:r>
            <a:endParaRPr kumimoji="1" lang="en-US" altLang="ja-JP" dirty="0"/>
          </a:p>
          <a:p>
            <a:r>
              <a:rPr kumimoji="1" lang="ja-JP" altLang="en-US" dirty="0"/>
              <a:t>午後からが本番のハム担当兼</a:t>
            </a:r>
            <a:r>
              <a:rPr kumimoji="1" lang="en-US" altLang="ja-JP" dirty="0"/>
              <a:t>DBA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餅をついて３千年のうさぎ担当兼コミュニケーション＆品質管理担当</a:t>
            </a:r>
            <a:br>
              <a:rPr kumimoji="1" lang="en-US" altLang="ja-JP" dirty="0"/>
            </a:b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07110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a:t>
            </a:r>
            <a:r>
              <a:rPr kumimoji="1" lang="ja-JP" altLang="en-US" dirty="0"/>
              <a:t>流れ</a:t>
            </a:r>
            <a:r>
              <a:rPr kumimoji="1" lang="en-US" altLang="ja-JP" dirty="0"/>
              <a:t>】</a:t>
            </a:r>
          </a:p>
          <a:p>
            <a:endParaRPr kumimoji="1" lang="en-US" altLang="ja-JP" dirty="0"/>
          </a:p>
          <a:p>
            <a:r>
              <a:rPr kumimoji="1" lang="ja-JP" altLang="en-US" dirty="0"/>
              <a:t>リーダーとしての経験値はないけど、今回良い機会だったので取り組んだ</a:t>
            </a:r>
            <a:endParaRPr kumimoji="1" lang="en-US" altLang="ja-JP" dirty="0"/>
          </a:p>
          <a:p>
            <a:r>
              <a:rPr kumimoji="1" lang="ja-JP" altLang="en-US" dirty="0"/>
              <a:t>↓</a:t>
            </a:r>
            <a:endParaRPr kumimoji="1" lang="en-US" altLang="ja-JP" dirty="0"/>
          </a:p>
          <a:p>
            <a:r>
              <a:rPr kumimoji="1" lang="en-US" altLang="ja-JP" dirty="0"/>
              <a:t>【</a:t>
            </a:r>
            <a:r>
              <a:rPr kumimoji="1" lang="ja-JP" altLang="en-US" dirty="0"/>
              <a:t>リーダーとして意識した点</a:t>
            </a:r>
            <a:r>
              <a:rPr kumimoji="1" lang="en-US" altLang="ja-JP" dirty="0"/>
              <a:t>】</a:t>
            </a:r>
            <a:r>
              <a:rPr kumimoji="1" lang="ja-JP" altLang="en-US" dirty="0"/>
              <a:t>を話す</a:t>
            </a:r>
            <a:endParaRPr kumimoji="1" lang="en-US" altLang="ja-JP" dirty="0"/>
          </a:p>
          <a:p>
            <a:r>
              <a:rPr kumimoji="1" lang="ja-JP" altLang="en-US" dirty="0"/>
              <a:t>雰囲気づくり・・・チーム全体の士気を高めてる</a:t>
            </a:r>
            <a:endParaRPr kumimoji="1" lang="en-US" altLang="ja-JP" dirty="0"/>
          </a:p>
          <a:p>
            <a:r>
              <a:rPr kumimoji="1" lang="ja-JP" altLang="en-US" dirty="0"/>
              <a:t>意見をまとめる・・・今まで苦手だったけど、話しの要点をつかめるようになった。人の意見を聞く力が身についた</a:t>
            </a:r>
            <a:endParaRPr kumimoji="1" lang="en-US" altLang="ja-JP" dirty="0"/>
          </a:p>
          <a:p>
            <a:r>
              <a:rPr kumimoji="1" lang="ja-JP" altLang="en-US" dirty="0"/>
              <a:t>↓</a:t>
            </a:r>
            <a:endParaRPr kumimoji="1" lang="en-US" altLang="ja-JP" dirty="0"/>
          </a:p>
          <a:p>
            <a:r>
              <a:rPr kumimoji="1" lang="en-US" altLang="ja-JP" dirty="0"/>
              <a:t>【</a:t>
            </a:r>
            <a:r>
              <a:rPr kumimoji="1" lang="ja-JP" altLang="en-US" dirty="0"/>
              <a:t>課題</a:t>
            </a:r>
            <a:r>
              <a:rPr kumimoji="1" lang="en-US" altLang="ja-JP" dirty="0"/>
              <a:t>】</a:t>
            </a:r>
          </a:p>
          <a:p>
            <a:r>
              <a:rPr kumimoji="1" lang="ja-JP" altLang="en-US" dirty="0"/>
              <a:t>チームをまとめる手段が少なかった。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14</a:t>
            </a:fld>
            <a:endParaRPr kumimoji="1" lang="ja-JP" altLang="en-US"/>
          </a:p>
        </p:txBody>
      </p:sp>
    </p:spTree>
    <p:extLst>
      <p:ext uri="{BB962C8B-B14F-4D97-AF65-F5344CB8AC3E}">
        <p14:creationId xmlns:p14="http://schemas.microsoft.com/office/powerpoint/2010/main" val="3205593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r>
              <a:rPr lang="en-US" altLang="ja-JP">
                <a:ea typeface="游ゴシック"/>
              </a:rPr>
              <a:t>―――――――――――――――――――――</a:t>
            </a:r>
          </a:p>
          <a:p>
            <a:r>
              <a:rPr kumimoji="1" lang="en-US" altLang="ja-JP">
                <a:ea typeface="游ゴシック"/>
              </a:rPr>
              <a:t>【</a:t>
            </a:r>
            <a:r>
              <a:rPr kumimoji="1" lang="ja-JP" altLang="en-US">
                <a:ea typeface="游ゴシック"/>
              </a:rPr>
              <a:t>流れ</a:t>
            </a:r>
            <a:r>
              <a:rPr kumimoji="1" lang="en-US" altLang="ja-JP">
                <a:ea typeface="游ゴシック"/>
              </a:rPr>
              <a:t>】</a:t>
            </a:r>
            <a:endParaRPr lang="en-US">
              <a:ea typeface="游ゴシック"/>
            </a:endParaRPr>
          </a:p>
          <a:p>
            <a:endParaRPr kumimoji="1" lang="en-US" altLang="ja-JP"/>
          </a:p>
          <a:p>
            <a:r>
              <a:rPr kumimoji="1" lang="ja-JP" altLang="en-US"/>
              <a:t>リーダーとしての経験値はないけど、今回良い機会だったので取り組んだ（口頭で述べる）</a:t>
            </a:r>
            <a:endParaRPr kumimoji="1" lang="en-US" altLang="ja-JP"/>
          </a:p>
          <a:p>
            <a:r>
              <a:rPr kumimoji="1" lang="ja-JP" altLang="en-US"/>
              <a:t>↓</a:t>
            </a:r>
            <a:endParaRPr kumimoji="1" lang="en-US" altLang="ja-JP"/>
          </a:p>
          <a:p>
            <a:r>
              <a:rPr kumimoji="1" lang="en-US" altLang="ja-JP">
                <a:ea typeface="游ゴシック"/>
              </a:rPr>
              <a:t>【</a:t>
            </a:r>
            <a:r>
              <a:rPr kumimoji="1" lang="ja-JP" altLang="en-US">
                <a:ea typeface="游ゴシック"/>
              </a:rPr>
              <a:t>リーダーとして成長点</a:t>
            </a:r>
            <a:r>
              <a:rPr kumimoji="1" lang="en-US" altLang="ja-JP">
                <a:ea typeface="游ゴシック"/>
              </a:rPr>
              <a:t>】</a:t>
            </a:r>
            <a:r>
              <a:rPr kumimoji="1" lang="ja-JP" altLang="en-US">
                <a:ea typeface="游ゴシック"/>
              </a:rPr>
              <a:t>を話す</a:t>
            </a:r>
            <a:endParaRPr kumimoji="1" lang="en-US" altLang="ja-JP">
              <a:ea typeface="游ゴシック"/>
            </a:endParaRPr>
          </a:p>
          <a:p>
            <a:r>
              <a:rPr kumimoji="1" lang="ja-JP" altLang="en-US"/>
              <a:t>雰囲気づくり・・・チーム全体の士気を高めてる</a:t>
            </a:r>
            <a:endParaRPr kumimoji="1" lang="en-US" altLang="ja-JP"/>
          </a:p>
          <a:p>
            <a:r>
              <a:rPr kumimoji="1" lang="ja-JP" altLang="en-US"/>
              <a:t>意見をまとめる・・・今まで苦手だったけど、話しの要点をつかめるようになった。人の意見を聞く力が身についた</a:t>
            </a:r>
            <a:endParaRPr kumimoji="1" lang="en-US" altLang="ja-JP"/>
          </a:p>
          <a:p>
            <a:r>
              <a:rPr kumimoji="1" lang="ja-JP" altLang="en-US"/>
              <a:t>→多くの意見をまとめるのが苦手だった</a:t>
            </a:r>
            <a:endParaRPr kumimoji="1" lang="en-US" altLang="ja-JP"/>
          </a:p>
          <a:p>
            <a:r>
              <a:rPr kumimoji="1" lang="ja-JP" altLang="en-US"/>
              <a:t>↓</a:t>
            </a:r>
            <a:endParaRPr kumimoji="1" lang="en-US" altLang="ja-JP"/>
          </a:p>
          <a:p>
            <a:r>
              <a:rPr kumimoji="1" lang="en-US" altLang="ja-JP">
                <a:ea typeface="游ゴシック"/>
              </a:rPr>
              <a:t>【</a:t>
            </a:r>
            <a:r>
              <a:rPr kumimoji="1" lang="ja-JP" altLang="en-US">
                <a:ea typeface="游ゴシック"/>
              </a:rPr>
              <a:t>課題</a:t>
            </a:r>
            <a:r>
              <a:rPr kumimoji="1" lang="en-US" altLang="ja-JP">
                <a:ea typeface="游ゴシック"/>
              </a:rPr>
              <a:t>】</a:t>
            </a:r>
            <a:endParaRPr lang="en-US" altLang="ja-JP">
              <a:ea typeface="游ゴシック"/>
            </a:endParaRPr>
          </a:p>
          <a:p>
            <a:r>
              <a:rPr kumimoji="1" lang="ja-JP" altLang="en-US"/>
              <a:t>チームをまとめる手段が少なかった。</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15</a:t>
            </a:fld>
            <a:endParaRPr kumimoji="1" lang="ja-JP" altLang="en-US"/>
          </a:p>
        </p:txBody>
      </p:sp>
    </p:spTree>
    <p:extLst>
      <p:ext uri="{BB962C8B-B14F-4D97-AF65-F5344CB8AC3E}">
        <p14:creationId xmlns:p14="http://schemas.microsoft.com/office/powerpoint/2010/main" val="57612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今までは自分好みでデザインや発表資料を考えた→今回はペルソナ・今回の発表資料を含めて「対象者が好むか？」を意識することの難しさと重要性を知ることができた。</a:t>
            </a:r>
            <a:endParaRPr kumimoji="1"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788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リーダーとしての経験値はないけど、今回良い機会だったので取り組んだ（口頭で述べる）</a:t>
            </a:r>
            <a:endParaRPr kumimoji="1" lang="en-US" altLang="ja-JP" dirty="0"/>
          </a:p>
          <a:p>
            <a:r>
              <a:rPr kumimoji="1" lang="ja-JP" altLang="en-US" dirty="0"/>
              <a:t>↓</a:t>
            </a:r>
            <a:endParaRPr kumimoji="1" lang="en-US" altLang="ja-JP" dirty="0"/>
          </a:p>
          <a:p>
            <a:r>
              <a:rPr kumimoji="1" lang="en-US" altLang="ja-JP" dirty="0"/>
              <a:t>【</a:t>
            </a:r>
            <a:r>
              <a:rPr kumimoji="1" lang="ja-JP" altLang="en-US" dirty="0"/>
              <a:t>リーダーとして意識した点</a:t>
            </a:r>
            <a:r>
              <a:rPr kumimoji="1" lang="en-US" altLang="ja-JP" dirty="0"/>
              <a:t>】</a:t>
            </a:r>
            <a:r>
              <a:rPr kumimoji="1" lang="ja-JP" altLang="en-US" dirty="0"/>
              <a:t>を話す</a:t>
            </a:r>
            <a:endParaRPr kumimoji="1" lang="en-US" altLang="ja-JP" dirty="0"/>
          </a:p>
          <a:p>
            <a:r>
              <a:rPr kumimoji="1" lang="ja-JP" altLang="en-US" dirty="0"/>
              <a:t>雰囲気づくり・・・チーム全体の士気を高めてる👈これは予想されるから入れないことにする（時間あったら入れる）</a:t>
            </a:r>
            <a:endParaRPr kumimoji="1" lang="en-US" altLang="ja-JP" dirty="0"/>
          </a:p>
          <a:p>
            <a:r>
              <a:rPr kumimoji="1" lang="ja-JP" altLang="en-US" dirty="0"/>
              <a:t>意見をまとめる・・・今まで苦手だったけど、話しの要点をつかめるようになった。人の意見を聞く力が身についた</a:t>
            </a:r>
            <a:endParaRPr kumimoji="1" lang="en-US" altLang="ja-JP" dirty="0"/>
          </a:p>
          <a:p>
            <a:r>
              <a:rPr kumimoji="1" lang="ja-JP" altLang="en-US" dirty="0"/>
              <a:t>↓</a:t>
            </a:r>
            <a:endParaRPr kumimoji="1" lang="en-US" altLang="ja-JP" dirty="0"/>
          </a:p>
          <a:p>
            <a:r>
              <a:rPr kumimoji="1" lang="en-US" altLang="ja-JP" dirty="0"/>
              <a:t>【</a:t>
            </a:r>
            <a:r>
              <a:rPr kumimoji="1" lang="ja-JP" altLang="en-US" dirty="0"/>
              <a:t>課題</a:t>
            </a:r>
            <a:r>
              <a:rPr kumimoji="1" lang="en-US" altLang="ja-JP" dirty="0"/>
              <a:t>】</a:t>
            </a:r>
          </a:p>
          <a:p>
            <a:r>
              <a:rPr kumimoji="1" lang="ja-JP" altLang="en-US" dirty="0"/>
              <a:t>チームをまとめる手段が少なかった。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182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残り物が猫だった発表担当</a:t>
            </a:r>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18</a:t>
            </a:fld>
            <a:endParaRPr kumimoji="1" lang="ja-JP" altLang="en-US"/>
          </a:p>
        </p:txBody>
      </p:sp>
    </p:spTree>
    <p:extLst>
      <p:ext uri="{BB962C8B-B14F-4D97-AF65-F5344CB8AC3E}">
        <p14:creationId xmlns:p14="http://schemas.microsoft.com/office/powerpoint/2010/main" val="397782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発表担当でもありますが、今回はアプリのデザインも担当しました。その中で成長できた点として挙げるのは、「他者意識」です。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1549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br>
              <a:rPr kumimoji="1" lang="en-US" altLang="ja-JP" dirty="0"/>
            </a:b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a:t>
            </a:fld>
            <a:endParaRPr kumimoji="1" lang="ja-JP" altLang="en-US"/>
          </a:p>
        </p:txBody>
      </p:sp>
    </p:spTree>
    <p:extLst>
      <p:ext uri="{BB962C8B-B14F-4D97-AF65-F5344CB8AC3E}">
        <p14:creationId xmlns:p14="http://schemas.microsoft.com/office/powerpoint/2010/main" val="3196026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今までは自分好みでデザインや発表資料を考えた→今回はペルソナ・今回の発表資料を含めて「対象者が好むか？」を意識することの難しさと重要性を知ることができた。</a:t>
            </a:r>
            <a:endParaRPr kumimoji="1"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37882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決断を早くする。思考の時間を長く取りすぎたと思う。自分の決断が遅いとチーム全体の作業が遅れることを自覚したい。</a:t>
            </a:r>
            <a:endParaRPr kumimoji="1" lang="en-US" altLang="ja-JP" dirty="0"/>
          </a:p>
          <a:p>
            <a:r>
              <a:rPr kumimoji="1" lang="ja-JP" altLang="en-US" dirty="0"/>
              <a:t>また個人の進行度を上げ、ひいてはチームの進行度も上がるようにしたい。</a:t>
            </a:r>
            <a:endParaRPr kumimoji="1" lang="ja-JP" altLang="en-US"/>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8123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23</a:t>
            </a:fld>
            <a:endParaRPr kumimoji="1" lang="ja-JP" altLang="en-US"/>
          </a:p>
        </p:txBody>
      </p:sp>
    </p:spTree>
    <p:extLst>
      <p:ext uri="{BB962C8B-B14F-4D97-AF65-F5344CB8AC3E}">
        <p14:creationId xmlns:p14="http://schemas.microsoft.com/office/powerpoint/2010/main" val="2604033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具体的な内容としては、パワポやメモ帳で図式化する、実演を行うのなど、「言語」だけに頼らない方法を実践しました。</a:t>
            </a:r>
            <a:endParaRPr kumimoji="1" lang="en-US" altLang="ja-JP"/>
          </a:p>
          <a:p>
            <a:r>
              <a:rPr kumimoji="1" lang="ja-JP" altLang="en-US"/>
              <a:t>視覚化することで、理解のしやすさを狙いました。</a:t>
            </a:r>
            <a:endParaRPr kumimoji="1" lang="en-US" altLang="ja-JP"/>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24</a:t>
            </a:fld>
            <a:endParaRPr kumimoji="1" lang="ja-JP" altLang="en-US"/>
          </a:p>
        </p:txBody>
      </p:sp>
    </p:spTree>
    <p:extLst>
      <p:ext uri="{BB962C8B-B14F-4D97-AF65-F5344CB8AC3E}">
        <p14:creationId xmlns:p14="http://schemas.microsoft.com/office/powerpoint/2010/main" val="23138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r>
              <a:rPr kumimoji="1" lang="en-US" altLang="ja-JP"/>
              <a:t>※</a:t>
            </a:r>
            <a:r>
              <a:rPr kumimoji="1" lang="ja-JP" altLang="en-US"/>
              <a:t>情報共有を課題にすると、コミュ＆品質管理と矛盾が発生するから変えた</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40327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DBA</a:t>
            </a:r>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26</a:t>
            </a:fld>
            <a:endParaRPr kumimoji="1" lang="ja-JP" altLang="en-US"/>
          </a:p>
        </p:txBody>
      </p:sp>
    </p:spTree>
    <p:extLst>
      <p:ext uri="{BB962C8B-B14F-4D97-AF65-F5344CB8AC3E}">
        <p14:creationId xmlns:p14="http://schemas.microsoft.com/office/powerpoint/2010/main" val="3974741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スペース上「コミュ力」と略したけど口頭では「コミュニケーション力」と言う。</a:t>
            </a:r>
            <a:endParaRPr kumimoji="1" lang="en-US" altLang="ja-JP" dirty="0"/>
          </a:p>
          <a:p>
            <a:r>
              <a:rPr kumimoji="1" lang="en-US" altLang="ja-JP" dirty="0"/>
              <a:t>DBA</a:t>
            </a:r>
            <a:r>
              <a:rPr kumimoji="1" lang="ja-JP" altLang="en-US" dirty="0"/>
              <a:t>としての成長点は２つ。１つ目は技術。</a:t>
            </a:r>
            <a:r>
              <a:rPr kumimoji="1" lang="en-US" altLang="ja-JP" dirty="0"/>
              <a:t>DAO</a:t>
            </a:r>
            <a:r>
              <a:rPr kumimoji="1" lang="ja-JP" altLang="en-US" dirty="0"/>
              <a:t>、</a:t>
            </a:r>
            <a:r>
              <a:rPr kumimoji="1" lang="en-US" altLang="ja-JP" dirty="0"/>
              <a:t>Beans</a:t>
            </a:r>
            <a:r>
              <a:rPr kumimoji="1" lang="ja-JP" altLang="en-US" dirty="0"/>
              <a:t>が得意になり、オブジェクト指向を習得した。２つ目はコミュニケーション力</a:t>
            </a:r>
          </a:p>
          <a:p>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27</a:t>
            </a:fld>
            <a:endParaRPr kumimoji="1" lang="ja-JP" altLang="en-US"/>
          </a:p>
        </p:txBody>
      </p:sp>
    </p:spTree>
    <p:extLst>
      <p:ext uri="{BB962C8B-B14F-4D97-AF65-F5344CB8AC3E}">
        <p14:creationId xmlns:p14="http://schemas.microsoft.com/office/powerpoint/2010/main" val="4217205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具体的に何を行ったのか聞かれるかもなので注意　</a:t>
            </a:r>
            <a:r>
              <a:rPr kumimoji="1" lang="en-US" altLang="ja-JP" dirty="0"/>
              <a:t>※</a:t>
            </a:r>
            <a:r>
              <a:rPr kumimoji="1" lang="ja-JP" altLang="en-US" dirty="0"/>
              <a:t>様々な角度＝機会増えたよねって解釈にした。変えるのもおけです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特にコミュニケーション力が上がりました。以前は自発的な会話が少なかったのですが研修や開発を通して会話の機会を得ることで、様々な角度からコミュニケーションを取れるようになりました。</a:t>
            </a:r>
            <a:endPar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28</a:t>
            </a:fld>
            <a:endParaRPr kumimoji="1" lang="ja-JP" altLang="en-US"/>
          </a:p>
        </p:txBody>
      </p:sp>
    </p:spTree>
    <p:extLst>
      <p:ext uri="{BB962C8B-B14F-4D97-AF65-F5344CB8AC3E}">
        <p14:creationId xmlns:p14="http://schemas.microsoft.com/office/powerpoint/2010/main" val="376914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今回の研修を通しての課題は２つあります。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１つ目はメンタルで左右されることがあったのため、その改善を図ります。またコミュニケーション力は以前より良くなったがまだ足りないと思うため、引き続き強化します。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以上のことから、精神面での向上を図りたいと思います。</a:t>
            </a:r>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29</a:t>
            </a:fld>
            <a:endParaRPr kumimoji="1" lang="ja-JP" altLang="en-US"/>
          </a:p>
        </p:txBody>
      </p:sp>
    </p:spTree>
    <p:extLst>
      <p:ext uri="{BB962C8B-B14F-4D97-AF65-F5344CB8AC3E}">
        <p14:creationId xmlns:p14="http://schemas.microsoft.com/office/powerpoint/2010/main" val="3465938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30</a:t>
            </a:fld>
            <a:endParaRPr kumimoji="1" lang="ja-JP" altLang="en-US"/>
          </a:p>
        </p:txBody>
      </p:sp>
    </p:spTree>
    <p:extLst>
      <p:ext uri="{BB962C8B-B14F-4D97-AF65-F5344CB8AC3E}">
        <p14:creationId xmlns:p14="http://schemas.microsoft.com/office/powerpoint/2010/main" val="164185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3</a:t>
            </a:fld>
            <a:endParaRPr kumimoji="1" lang="ja-JP" altLang="en-US"/>
          </a:p>
        </p:txBody>
      </p:sp>
    </p:spTree>
    <p:extLst>
      <p:ext uri="{BB962C8B-B14F-4D97-AF65-F5344CB8AC3E}">
        <p14:creationId xmlns:p14="http://schemas.microsoft.com/office/powerpoint/2010/main" val="3513530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時間短縮のために両方まとめることにした。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まとめたので、質問で「兼任したことをどう思いました？」とか聞かれそう。</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958873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ームの最大特徴は活発な話し合いだと思いました。そのためこのチームの中でコミュ管理としての役割を考えたときに、文書を残すことで意見のきっかけづくりや品質の向上に繋がることが大切だと考え実行しました。</a:t>
            </a:r>
            <a:endParaRPr kumimoji="1" lang="en-US" altLang="ja-JP" dirty="0"/>
          </a:p>
          <a:p>
            <a:pPr algn="just"/>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87853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コミュ管理としては話すきっかけづくりを行う。理想はリーダーは話をまとめるだけの状態にすること。</a:t>
            </a:r>
            <a:endParaRPr kumimoji="1" lang="en-US" altLang="ja-JP" dirty="0"/>
          </a:p>
          <a:p>
            <a:r>
              <a:rPr kumimoji="1" lang="ja-JP" altLang="en-US" dirty="0"/>
              <a:t>品質管理としては設計段階でボタンやメッセージの表示など、詳細に決めた方がよいと思った。</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31822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34</a:t>
            </a:fld>
            <a:endParaRPr kumimoji="1" lang="ja-JP" altLang="en-US"/>
          </a:p>
        </p:txBody>
      </p:sp>
    </p:spTree>
    <p:extLst>
      <p:ext uri="{BB962C8B-B14F-4D97-AF65-F5344CB8AC3E}">
        <p14:creationId xmlns:p14="http://schemas.microsoft.com/office/powerpoint/2010/main" val="334226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a:t>
            </a: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りなちゃん</a:t>
            </a:r>
            <a:r>
              <a:rPr kumimoji="1" lang="en-US" altLang="ja-JP" b="1" dirty="0"/>
              <a:t>】</a:t>
            </a:r>
            <a:endParaRPr kumimoji="1" lang="en-US" altLang="ja-JP" dirty="0"/>
          </a:p>
          <a:p>
            <a:r>
              <a:rPr kumimoji="1" lang="ja-JP" altLang="en-US" dirty="0"/>
              <a:t>ここでみなさんに質問です</a:t>
            </a:r>
            <a:endParaRPr kumimoji="1" lang="en-US" altLang="ja-JP" dirty="0"/>
          </a:p>
          <a:p>
            <a:r>
              <a:rPr kumimoji="1" lang="ja-JP" altLang="en-US" dirty="0"/>
              <a:t>宿題はなぜたまるのか？</a:t>
            </a:r>
            <a:endParaRPr kumimoji="1" lang="en-US" altLang="ja-JP" dirty="0"/>
          </a:p>
          <a:p>
            <a:r>
              <a:rPr kumimoji="1" lang="ja-JP" altLang="en-US" dirty="0"/>
              <a:t>学生時代こんなことを考えた人は多いのではないでしょうか？</a:t>
            </a:r>
            <a:endParaRPr kumimoji="1" lang="en-US" altLang="ja-JP" dirty="0"/>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4</a:t>
            </a:fld>
            <a:endParaRPr kumimoji="1" lang="ja-JP" altLang="en-US"/>
          </a:p>
        </p:txBody>
      </p:sp>
    </p:spTree>
    <p:extLst>
      <p:ext uri="{BB962C8B-B14F-4D97-AF65-F5344CB8AC3E}">
        <p14:creationId xmlns:p14="http://schemas.microsoft.com/office/powerpoint/2010/main" val="343329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a:t>
            </a: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りなちゃん</a:t>
            </a:r>
            <a:r>
              <a:rPr kumimoji="1" lang="en-US" altLang="ja-JP"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ではここで宿題で、つまりタスク管理ができず泣きを見る原因を考えましょう。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まず１つ目は、取り掛かりが遅いことが考えられます。早く取り掛かからないことで、タスク全体の把握も遅れます。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つ目は時間管理ができていないことが考えられます。１つのタスクに対し、時間が取れなくなります。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そこで私たちはこのアプリを開発しました。　</a:t>
            </a:r>
            <a:r>
              <a:rPr kumimoji="1" lang="en-US" altLang="ja-JP" dirty="0"/>
              <a:t>【</a:t>
            </a:r>
            <a:r>
              <a:rPr kumimoji="1" lang="ja-JP" altLang="en-US" dirty="0"/>
              <a:t>次スライド</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854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a:t>
            </a: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りなちゃん</a:t>
            </a:r>
            <a:r>
              <a:rPr kumimoji="1" lang="en-US" altLang="ja-JP" b="1" dirty="0"/>
              <a:t>】</a:t>
            </a:r>
          </a:p>
          <a:p>
            <a:r>
              <a:rPr kumimoji="1" lang="en-US" altLang="ja-JP" dirty="0"/>
              <a:t>machico</a:t>
            </a:r>
            <a:r>
              <a:rPr kumimoji="1" lang="ja-JP" altLang="en-US" dirty="0"/>
              <a:t>というアプリを開発しました。</a:t>
            </a:r>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6</a:t>
            </a:fld>
            <a:endParaRPr kumimoji="1" lang="ja-JP" altLang="en-US"/>
          </a:p>
        </p:txBody>
      </p:sp>
    </p:spTree>
    <p:extLst>
      <p:ext uri="{BB962C8B-B14F-4D97-AF65-F5344CB8AC3E}">
        <p14:creationId xmlns:p14="http://schemas.microsoft.com/office/powerpoint/2010/main" val="212206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a:t>
            </a: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まなちゃん</a:t>
            </a:r>
            <a:r>
              <a:rPr kumimoji="1" lang="en-US" altLang="ja-JP"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machico</a:t>
            </a:r>
            <a:r>
              <a:rPr kumimoji="1" lang="ja-JP" altLang="en-US" dirty="0"/>
              <a:t>は</a:t>
            </a:r>
            <a:r>
              <a:rPr kumimoji="1" lang="en-US" altLang="ja-JP" dirty="0"/>
              <a:t>【</a:t>
            </a:r>
            <a:r>
              <a:rPr kumimoji="1" lang="ja-JP" altLang="en-US" dirty="0"/>
              <a:t>左四角</a:t>
            </a:r>
            <a:r>
              <a:rPr kumimoji="1" lang="en-US" altLang="ja-JP" dirty="0"/>
              <a:t>】</a:t>
            </a:r>
            <a:r>
              <a:rPr kumimoji="1" lang="ja-JP" altLang="en-US" dirty="0"/>
              <a:t>カレンダーアプリです。</a:t>
            </a:r>
            <a:endParaRPr kumimoji="1" lang="en-US" altLang="ja-JP" dirty="0"/>
          </a:p>
          <a:p>
            <a:r>
              <a:rPr kumimoji="1" lang="ja-JP" altLang="en-US" dirty="0"/>
              <a:t>予定を追加する</a:t>
            </a:r>
            <a:r>
              <a:rPr kumimoji="1" lang="en-US" altLang="ja-JP" dirty="0"/>
              <a:t>【</a:t>
            </a:r>
            <a:r>
              <a:rPr kumimoji="1" lang="ja-JP" altLang="en-US" dirty="0"/>
              <a:t>右１行目</a:t>
            </a:r>
            <a:r>
              <a:rPr kumimoji="1" lang="en-US" altLang="ja-JP" dirty="0"/>
              <a:t>】</a:t>
            </a:r>
            <a:r>
              <a:rPr kumimoji="1" lang="ja-JP" altLang="en-US" dirty="0"/>
              <a:t>スケジュール管理機能を持ち、</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またオリジナル機能として</a:t>
            </a:r>
            <a:r>
              <a:rPr kumimoji="1" lang="en-US" altLang="ja-JP" dirty="0"/>
              <a:t>【</a:t>
            </a:r>
            <a:r>
              <a:rPr kumimoji="1" lang="ja-JP" altLang="en-US" dirty="0"/>
              <a:t>右２行目</a:t>
            </a:r>
            <a:r>
              <a:rPr kumimoji="1" lang="en-US" altLang="ja-JP" dirty="0"/>
              <a:t>】</a:t>
            </a:r>
            <a:r>
              <a:rPr kumimoji="1" lang="ja-JP" altLang="en-US" dirty="0"/>
              <a:t>自動予定機能を追加しました。</a:t>
            </a:r>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7</a:t>
            </a:fld>
            <a:endParaRPr kumimoji="1" lang="ja-JP" altLang="en-US"/>
          </a:p>
        </p:txBody>
      </p:sp>
    </p:spTree>
    <p:extLst>
      <p:ext uri="{BB962C8B-B14F-4D97-AF65-F5344CB8AC3E}">
        <p14:creationId xmlns:p14="http://schemas.microsoft.com/office/powerpoint/2010/main" val="178717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a:t>【</a:t>
            </a:r>
            <a:r>
              <a:rPr kumimoji="1" lang="ja-JP" altLang="en-US" sz="12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まなちゃん</a:t>
            </a:r>
            <a:r>
              <a:rPr kumimoji="1" lang="en-US" altLang="ja-JP" b="1"/>
              <a:t>】</a:t>
            </a:r>
          </a:p>
          <a:p>
            <a:r>
              <a:rPr kumimoji="1" lang="ja-JP" altLang="en-US"/>
              <a:t>では自動予定機能とは何なのか？説明したいと思います。</a:t>
            </a:r>
            <a:endParaRPr kumimoji="1" lang="en-US" altLang="ja-JP"/>
          </a:p>
          <a:p>
            <a:r>
              <a:rPr kumimoji="1" lang="ja-JP" altLang="en-US"/>
              <a:t>普通のカレンダーにある予定を追加する機能は、自分で決めた予定日に予定が配置されるのですが、</a:t>
            </a:r>
            <a:endParaRPr kumimoji="1" lang="en-US" altLang="ja-JP"/>
          </a:p>
          <a:p>
            <a:r>
              <a:rPr kumimoji="1" lang="ja-JP" altLang="en-US"/>
              <a:t>自動予定機能では、定めた期限日までに予定が自動的に配置されるものになっています。</a:t>
            </a:r>
            <a:endParaRPr kumimoji="1" lang="en-US" altLang="ja-JP"/>
          </a:p>
          <a:p>
            <a:endParaRPr kumimoji="1" lang="en-US" altLang="ja-JP"/>
          </a:p>
          <a:p>
            <a:r>
              <a:rPr kumimoji="1" lang="ja-JP" altLang="en-US"/>
              <a:t>ちなみに</a:t>
            </a:r>
            <a:r>
              <a:rPr kumimoji="1" lang="en-US" altLang="ja-JP" err="1"/>
              <a:t>machico</a:t>
            </a:r>
            <a:r>
              <a:rPr kumimoji="1" lang="ja-JP" altLang="en-US"/>
              <a:t>の名前の由来はこの「</a:t>
            </a:r>
            <a:r>
              <a:rPr kumimoji="1" lang="en-US" altLang="ja-JP"/>
              <a:t>Automatic</a:t>
            </a:r>
            <a:r>
              <a:rPr kumimoji="1" lang="ja-JP" altLang="en-US"/>
              <a:t>」の</a:t>
            </a:r>
            <a:r>
              <a:rPr kumimoji="1" lang="en-US" altLang="ja-JP" err="1"/>
              <a:t>matic</a:t>
            </a:r>
            <a:r>
              <a:rPr kumimoji="1" lang="ja-JP" altLang="en-US"/>
              <a:t>からきています。</a:t>
            </a:r>
            <a:endParaRPr kumimoji="1" lang="en-US" altLang="ja-JP"/>
          </a:p>
        </p:txBody>
      </p:sp>
      <p:sp>
        <p:nvSpPr>
          <p:cNvPr id="4" name="スライド番号プレースホルダー 3"/>
          <p:cNvSpPr>
            <a:spLocks noGrp="1"/>
          </p:cNvSpPr>
          <p:nvPr>
            <p:ph type="sldNum" sz="quarter" idx="5"/>
          </p:nvPr>
        </p:nvSpPr>
        <p:spPr/>
        <p:txBody>
          <a:bodyPr/>
          <a:lstStyle/>
          <a:p>
            <a:fld id="{BD75F685-29E2-4868-9991-51A94616C740}" type="slidenum">
              <a:rPr kumimoji="1" lang="ja-JP" altLang="en-US" smtClean="0"/>
              <a:t>8</a:t>
            </a:fld>
            <a:endParaRPr kumimoji="1" lang="ja-JP" altLang="en-US"/>
          </a:p>
        </p:txBody>
      </p:sp>
    </p:spTree>
    <p:extLst>
      <p:ext uri="{BB962C8B-B14F-4D97-AF65-F5344CB8AC3E}">
        <p14:creationId xmlns:p14="http://schemas.microsoft.com/office/powerpoint/2010/main" val="240529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t>【</a:t>
            </a:r>
            <a:r>
              <a:rPr kumimoji="1" lang="ja-JP" altLang="en-US" b="1" dirty="0"/>
              <a:t>かげ</a:t>
            </a: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ちゃん</a:t>
            </a:r>
            <a:r>
              <a:rPr kumimoji="1" lang="en-US" altLang="ja-JP" b="1" dirty="0"/>
              <a:t>】</a:t>
            </a:r>
          </a:p>
          <a:p>
            <a:r>
              <a:rPr kumimoji="1" lang="ja-JP" altLang="en-US" dirty="0"/>
              <a:t>自動で配置されるとはどういうことか？　ここで詳しく説明したいと思います。</a:t>
            </a:r>
            <a:endParaRPr kumimoji="1" lang="en-US" altLang="ja-JP" dirty="0"/>
          </a:p>
          <a:p>
            <a:r>
              <a:rPr kumimoji="1" lang="ja-JP" altLang="en-US" dirty="0"/>
              <a:t>多くのカレンダーにある、普通の予定追加機能では、例えば</a:t>
            </a:r>
            <a:r>
              <a:rPr kumimoji="1" lang="en-US" altLang="ja-JP" dirty="0"/>
              <a:t>7/3</a:t>
            </a:r>
            <a:r>
              <a:rPr kumimoji="1" lang="ja-JP" altLang="en-US" dirty="0"/>
              <a:t>“に“追加とすると、そのまま３日に予定が入ります。</a:t>
            </a:r>
            <a:endParaRPr kumimoji="1" lang="en-US" altLang="ja-JP" dirty="0"/>
          </a:p>
          <a:p>
            <a:r>
              <a:rPr kumimoji="1" lang="ja-JP" altLang="en-US" dirty="0"/>
              <a:t>自動予定機能では指定した期限日、</a:t>
            </a:r>
            <a:r>
              <a:rPr kumimoji="1" lang="en-US" altLang="ja-JP" dirty="0"/>
              <a:t>7/3</a:t>
            </a:r>
            <a:r>
              <a:rPr kumimoji="1" lang="ja-JP" altLang="en-US" dirty="0"/>
              <a:t>“までに“追加されます。つまり</a:t>
            </a:r>
            <a:r>
              <a:rPr kumimoji="1" lang="en-US" altLang="ja-JP" dirty="0"/>
              <a:t>7/1</a:t>
            </a:r>
            <a:r>
              <a:rPr kumimoji="1" lang="ja-JP" altLang="en-US" dirty="0"/>
              <a:t>，</a:t>
            </a:r>
            <a:r>
              <a:rPr kumimoji="1" lang="en-US" altLang="ja-JP" dirty="0"/>
              <a:t>7/2</a:t>
            </a:r>
            <a:r>
              <a:rPr kumimoji="1" lang="ja-JP" altLang="en-US" dirty="0"/>
              <a:t>，</a:t>
            </a:r>
            <a:r>
              <a:rPr kumimoji="1" lang="en-US" altLang="ja-JP" dirty="0"/>
              <a:t>7/3</a:t>
            </a:r>
            <a:r>
              <a:rPr kumimoji="1" lang="ja-JP" altLang="en-US" dirty="0"/>
              <a:t>のどれかに入るということです。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75F685-29E2-4868-9991-51A94616C7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1726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F183B-D1FF-E53D-CE77-21F4F2F59F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20FAF5A-6C16-F4D6-ACC8-7879C083B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EB3864-3071-B7A4-9D1F-9F19D4954410}"/>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21733216-6891-744D-16B7-C5B86D59FC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A8A766-8D23-3128-5EF6-5801C3687535}"/>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64399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29EB1-D635-6C46-1292-730A289D4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9734D-F52A-657C-0757-D7B3CBFC30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B5D273-AC7A-4909-0B92-A66898073048}"/>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2D852A83-A3C2-812E-A66D-1E80382881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B10198-A91F-20CC-F12E-AA27DDCDE47F}"/>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399528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7A72407-4E8E-8126-FFDB-FB2A8D24D8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8C9041-33AE-DCAD-ADB3-FBF8E41761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4408D1-9EC1-8D42-6BD1-586F612E1467}"/>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880B09C1-17D4-E440-0FC0-B9B303B094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E2F1E-53B8-82B2-6018-A98B4CC752E6}"/>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5343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2A4FE-AA30-5564-2834-45D8A8A665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3D77B-4E13-48E1-9437-8A58DC44F5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165A8E-E3DF-9DB3-32EB-5DC310607CC7}"/>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CEF0A580-125A-6AFE-2E5E-EC2A018C3A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E644A7-46C1-C738-DD6E-29763B0BD12A}"/>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298912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3C9EB-46BB-B379-1324-C543DDE5E66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21D17B-77AB-6FE2-C308-957BB76A6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AC5F1A1-7219-89D9-6F8B-0060E9523455}"/>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1473010-DE19-D9AB-4937-BF2CC28FD4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9405E-9B24-7367-C60F-152897BBC4D9}"/>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221532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A81650-555A-D736-1CC8-6D89A925A0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10B5A6-66FF-4E88-40CF-37577AAC45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68E834-6C00-65C1-B7FF-63F2102849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37B9058-2D9D-E1D5-5D29-AD8D9CAFA1AE}"/>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B28764CE-B9F3-2824-7AB8-782B29216C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8DB0A9-88E7-F430-CF2B-2E4E7A1DA3DE}"/>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271935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FCAC-9D34-CD7C-DB88-E85C869ADB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9C1155-F9EB-4F62-AC62-577E80CB2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795080D-ECD7-3440-CECA-34F773AB929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8404DE-0063-F233-C9A2-37554D2DC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95E919-3A31-D2C8-6EBA-BCE575C18D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5A5304-8F54-001D-078D-EB55F1F9429A}"/>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8" name="フッター プレースホルダー 7">
            <a:extLst>
              <a:ext uri="{FF2B5EF4-FFF2-40B4-BE49-F238E27FC236}">
                <a16:creationId xmlns:a16="http://schemas.microsoft.com/office/drawing/2014/main" id="{5024B104-78F2-F053-6042-E52D198038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AA07F-9593-5A80-7C40-0A1A378031B9}"/>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150919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41968-6CD9-247A-7384-8A00DA6867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1B21383-5686-1B4C-3500-206713F5C6EA}"/>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4" name="フッター プレースホルダー 3">
            <a:extLst>
              <a:ext uri="{FF2B5EF4-FFF2-40B4-BE49-F238E27FC236}">
                <a16:creationId xmlns:a16="http://schemas.microsoft.com/office/drawing/2014/main" id="{DE53B1B0-6663-7418-6B78-91746A7997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5D7CAAC-C572-0AD4-9E63-C90A5B517D3E}"/>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67974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097576-6F1F-F0D5-813F-2A977A16C86F}"/>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3" name="フッター プレースホルダー 2">
            <a:extLst>
              <a:ext uri="{FF2B5EF4-FFF2-40B4-BE49-F238E27FC236}">
                <a16:creationId xmlns:a16="http://schemas.microsoft.com/office/drawing/2014/main" id="{77867489-07B6-55B2-CBB2-943393F19B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C3F756-6E24-4B75-8E84-666226CFD075}"/>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220989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AE131-A6FE-B29E-71BD-6FD4A65FB5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C108B4-946F-8B81-1A19-DE64DDCF1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4D5A100-D57B-6C0A-7DA8-88814886B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88F74B-141A-06CD-7EBB-55220194C650}"/>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0396D3EC-38F7-B97C-7EA6-1355B24087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4E2E90-794A-BCEA-F65D-F6D18617BECA}"/>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355784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8AE60-5D56-7E82-B7CA-5C6FB9DD0F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7A72A2F-8935-143B-D6D9-60D48F093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89E10B-7A97-1C29-1D03-ABC77D8DF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CFF2A-9B87-8F92-D327-059441502F8A}"/>
              </a:ext>
            </a:extLst>
          </p:cNvPr>
          <p:cNvSpPr>
            <a:spLocks noGrp="1"/>
          </p:cNvSpPr>
          <p:nvPr>
            <p:ph type="dt" sz="half" idx="10"/>
          </p:nvPr>
        </p:nvSpPr>
        <p:spPr/>
        <p:txBody>
          <a:bodyPr/>
          <a:lstStyle/>
          <a:p>
            <a:fld id="{D5C87AFF-2ED7-42C4-B786-85BCAD88A385}"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CA1E2C18-F77F-A5F0-90F4-2F9C596E66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BF7FE3-F077-6734-1751-29841BA878D8}"/>
              </a:ext>
            </a:extLst>
          </p:cNvPr>
          <p:cNvSpPr>
            <a:spLocks noGrp="1"/>
          </p:cNvSpPr>
          <p:nvPr>
            <p:ph type="sldNum" sz="quarter" idx="12"/>
          </p:nvPr>
        </p:nvSpPr>
        <p:spPr/>
        <p:txBody>
          <a:body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182731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2F8F98-3A08-5A33-701E-D0F717D3E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59ADE1-1B83-6068-D95B-28822E15B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DA9F00-9E98-BAE5-CCF8-BDCA8E80B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87AFF-2ED7-42C4-B786-85BCAD88A385}"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B8FB2DEF-32FB-EF81-C824-368760616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5873EA-9A3F-6EFB-7ED7-A2D1C96E6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5800B-7C17-4542-9D28-47EF4E51F066}" type="slidenum">
              <a:rPr kumimoji="1" lang="ja-JP" altLang="en-US" smtClean="0"/>
              <a:t>‹#›</a:t>
            </a:fld>
            <a:endParaRPr kumimoji="1" lang="ja-JP" altLang="en-US"/>
          </a:p>
        </p:txBody>
      </p:sp>
    </p:spTree>
    <p:extLst>
      <p:ext uri="{BB962C8B-B14F-4D97-AF65-F5344CB8AC3E}">
        <p14:creationId xmlns:p14="http://schemas.microsoft.com/office/powerpoint/2010/main" val="22220446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17.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20.png"/><Relationship Id="rId12" Type="http://schemas.openxmlformats.org/officeDocument/2006/relationships/image" Target="../media/image45.svg"/><Relationship Id="rId2" Type="http://schemas.openxmlformats.org/officeDocument/2006/relationships/notesSlide" Target="../notesSlides/notesSlide27.xml"/><Relationship Id="rId16" Type="http://schemas.openxmlformats.org/officeDocument/2006/relationships/image" Target="../media/image49.svg"/><Relationship Id="rId1" Type="http://schemas.openxmlformats.org/officeDocument/2006/relationships/slideLayout" Target="../slideLayouts/slideLayout1.xml"/><Relationship Id="rId6" Type="http://schemas.openxmlformats.org/officeDocument/2006/relationships/image" Target="../media/image41.svg"/><Relationship Id="rId11" Type="http://schemas.openxmlformats.org/officeDocument/2006/relationships/image" Target="../media/image44.png"/><Relationship Id="rId5" Type="http://schemas.openxmlformats.org/officeDocument/2006/relationships/image" Target="../media/image40.png"/><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 Id="rId14" Type="http://schemas.openxmlformats.org/officeDocument/2006/relationships/image" Target="../media/image47.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7.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7EBFE4E-8C2C-21B3-7DA4-739EF2A881D1}"/>
              </a:ext>
            </a:extLst>
          </p:cNvPr>
          <p:cNvSpPr/>
          <p:nvPr/>
        </p:nvSpPr>
        <p:spPr>
          <a:xfrm>
            <a:off x="0" y="884903"/>
            <a:ext cx="12192000" cy="5088194"/>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600" b="1" dirty="0">
                <a:latin typeface="メイリオ" panose="020B0604030504040204" pitchFamily="50" charset="-128"/>
                <a:ea typeface="メイリオ" panose="020B0604030504040204" pitchFamily="50" charset="-128"/>
              </a:rPr>
              <a:t>成果発表</a:t>
            </a:r>
            <a:endParaRPr kumimoji="1" lang="en-US" altLang="ja-JP" sz="96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16F51E-9031-0106-E20A-7565139C4020}"/>
              </a:ext>
            </a:extLst>
          </p:cNvPr>
          <p:cNvSpPr txBox="1"/>
          <p:nvPr/>
        </p:nvSpPr>
        <p:spPr>
          <a:xfrm>
            <a:off x="3346174" y="4006263"/>
            <a:ext cx="5499652" cy="1292662"/>
          </a:xfrm>
          <a:prstGeom prst="rect">
            <a:avLst/>
          </a:prstGeom>
          <a:noFill/>
        </p:spPr>
        <p:txBody>
          <a:bodyPr wrap="square" rtlCol="0">
            <a:spAutoFit/>
          </a:bodyPr>
          <a:lstStyle/>
          <a:p>
            <a:pPr algn="ctr"/>
            <a:endParaRPr lang="en-US" altLang="ja-JP" sz="28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3200" b="1" dirty="0">
                <a:solidFill>
                  <a:schemeClr val="bg1"/>
                </a:solidFill>
                <a:latin typeface="メイリオ" panose="020B0604030504040204" pitchFamily="50" charset="-128"/>
                <a:ea typeface="メイリオ" panose="020B0604030504040204" pitchFamily="50" charset="-128"/>
              </a:rPr>
              <a:t>ブレーメンの開発隊</a:t>
            </a:r>
          </a:p>
          <a:p>
            <a:endParaRPr kumimoji="1" lang="ja-JP" altLang="en-US" dirty="0"/>
          </a:p>
        </p:txBody>
      </p:sp>
      <p:cxnSp>
        <p:nvCxnSpPr>
          <p:cNvPr id="6" name="直線コネクタ 5">
            <a:extLst>
              <a:ext uri="{FF2B5EF4-FFF2-40B4-BE49-F238E27FC236}">
                <a16:creationId xmlns:a16="http://schemas.microsoft.com/office/drawing/2014/main" id="{EA345DD5-ABED-F344-A448-59B5F4FD522F}"/>
              </a:ext>
            </a:extLst>
          </p:cNvPr>
          <p:cNvCxnSpPr/>
          <p:nvPr/>
        </p:nvCxnSpPr>
        <p:spPr>
          <a:xfrm>
            <a:off x="0" y="423437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A7EE6401-5BC3-68DE-62BE-D8C284CECE79}"/>
              </a:ext>
            </a:extLst>
          </p:cNvPr>
          <p:cNvSpPr/>
          <p:nvPr/>
        </p:nvSpPr>
        <p:spPr>
          <a:xfrm>
            <a:off x="2632465" y="2683620"/>
            <a:ext cx="376054" cy="37605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12" name="二等辺三角形 11">
            <a:extLst>
              <a:ext uri="{FF2B5EF4-FFF2-40B4-BE49-F238E27FC236}">
                <a16:creationId xmlns:a16="http://schemas.microsoft.com/office/drawing/2014/main" id="{EF0CD9E1-4F6A-C2EF-4AA1-A9B2C4595E96}"/>
              </a:ext>
            </a:extLst>
          </p:cNvPr>
          <p:cNvSpPr/>
          <p:nvPr/>
        </p:nvSpPr>
        <p:spPr>
          <a:xfrm rot="19719769">
            <a:off x="1845363" y="3010279"/>
            <a:ext cx="691076" cy="56312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楕円 12">
            <a:extLst>
              <a:ext uri="{FF2B5EF4-FFF2-40B4-BE49-F238E27FC236}">
                <a16:creationId xmlns:a16="http://schemas.microsoft.com/office/drawing/2014/main" id="{6422A31C-63DE-72C4-EF66-A1AFF94247FD}"/>
              </a:ext>
            </a:extLst>
          </p:cNvPr>
          <p:cNvSpPr/>
          <p:nvPr/>
        </p:nvSpPr>
        <p:spPr>
          <a:xfrm>
            <a:off x="9409114" y="3712032"/>
            <a:ext cx="376054" cy="37605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14" name="二等辺三角形 13">
            <a:extLst>
              <a:ext uri="{FF2B5EF4-FFF2-40B4-BE49-F238E27FC236}">
                <a16:creationId xmlns:a16="http://schemas.microsoft.com/office/drawing/2014/main" id="{0E13CE08-886E-6909-90EA-EFF2BB7981BD}"/>
              </a:ext>
            </a:extLst>
          </p:cNvPr>
          <p:cNvSpPr/>
          <p:nvPr/>
        </p:nvSpPr>
        <p:spPr>
          <a:xfrm rot="1757047">
            <a:off x="9883261" y="3031481"/>
            <a:ext cx="647185" cy="557918"/>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二等辺三角形 14">
            <a:extLst>
              <a:ext uri="{FF2B5EF4-FFF2-40B4-BE49-F238E27FC236}">
                <a16:creationId xmlns:a16="http://schemas.microsoft.com/office/drawing/2014/main" id="{47EA3CC1-6BEF-A2BF-03D1-F623B545DEEF}"/>
              </a:ext>
            </a:extLst>
          </p:cNvPr>
          <p:cNvSpPr/>
          <p:nvPr/>
        </p:nvSpPr>
        <p:spPr>
          <a:xfrm rot="1757047">
            <a:off x="10763990" y="3636426"/>
            <a:ext cx="351704" cy="3031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 name="二等辺三角形 15">
            <a:extLst>
              <a:ext uri="{FF2B5EF4-FFF2-40B4-BE49-F238E27FC236}">
                <a16:creationId xmlns:a16="http://schemas.microsoft.com/office/drawing/2014/main" id="{9E509A45-6C90-08E0-CDF3-49EC63AC719E}"/>
              </a:ext>
            </a:extLst>
          </p:cNvPr>
          <p:cNvSpPr/>
          <p:nvPr/>
        </p:nvSpPr>
        <p:spPr>
          <a:xfrm rot="1757047">
            <a:off x="1559986" y="2708527"/>
            <a:ext cx="351704" cy="3031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楕円 16">
            <a:extLst>
              <a:ext uri="{FF2B5EF4-FFF2-40B4-BE49-F238E27FC236}">
                <a16:creationId xmlns:a16="http://schemas.microsoft.com/office/drawing/2014/main" id="{62BD126D-EC5A-3D10-06E3-E2F929E95070}"/>
              </a:ext>
            </a:extLst>
          </p:cNvPr>
          <p:cNvSpPr/>
          <p:nvPr/>
        </p:nvSpPr>
        <p:spPr>
          <a:xfrm>
            <a:off x="10602434" y="3131970"/>
            <a:ext cx="156247" cy="1562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19" name="楕円 18">
            <a:extLst>
              <a:ext uri="{FF2B5EF4-FFF2-40B4-BE49-F238E27FC236}">
                <a16:creationId xmlns:a16="http://schemas.microsoft.com/office/drawing/2014/main" id="{F3C8FE2F-777C-1615-A58D-16DE71008EA5}"/>
              </a:ext>
            </a:extLst>
          </p:cNvPr>
          <p:cNvSpPr/>
          <p:nvPr/>
        </p:nvSpPr>
        <p:spPr>
          <a:xfrm>
            <a:off x="1024627" y="3524005"/>
            <a:ext cx="188026" cy="188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21" name="楕円 20">
            <a:extLst>
              <a:ext uri="{FF2B5EF4-FFF2-40B4-BE49-F238E27FC236}">
                <a16:creationId xmlns:a16="http://schemas.microsoft.com/office/drawing/2014/main" id="{9B3C231D-293D-F1A3-4F07-90C68802D74F}"/>
              </a:ext>
            </a:extLst>
          </p:cNvPr>
          <p:cNvSpPr/>
          <p:nvPr/>
        </p:nvSpPr>
        <p:spPr>
          <a:xfrm>
            <a:off x="11474562" y="3461771"/>
            <a:ext cx="156247" cy="15624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22" name="楕円 21">
            <a:extLst>
              <a:ext uri="{FF2B5EF4-FFF2-40B4-BE49-F238E27FC236}">
                <a16:creationId xmlns:a16="http://schemas.microsoft.com/office/drawing/2014/main" id="{CF39EB3F-8BC1-5C50-6323-73AC6B71283A}"/>
              </a:ext>
            </a:extLst>
          </p:cNvPr>
          <p:cNvSpPr/>
          <p:nvPr/>
        </p:nvSpPr>
        <p:spPr>
          <a:xfrm>
            <a:off x="584704" y="3240974"/>
            <a:ext cx="188026" cy="18802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510913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8FB3"/>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11956E-1D11-08A9-5ED7-CCD9FBDA2A51}"/>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3" y="178717"/>
            <a:ext cx="3483909"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機能の狙い</a:t>
            </a:r>
          </a:p>
        </p:txBody>
      </p:sp>
      <p:sp>
        <p:nvSpPr>
          <p:cNvPr id="29" name="正方形/長方形 8">
            <a:extLst>
              <a:ext uri="{FF2B5EF4-FFF2-40B4-BE49-F238E27FC236}">
                <a16:creationId xmlns:a16="http://schemas.microsoft.com/office/drawing/2014/main" id="{06FE41B4-73CD-B98F-DB95-DFD2B369876E}"/>
              </a:ext>
            </a:extLst>
          </p:cNvPr>
          <p:cNvSpPr/>
          <p:nvPr/>
        </p:nvSpPr>
        <p:spPr>
          <a:xfrm>
            <a:off x="4980215" y="-2248"/>
            <a:ext cx="7211786" cy="6860247"/>
          </a:xfrm>
          <a:custGeom>
            <a:avLst/>
            <a:gdLst>
              <a:gd name="connsiteX0" fmla="*/ 0 w 5115951"/>
              <a:gd name="connsiteY0" fmla="*/ 0 h 6858000"/>
              <a:gd name="connsiteX1" fmla="*/ 5115951 w 5115951"/>
              <a:gd name="connsiteY1" fmla="*/ 0 h 6858000"/>
              <a:gd name="connsiteX2" fmla="*/ 5115951 w 5115951"/>
              <a:gd name="connsiteY2" fmla="*/ 6858000 h 6858000"/>
              <a:gd name="connsiteX3" fmla="*/ 0 w 5115951"/>
              <a:gd name="connsiteY3" fmla="*/ 6858000 h 6858000"/>
              <a:gd name="connsiteX4" fmla="*/ 0 w 5115951"/>
              <a:gd name="connsiteY4" fmla="*/ 0 h 6858000"/>
              <a:gd name="connsiteX0" fmla="*/ 1631853 w 5115951"/>
              <a:gd name="connsiteY0" fmla="*/ 42203 h 6858000"/>
              <a:gd name="connsiteX1" fmla="*/ 5115951 w 5115951"/>
              <a:gd name="connsiteY1" fmla="*/ 0 h 6858000"/>
              <a:gd name="connsiteX2" fmla="*/ 5115951 w 5115951"/>
              <a:gd name="connsiteY2" fmla="*/ 6858000 h 6858000"/>
              <a:gd name="connsiteX3" fmla="*/ 0 w 5115951"/>
              <a:gd name="connsiteY3" fmla="*/ 6858000 h 6858000"/>
              <a:gd name="connsiteX4" fmla="*/ 1631853 w 5115951"/>
              <a:gd name="connsiteY4" fmla="*/ 42203 h 6858000"/>
              <a:gd name="connsiteX0" fmla="*/ 1649144 w 5115951"/>
              <a:gd name="connsiteY0" fmla="*/ 0 h 6860247"/>
              <a:gd name="connsiteX1" fmla="*/ 5115951 w 5115951"/>
              <a:gd name="connsiteY1" fmla="*/ 2247 h 6860247"/>
              <a:gd name="connsiteX2" fmla="*/ 5115951 w 5115951"/>
              <a:gd name="connsiteY2" fmla="*/ 6860247 h 6860247"/>
              <a:gd name="connsiteX3" fmla="*/ 0 w 5115951"/>
              <a:gd name="connsiteY3" fmla="*/ 6860247 h 6860247"/>
              <a:gd name="connsiteX4" fmla="*/ 1649144 w 5115951"/>
              <a:gd name="connsiteY4" fmla="*/ 0 h 6860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5951" h="6860247">
                <a:moveTo>
                  <a:pt x="1649144" y="0"/>
                </a:moveTo>
                <a:lnTo>
                  <a:pt x="5115951" y="2247"/>
                </a:lnTo>
                <a:lnTo>
                  <a:pt x="5115951" y="6860247"/>
                </a:lnTo>
                <a:lnTo>
                  <a:pt x="0" y="6860247"/>
                </a:lnTo>
                <a:lnTo>
                  <a:pt x="1649144" y="0"/>
                </a:lnTo>
                <a:close/>
              </a:path>
            </a:pathLst>
          </a:custGeom>
          <a:solidFill>
            <a:srgbClr val="C08F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descr="ロケット 単色塗りつぶし">
            <a:extLst>
              <a:ext uri="{FF2B5EF4-FFF2-40B4-BE49-F238E27FC236}">
                <a16:creationId xmlns:a16="http://schemas.microsoft.com/office/drawing/2014/main" id="{E755DE25-FF9D-1125-BD58-842FCFC87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47849">
            <a:off x="7024386" y="1134845"/>
            <a:ext cx="4586059" cy="4586059"/>
          </a:xfrm>
          <a:prstGeom prst="rect">
            <a:avLst/>
          </a:prstGeom>
        </p:spPr>
      </p:pic>
      <p:pic>
        <p:nvPicPr>
          <p:cNvPr id="33" name="グラフィックス 32" descr="風 単色塗りつぶし">
            <a:extLst>
              <a:ext uri="{FF2B5EF4-FFF2-40B4-BE49-F238E27FC236}">
                <a16:creationId xmlns:a16="http://schemas.microsoft.com/office/drawing/2014/main" id="{E5152125-497F-3BA2-EB2C-94320CCC79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841186">
            <a:off x="6603832" y="4644151"/>
            <a:ext cx="1684695" cy="2032548"/>
          </a:xfrm>
          <a:prstGeom prst="rect">
            <a:avLst/>
          </a:prstGeom>
        </p:spPr>
      </p:pic>
      <p:sp>
        <p:nvSpPr>
          <p:cNvPr id="28" name="テキスト ボックス 27">
            <a:extLst>
              <a:ext uri="{FF2B5EF4-FFF2-40B4-BE49-F238E27FC236}">
                <a16:creationId xmlns:a16="http://schemas.microsoft.com/office/drawing/2014/main" id="{06651E30-076A-17EB-AF34-C4433E82721A}"/>
              </a:ext>
            </a:extLst>
          </p:cNvPr>
          <p:cNvSpPr txBox="1"/>
          <p:nvPr/>
        </p:nvSpPr>
        <p:spPr>
          <a:xfrm>
            <a:off x="6086291" y="2912604"/>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rPr>
              <a:t>期限日を決めて</a:t>
            </a:r>
            <a:endParaRPr kumimoji="1" lang="en-US" altLang="ja-JP" sz="44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rPr>
              <a:t>行動のきっかけ作りに</a:t>
            </a:r>
          </a:p>
        </p:txBody>
      </p:sp>
      <p:pic>
        <p:nvPicPr>
          <p:cNvPr id="35" name="グラフィックス 34" descr="星 単色塗りつぶし">
            <a:extLst>
              <a:ext uri="{FF2B5EF4-FFF2-40B4-BE49-F238E27FC236}">
                <a16:creationId xmlns:a16="http://schemas.microsoft.com/office/drawing/2014/main" id="{49EEE553-EFF9-88FD-B9AF-9613CF10F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7682053">
            <a:off x="10191798" y="5050184"/>
            <a:ext cx="914400" cy="914400"/>
          </a:xfrm>
          <a:prstGeom prst="rect">
            <a:avLst/>
          </a:prstGeom>
        </p:spPr>
      </p:pic>
      <p:pic>
        <p:nvPicPr>
          <p:cNvPr id="36" name="グラフィックス 35" descr="星 単色塗りつぶし">
            <a:extLst>
              <a:ext uri="{FF2B5EF4-FFF2-40B4-BE49-F238E27FC236}">
                <a16:creationId xmlns:a16="http://schemas.microsoft.com/office/drawing/2014/main" id="{5E9951E9-464E-1676-7D12-54D119F464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7682053">
            <a:off x="7395263" y="1396993"/>
            <a:ext cx="914400" cy="914400"/>
          </a:xfrm>
          <a:prstGeom prst="rect">
            <a:avLst/>
          </a:prstGeom>
        </p:spPr>
      </p:pic>
      <p:grpSp>
        <p:nvGrpSpPr>
          <p:cNvPr id="10" name="グループ化 9">
            <a:extLst>
              <a:ext uri="{FF2B5EF4-FFF2-40B4-BE49-F238E27FC236}">
                <a16:creationId xmlns:a16="http://schemas.microsoft.com/office/drawing/2014/main" id="{ED502A77-75D2-319C-6966-14C784665636}"/>
              </a:ext>
            </a:extLst>
          </p:cNvPr>
          <p:cNvGrpSpPr/>
          <p:nvPr/>
        </p:nvGrpSpPr>
        <p:grpSpPr>
          <a:xfrm>
            <a:off x="901196" y="1795548"/>
            <a:ext cx="4133045" cy="3612618"/>
            <a:chOff x="901196" y="1795548"/>
            <a:chExt cx="4133045" cy="3612618"/>
          </a:xfrm>
        </p:grpSpPr>
        <p:pic>
          <p:nvPicPr>
            <p:cNvPr id="9" name="グラフィックス 8" descr="整理箱 (記録保管) 単色塗りつぶし">
              <a:extLst>
                <a:ext uri="{FF2B5EF4-FFF2-40B4-BE49-F238E27FC236}">
                  <a16:creationId xmlns:a16="http://schemas.microsoft.com/office/drawing/2014/main" id="{EEC08E8D-7DBD-732A-A47D-6F6521B28B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1196" y="3854311"/>
              <a:ext cx="1542511" cy="1542511"/>
            </a:xfrm>
            <a:prstGeom prst="rect">
              <a:avLst/>
            </a:prstGeom>
          </p:spPr>
        </p:pic>
        <p:pic>
          <p:nvPicPr>
            <p:cNvPr id="22" name="グラフィックス 21" descr="整理箱 (記録保管) 単色塗りつぶし">
              <a:extLst>
                <a:ext uri="{FF2B5EF4-FFF2-40B4-BE49-F238E27FC236}">
                  <a16:creationId xmlns:a16="http://schemas.microsoft.com/office/drawing/2014/main" id="{9D642FA8-276D-15A9-B108-585193527E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96463" y="3859983"/>
              <a:ext cx="1542511" cy="1542511"/>
            </a:xfrm>
            <a:prstGeom prst="rect">
              <a:avLst/>
            </a:prstGeom>
          </p:spPr>
        </p:pic>
        <p:pic>
          <p:nvPicPr>
            <p:cNvPr id="23" name="グラフィックス 22" descr="整理箱 (記録保管) 単色塗りつぶし">
              <a:extLst>
                <a:ext uri="{FF2B5EF4-FFF2-40B4-BE49-F238E27FC236}">
                  <a16:creationId xmlns:a16="http://schemas.microsoft.com/office/drawing/2014/main" id="{815B1413-2952-CC9E-6831-02CAE495D9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91730" y="3865655"/>
              <a:ext cx="1542511" cy="1542511"/>
            </a:xfrm>
            <a:prstGeom prst="rect">
              <a:avLst/>
            </a:prstGeom>
          </p:spPr>
        </p:pic>
        <p:pic>
          <p:nvPicPr>
            <p:cNvPr id="24" name="グラフィックス 23" descr="整理箱 (記録保管) 単色塗りつぶし">
              <a:extLst>
                <a:ext uri="{FF2B5EF4-FFF2-40B4-BE49-F238E27FC236}">
                  <a16:creationId xmlns:a16="http://schemas.microsoft.com/office/drawing/2014/main" id="{EFB066B9-8E91-2438-A381-6AE4651987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1376" y="2824562"/>
              <a:ext cx="1542511" cy="1542511"/>
            </a:xfrm>
            <a:prstGeom prst="rect">
              <a:avLst/>
            </a:prstGeom>
          </p:spPr>
        </p:pic>
        <p:pic>
          <p:nvPicPr>
            <p:cNvPr id="25" name="グラフィックス 24" descr="整理箱 (記録保管) 単色塗りつぶし">
              <a:extLst>
                <a:ext uri="{FF2B5EF4-FFF2-40B4-BE49-F238E27FC236}">
                  <a16:creationId xmlns:a16="http://schemas.microsoft.com/office/drawing/2014/main" id="{18A1C962-C5B2-E123-6194-414921ABAB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16963" y="2824562"/>
              <a:ext cx="1542511" cy="1542511"/>
            </a:xfrm>
            <a:prstGeom prst="rect">
              <a:avLst/>
            </a:prstGeom>
          </p:spPr>
        </p:pic>
        <p:pic>
          <p:nvPicPr>
            <p:cNvPr id="26" name="グラフィックス 25" descr="整理箱 (記録保管) 単色塗りつぶし">
              <a:extLst>
                <a:ext uri="{FF2B5EF4-FFF2-40B4-BE49-F238E27FC236}">
                  <a16:creationId xmlns:a16="http://schemas.microsoft.com/office/drawing/2014/main" id="{4C57B516-69CB-A874-98DF-950BDD5ED0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96463" y="1795548"/>
              <a:ext cx="1542511" cy="1542511"/>
            </a:xfrm>
            <a:prstGeom prst="rect">
              <a:avLst/>
            </a:prstGeom>
          </p:spPr>
        </p:pic>
      </p:grpSp>
      <p:sp>
        <p:nvSpPr>
          <p:cNvPr id="12" name="テキスト ボックス 11">
            <a:extLst>
              <a:ext uri="{FF2B5EF4-FFF2-40B4-BE49-F238E27FC236}">
                <a16:creationId xmlns:a16="http://schemas.microsoft.com/office/drawing/2014/main" id="{C0487DB8-20D2-6BB1-619B-2E06C9833680}"/>
              </a:ext>
            </a:extLst>
          </p:cNvPr>
          <p:cNvSpPr txBox="1"/>
          <p:nvPr/>
        </p:nvSpPr>
        <p:spPr>
          <a:xfrm>
            <a:off x="744307" y="3365893"/>
            <a:ext cx="4597742"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2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後回し</a:t>
            </a:r>
          </a:p>
        </p:txBody>
      </p:sp>
    </p:spTree>
    <p:extLst>
      <p:ext uri="{BB962C8B-B14F-4D97-AF65-F5344CB8AC3E}">
        <p14:creationId xmlns:p14="http://schemas.microsoft.com/office/powerpoint/2010/main" val="1058086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par>
                                <p:cTn id="25" presetID="2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par>
                                <p:cTn id="28" presetID="6" presetClass="entr" presetSubtype="16"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circle(in)">
                                      <p:cBhvr>
                                        <p:cTn id="30" dur="2000"/>
                                        <p:tgtEl>
                                          <p:spTgt spid="36"/>
                                        </p:tgtEl>
                                      </p:cBhvr>
                                    </p:animEffect>
                                  </p:childTnLst>
                                </p:cTn>
                              </p:par>
                              <p:par>
                                <p:cTn id="31" presetID="6" presetClass="entr" presetSubtype="16"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circle(in)">
                                      <p:cBhvr>
                                        <p:cTn id="33"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2" name="グループ化 11">
            <a:extLst>
              <a:ext uri="{FF2B5EF4-FFF2-40B4-BE49-F238E27FC236}">
                <a16:creationId xmlns:a16="http://schemas.microsoft.com/office/drawing/2014/main" id="{97E72CF2-5E27-3713-997C-6128645C349C}"/>
              </a:ext>
            </a:extLst>
          </p:cNvPr>
          <p:cNvGrpSpPr/>
          <p:nvPr/>
        </p:nvGrpSpPr>
        <p:grpSpPr>
          <a:xfrm>
            <a:off x="330295" y="1661114"/>
            <a:ext cx="11580352" cy="5018169"/>
            <a:chOff x="330295" y="1661114"/>
            <a:chExt cx="11580352" cy="5018169"/>
          </a:xfrm>
        </p:grpSpPr>
        <p:grpSp>
          <p:nvGrpSpPr>
            <p:cNvPr id="9" name="グループ化 8">
              <a:extLst>
                <a:ext uri="{FF2B5EF4-FFF2-40B4-BE49-F238E27FC236}">
                  <a16:creationId xmlns:a16="http://schemas.microsoft.com/office/drawing/2014/main" id="{32A193AB-9523-5529-1D55-82E1A238B62C}"/>
                </a:ext>
              </a:extLst>
            </p:cNvPr>
            <p:cNvGrpSpPr/>
            <p:nvPr/>
          </p:nvGrpSpPr>
          <p:grpSpPr>
            <a:xfrm>
              <a:off x="330295" y="1661114"/>
              <a:ext cx="11580352" cy="5018169"/>
              <a:chOff x="330295" y="1661114"/>
              <a:chExt cx="11580352" cy="5018169"/>
            </a:xfrm>
          </p:grpSpPr>
          <p:pic>
            <p:nvPicPr>
              <p:cNvPr id="6" name="図 5" descr="カレンダー&#10;&#10;自動的に生成された説明">
                <a:extLst>
                  <a:ext uri="{FF2B5EF4-FFF2-40B4-BE49-F238E27FC236}">
                    <a16:creationId xmlns:a16="http://schemas.microsoft.com/office/drawing/2014/main" id="{FC47785F-DBE6-ADDA-7B2B-0FE94DD3E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95" y="1661114"/>
                <a:ext cx="11580352" cy="5018169"/>
              </a:xfrm>
              <a:prstGeom prst="rect">
                <a:avLst/>
              </a:prstGeom>
            </p:spPr>
          </p:pic>
          <p:sp>
            <p:nvSpPr>
              <p:cNvPr id="2" name="正方形/長方形 1">
                <a:extLst>
                  <a:ext uri="{FF2B5EF4-FFF2-40B4-BE49-F238E27FC236}">
                    <a16:creationId xmlns:a16="http://schemas.microsoft.com/office/drawing/2014/main" id="{C3A5CD5F-018F-3E78-9B7B-A03212859B3D}"/>
                  </a:ext>
                </a:extLst>
              </p:cNvPr>
              <p:cNvSpPr/>
              <p:nvPr/>
            </p:nvSpPr>
            <p:spPr>
              <a:xfrm>
                <a:off x="5435282" y="1734884"/>
                <a:ext cx="1432560" cy="365760"/>
              </a:xfrm>
              <a:prstGeom prst="rect">
                <a:avLst/>
              </a:prstGeom>
              <a:solidFill>
                <a:srgbClr val="D2B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5501722F-7BFB-E201-9EB3-4515BB5B595D}"/>
                </a:ext>
              </a:extLst>
            </p:cNvPr>
            <p:cNvSpPr txBox="1"/>
            <p:nvPr/>
          </p:nvSpPr>
          <p:spPr>
            <a:xfrm>
              <a:off x="5076825" y="1704745"/>
              <a:ext cx="2149475" cy="461665"/>
            </a:xfrm>
            <a:prstGeom prst="rect">
              <a:avLst/>
            </a:prstGeom>
            <a:noFill/>
          </p:spPr>
          <p:txBody>
            <a:bodyPr wrap="square">
              <a:spAutoFit/>
            </a:bodyPr>
            <a:lstStyle/>
            <a:p>
              <a:r>
                <a:rPr lang="ja-JP" altLang="en-US" sz="2400" b="1" dirty="0">
                  <a:solidFill>
                    <a:schemeClr val="bg1"/>
                  </a:solidFill>
                  <a:latin typeface="メイリオ" panose="020B0604030504040204" pitchFamily="50" charset="-128"/>
                  <a:ea typeface="メイリオ" panose="020B0604030504040204" pitchFamily="50" charset="-128"/>
                </a:rPr>
                <a:t>プライベート</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9A904F19-5C3F-3BD8-357F-7620EEEDAFF0}"/>
                </a:ext>
              </a:extLst>
            </p:cNvPr>
            <p:cNvSpPr/>
            <p:nvPr/>
          </p:nvSpPr>
          <p:spPr>
            <a:xfrm rot="5400000">
              <a:off x="6070100" y="1130331"/>
              <a:ext cx="51798" cy="1927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7" name="四角形: 角を丸くする 6">
            <a:extLst>
              <a:ext uri="{FF2B5EF4-FFF2-40B4-BE49-F238E27FC236}">
                <a16:creationId xmlns:a16="http://schemas.microsoft.com/office/drawing/2014/main" id="{22F90033-DB46-4A4F-3654-D1B2068F1D6A}"/>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デザイン</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 name="正方形/長方形 3">
            <a:extLst>
              <a:ext uri="{FF2B5EF4-FFF2-40B4-BE49-F238E27FC236}">
                <a16:creationId xmlns:a16="http://schemas.microsoft.com/office/drawing/2014/main" id="{ED80FAC0-DBEB-AF4B-DCC0-5CEA54F593AD}"/>
              </a:ext>
            </a:extLst>
          </p:cNvPr>
          <p:cNvSpPr/>
          <p:nvPr/>
        </p:nvSpPr>
        <p:spPr>
          <a:xfrm>
            <a:off x="3814203" y="341609"/>
            <a:ext cx="140677" cy="73356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277AEFAC-ACC1-F909-F1A0-A7CB38CE9CE5}"/>
              </a:ext>
            </a:extLst>
          </p:cNvPr>
          <p:cNvSpPr txBox="1"/>
          <p:nvPr/>
        </p:nvSpPr>
        <p:spPr>
          <a:xfrm>
            <a:off x="4080927" y="367283"/>
            <a:ext cx="5274088" cy="707886"/>
          </a:xfrm>
          <a:prstGeom prst="rect">
            <a:avLst/>
          </a:prstGeom>
          <a:noFill/>
        </p:spPr>
        <p:txBody>
          <a:bodyPr wrap="square" rtlCol="0">
            <a:spAutoFit/>
          </a:bodyPr>
          <a:lstStyle/>
          <a:p>
            <a:r>
              <a:rPr kumimoji="1" lang="ja-JP" altLang="en-US" sz="4000" b="1" dirty="0">
                <a:latin typeface="メイリオ" panose="020B0604030504040204" pitchFamily="50" charset="-128"/>
                <a:ea typeface="メイリオ" panose="020B0604030504040204" pitchFamily="50" charset="-128"/>
              </a:rPr>
              <a:t>マテリアルデザイン</a:t>
            </a:r>
          </a:p>
        </p:txBody>
      </p:sp>
      <p:sp>
        <p:nvSpPr>
          <p:cNvPr id="8" name="楕円 7">
            <a:extLst>
              <a:ext uri="{FF2B5EF4-FFF2-40B4-BE49-F238E27FC236}">
                <a16:creationId xmlns:a16="http://schemas.microsoft.com/office/drawing/2014/main" id="{646B9BE8-B8C3-91DE-C17A-AA6C397CD66A}"/>
              </a:ext>
            </a:extLst>
          </p:cNvPr>
          <p:cNvSpPr/>
          <p:nvPr/>
        </p:nvSpPr>
        <p:spPr>
          <a:xfrm>
            <a:off x="114300" y="1443228"/>
            <a:ext cx="1005840" cy="1005840"/>
          </a:xfrm>
          <a:prstGeom prst="ellipse">
            <a:avLst/>
          </a:prstGeom>
          <a:noFill/>
          <a:ln w="139700">
            <a:solidFill>
              <a:srgbClr val="BE84B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F44089E-83FB-D9FA-226A-963C10EF5C06}"/>
              </a:ext>
            </a:extLst>
          </p:cNvPr>
          <p:cNvSpPr/>
          <p:nvPr/>
        </p:nvSpPr>
        <p:spPr>
          <a:xfrm>
            <a:off x="2651820" y="1466341"/>
            <a:ext cx="1005840" cy="1005840"/>
          </a:xfrm>
          <a:prstGeom prst="ellipse">
            <a:avLst/>
          </a:prstGeom>
          <a:noFill/>
          <a:ln w="139700">
            <a:solidFill>
              <a:srgbClr val="BE84B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8B36E52-363E-424B-58A9-29D1AB4AEAAD}"/>
              </a:ext>
            </a:extLst>
          </p:cNvPr>
          <p:cNvSpPr/>
          <p:nvPr/>
        </p:nvSpPr>
        <p:spPr>
          <a:xfrm>
            <a:off x="7226300" y="1293056"/>
            <a:ext cx="3340100" cy="1285044"/>
          </a:xfrm>
          <a:prstGeom prst="ellipse">
            <a:avLst/>
          </a:prstGeom>
          <a:noFill/>
          <a:ln w="139700">
            <a:solidFill>
              <a:srgbClr val="BE84B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2492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84B8"/>
        </a:solidFill>
        <a:effectLst/>
      </p:bgPr>
    </p:bg>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977905DD-8B71-9E53-7035-1042EBD4D6F4}"/>
              </a:ext>
            </a:extLst>
          </p:cNvPr>
          <p:cNvSpPr/>
          <p:nvPr/>
        </p:nvSpPr>
        <p:spPr>
          <a:xfrm>
            <a:off x="310877" y="264165"/>
            <a:ext cx="11550829" cy="6329669"/>
          </a:xfrm>
          <a:prstGeom prst="rect">
            <a:avLst/>
          </a:prstGeom>
          <a:solidFill>
            <a:schemeClr val="accent3">
              <a:lumMod val="60000"/>
              <a:lumOff val="40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楕円 4">
            <a:extLst>
              <a:ext uri="{FF2B5EF4-FFF2-40B4-BE49-F238E27FC236}">
                <a16:creationId xmlns:a16="http://schemas.microsoft.com/office/drawing/2014/main" id="{B8D03C25-181A-5548-1101-D47CCD45F8FB}"/>
              </a:ext>
            </a:extLst>
          </p:cNvPr>
          <p:cNvSpPr/>
          <p:nvPr/>
        </p:nvSpPr>
        <p:spPr>
          <a:xfrm>
            <a:off x="3151839" y="484838"/>
            <a:ext cx="5888321" cy="58883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6CC93A36-54BB-E396-8B93-B67F85838ECC}"/>
              </a:ext>
            </a:extLst>
          </p:cNvPr>
          <p:cNvSpPr/>
          <p:nvPr/>
        </p:nvSpPr>
        <p:spPr>
          <a:xfrm>
            <a:off x="2212608" y="1890580"/>
            <a:ext cx="7766781" cy="3534040"/>
          </a:xfrm>
          <a:custGeom>
            <a:avLst/>
            <a:gdLst/>
            <a:ahLst/>
            <a:cxnLst/>
            <a:rect l="l" t="t" r="r" b="b"/>
            <a:pathLst>
              <a:path w="7766781" h="3534040">
                <a:moveTo>
                  <a:pt x="6487115" y="2225423"/>
                </a:moveTo>
                <a:lnTo>
                  <a:pt x="6487115" y="2462827"/>
                </a:lnTo>
                <a:lnTo>
                  <a:pt x="6932971" y="2462827"/>
                </a:lnTo>
                <a:lnTo>
                  <a:pt x="6932971" y="2225423"/>
                </a:lnTo>
                <a:close/>
                <a:moveTo>
                  <a:pt x="5545219" y="2225423"/>
                </a:moveTo>
                <a:lnTo>
                  <a:pt x="5545219" y="2462827"/>
                </a:lnTo>
                <a:lnTo>
                  <a:pt x="5985285" y="2462827"/>
                </a:lnTo>
                <a:lnTo>
                  <a:pt x="5985285" y="2225423"/>
                </a:lnTo>
                <a:close/>
                <a:moveTo>
                  <a:pt x="4408382" y="1953276"/>
                </a:moveTo>
                <a:lnTo>
                  <a:pt x="4827217" y="2107686"/>
                </a:lnTo>
                <a:cubicBezTo>
                  <a:pt x="4779607" y="2326432"/>
                  <a:pt x="4710767" y="2569948"/>
                  <a:pt x="4620695" y="2838234"/>
                </a:cubicBezTo>
                <a:cubicBezTo>
                  <a:pt x="4530623" y="3106520"/>
                  <a:pt x="4442481" y="3313364"/>
                  <a:pt x="4356269" y="3458766"/>
                </a:cubicBezTo>
                <a:lnTo>
                  <a:pt x="3925853" y="3213641"/>
                </a:lnTo>
                <a:cubicBezTo>
                  <a:pt x="4133019" y="2822471"/>
                  <a:pt x="4293862" y="2402350"/>
                  <a:pt x="4408382" y="1953276"/>
                </a:cubicBezTo>
                <a:close/>
                <a:moveTo>
                  <a:pt x="6487115" y="1684990"/>
                </a:moveTo>
                <a:lnTo>
                  <a:pt x="6487115" y="1905024"/>
                </a:lnTo>
                <a:lnTo>
                  <a:pt x="6932971" y="1905024"/>
                </a:lnTo>
                <a:lnTo>
                  <a:pt x="6932971" y="1684990"/>
                </a:lnTo>
                <a:close/>
                <a:moveTo>
                  <a:pt x="5545219" y="1684990"/>
                </a:moveTo>
                <a:lnTo>
                  <a:pt x="5545219" y="1905024"/>
                </a:lnTo>
                <a:lnTo>
                  <a:pt x="5985285" y="1905024"/>
                </a:lnTo>
                <a:lnTo>
                  <a:pt x="5985285" y="1684990"/>
                </a:lnTo>
                <a:close/>
                <a:moveTo>
                  <a:pt x="4201860" y="934176"/>
                </a:moveTo>
                <a:cubicBezTo>
                  <a:pt x="4329247" y="1065424"/>
                  <a:pt x="4503601" y="1257792"/>
                  <a:pt x="4724921" y="1511280"/>
                </a:cubicBezTo>
                <a:lnTo>
                  <a:pt x="4404522" y="1858701"/>
                </a:lnTo>
                <a:cubicBezTo>
                  <a:pt x="4242392" y="1639955"/>
                  <a:pt x="4073185" y="1442439"/>
                  <a:pt x="3896901" y="1266156"/>
                </a:cubicBezTo>
                <a:close/>
                <a:moveTo>
                  <a:pt x="5348348" y="818369"/>
                </a:moveTo>
                <a:lnTo>
                  <a:pt x="7106682" y="818369"/>
                </a:lnTo>
                <a:lnTo>
                  <a:pt x="7106682" y="1165790"/>
                </a:lnTo>
                <a:lnTo>
                  <a:pt x="6487115" y="1165790"/>
                </a:lnTo>
                <a:lnTo>
                  <a:pt x="6487115" y="1327919"/>
                </a:lnTo>
                <a:lnTo>
                  <a:pt x="7444452" y="1327919"/>
                </a:lnTo>
                <a:lnTo>
                  <a:pt x="7444452" y="2846919"/>
                </a:lnTo>
                <a:lnTo>
                  <a:pt x="6956133" y="2846919"/>
                </a:lnTo>
                <a:cubicBezTo>
                  <a:pt x="7240503" y="2964013"/>
                  <a:pt x="7510719" y="3049581"/>
                  <a:pt x="7766781" y="3103625"/>
                </a:cubicBezTo>
                <a:lnTo>
                  <a:pt x="7527447" y="3530180"/>
                </a:lnTo>
                <a:cubicBezTo>
                  <a:pt x="6971574" y="3368050"/>
                  <a:pt x="6599705" y="3207208"/>
                  <a:pt x="6411841" y="3047651"/>
                </a:cubicBezTo>
                <a:lnTo>
                  <a:pt x="6560459" y="2846919"/>
                </a:lnTo>
                <a:lnTo>
                  <a:pt x="5863688" y="2846919"/>
                </a:lnTo>
                <a:lnTo>
                  <a:pt x="6031608" y="3059232"/>
                </a:lnTo>
                <a:cubicBezTo>
                  <a:pt x="5924809" y="3144157"/>
                  <a:pt x="5762035" y="3231977"/>
                  <a:pt x="5543289" y="3322693"/>
                </a:cubicBezTo>
                <a:cubicBezTo>
                  <a:pt x="5324543" y="3413408"/>
                  <a:pt x="5112231" y="3483857"/>
                  <a:pt x="4906351" y="3534040"/>
                </a:cubicBezTo>
                <a:lnTo>
                  <a:pt x="4692109" y="3134506"/>
                </a:lnTo>
                <a:cubicBezTo>
                  <a:pt x="4982913" y="3062449"/>
                  <a:pt x="5247982" y="2966586"/>
                  <a:pt x="5487316" y="2846919"/>
                </a:cubicBezTo>
                <a:lnTo>
                  <a:pt x="5035669" y="2846919"/>
                </a:lnTo>
                <a:lnTo>
                  <a:pt x="5035669" y="1327919"/>
                </a:lnTo>
                <a:lnTo>
                  <a:pt x="5985285" y="1327919"/>
                </a:lnTo>
                <a:lnTo>
                  <a:pt x="5985285" y="1165790"/>
                </a:lnTo>
                <a:lnTo>
                  <a:pt x="5348348" y="1165790"/>
                </a:lnTo>
                <a:close/>
                <a:moveTo>
                  <a:pt x="561663" y="671680"/>
                </a:moveTo>
                <a:lnTo>
                  <a:pt x="561663" y="941896"/>
                </a:lnTo>
                <a:lnTo>
                  <a:pt x="1569183" y="941896"/>
                </a:lnTo>
                <a:lnTo>
                  <a:pt x="1569183" y="795208"/>
                </a:lnTo>
                <a:lnTo>
                  <a:pt x="2134707" y="795208"/>
                </a:lnTo>
                <a:lnTo>
                  <a:pt x="2134707" y="941896"/>
                </a:lnTo>
                <a:lnTo>
                  <a:pt x="3175039" y="941896"/>
                </a:lnTo>
                <a:lnTo>
                  <a:pt x="3175039" y="671680"/>
                </a:lnTo>
                <a:close/>
                <a:moveTo>
                  <a:pt x="4277134" y="23162"/>
                </a:moveTo>
                <a:cubicBezTo>
                  <a:pt x="4506175" y="244481"/>
                  <a:pt x="4680528" y="435563"/>
                  <a:pt x="4800195" y="596406"/>
                </a:cubicBezTo>
                <a:lnTo>
                  <a:pt x="4499097" y="949617"/>
                </a:lnTo>
                <a:cubicBezTo>
                  <a:pt x="4423180" y="835096"/>
                  <a:pt x="4250756" y="635652"/>
                  <a:pt x="3981827" y="351281"/>
                </a:cubicBezTo>
                <a:close/>
                <a:moveTo>
                  <a:pt x="1569183" y="3860"/>
                </a:moveTo>
                <a:lnTo>
                  <a:pt x="2111545" y="3860"/>
                </a:lnTo>
                <a:lnTo>
                  <a:pt x="2111545" y="301098"/>
                </a:lnTo>
                <a:lnTo>
                  <a:pt x="3613175" y="301098"/>
                </a:lnTo>
                <a:lnTo>
                  <a:pt x="3613175" y="1071214"/>
                </a:lnTo>
                <a:lnTo>
                  <a:pt x="3344889" y="1071214"/>
                </a:lnTo>
                <a:lnTo>
                  <a:pt x="3344889" y="1320199"/>
                </a:lnTo>
                <a:lnTo>
                  <a:pt x="2134707" y="1320199"/>
                </a:lnTo>
                <a:lnTo>
                  <a:pt x="2134707" y="1534442"/>
                </a:lnTo>
                <a:lnTo>
                  <a:pt x="3466486" y="1534442"/>
                </a:lnTo>
                <a:lnTo>
                  <a:pt x="3466486" y="1926255"/>
                </a:lnTo>
                <a:lnTo>
                  <a:pt x="2134707" y="1926255"/>
                </a:lnTo>
                <a:lnTo>
                  <a:pt x="2134707" y="2134707"/>
                </a:lnTo>
                <a:lnTo>
                  <a:pt x="3669148" y="2134707"/>
                </a:lnTo>
                <a:lnTo>
                  <a:pt x="3669148" y="2541961"/>
                </a:lnTo>
                <a:lnTo>
                  <a:pt x="2337369" y="2541961"/>
                </a:lnTo>
                <a:cubicBezTo>
                  <a:pt x="2503359" y="2675783"/>
                  <a:pt x="2683824" y="2781295"/>
                  <a:pt x="2878766" y="2858500"/>
                </a:cubicBezTo>
                <a:cubicBezTo>
                  <a:pt x="3073708" y="2935705"/>
                  <a:pt x="3362260" y="3000042"/>
                  <a:pt x="3744422" y="3051512"/>
                </a:cubicBezTo>
                <a:lnTo>
                  <a:pt x="3526319" y="3518599"/>
                </a:lnTo>
                <a:cubicBezTo>
                  <a:pt x="3200774" y="3487717"/>
                  <a:pt x="2887452" y="3400862"/>
                  <a:pt x="2586354" y="3258034"/>
                </a:cubicBezTo>
                <a:cubicBezTo>
                  <a:pt x="2285256" y="3115205"/>
                  <a:pt x="2043348" y="2936348"/>
                  <a:pt x="1860631" y="2721462"/>
                </a:cubicBezTo>
                <a:cubicBezTo>
                  <a:pt x="1698501" y="2926054"/>
                  <a:pt x="1464635" y="3102016"/>
                  <a:pt x="1159034" y="3249348"/>
                </a:cubicBezTo>
                <a:cubicBezTo>
                  <a:pt x="853432" y="3396681"/>
                  <a:pt x="522418" y="3491578"/>
                  <a:pt x="165990" y="3534040"/>
                </a:cubicBezTo>
                <a:lnTo>
                  <a:pt x="0" y="3103625"/>
                </a:lnTo>
                <a:cubicBezTo>
                  <a:pt x="366722" y="3034140"/>
                  <a:pt x="651414" y="2952754"/>
                  <a:pt x="854076" y="2859465"/>
                </a:cubicBezTo>
                <a:cubicBezTo>
                  <a:pt x="1056738" y="2766176"/>
                  <a:pt x="1221119" y="2660342"/>
                  <a:pt x="1347220" y="2541961"/>
                </a:cubicBezTo>
                <a:lnTo>
                  <a:pt x="106156" y="2541961"/>
                </a:lnTo>
                <a:lnTo>
                  <a:pt x="106156" y="2134707"/>
                </a:lnTo>
                <a:lnTo>
                  <a:pt x="1569183" y="2134707"/>
                </a:lnTo>
                <a:lnTo>
                  <a:pt x="1569183" y="1926255"/>
                </a:lnTo>
                <a:lnTo>
                  <a:pt x="384093" y="1926255"/>
                </a:lnTo>
                <a:lnTo>
                  <a:pt x="384093" y="1534442"/>
                </a:lnTo>
                <a:lnTo>
                  <a:pt x="1569183" y="1534442"/>
                </a:lnTo>
                <a:lnTo>
                  <a:pt x="1569183" y="1320199"/>
                </a:lnTo>
                <a:lnTo>
                  <a:pt x="372512" y="1320199"/>
                </a:lnTo>
                <a:lnTo>
                  <a:pt x="372512" y="1071214"/>
                </a:lnTo>
                <a:lnTo>
                  <a:pt x="119667" y="1071214"/>
                </a:lnTo>
                <a:lnTo>
                  <a:pt x="119667" y="301098"/>
                </a:lnTo>
                <a:lnTo>
                  <a:pt x="1569183" y="301098"/>
                </a:lnTo>
                <a:close/>
                <a:moveTo>
                  <a:pt x="5952474" y="0"/>
                </a:moveTo>
                <a:lnTo>
                  <a:pt x="6463953" y="0"/>
                </a:lnTo>
                <a:lnTo>
                  <a:pt x="6463953" y="301098"/>
                </a:lnTo>
                <a:lnTo>
                  <a:pt x="7618163" y="301098"/>
                </a:lnTo>
                <a:lnTo>
                  <a:pt x="7618163" y="1075074"/>
                </a:lnTo>
                <a:lnTo>
                  <a:pt x="7207048" y="1075074"/>
                </a:lnTo>
                <a:lnTo>
                  <a:pt x="7207048" y="660100"/>
                </a:lnTo>
                <a:lnTo>
                  <a:pt x="5249912" y="660100"/>
                </a:lnTo>
                <a:lnTo>
                  <a:pt x="5249912" y="1075074"/>
                </a:lnTo>
                <a:lnTo>
                  <a:pt x="4819496" y="1075074"/>
                </a:lnTo>
                <a:lnTo>
                  <a:pt x="4819496" y="301098"/>
                </a:lnTo>
                <a:lnTo>
                  <a:pt x="5952474" y="301098"/>
                </a:lnTo>
                <a:close/>
              </a:path>
            </a:pathLst>
          </a:cu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5" name="テキスト ボックス 14">
            <a:extLst>
              <a:ext uri="{FF2B5EF4-FFF2-40B4-BE49-F238E27FC236}">
                <a16:creationId xmlns:a16="http://schemas.microsoft.com/office/drawing/2014/main" id="{A319DFA5-AFAD-4930-ED63-22F961317779}"/>
              </a:ext>
            </a:extLst>
          </p:cNvPr>
          <p:cNvSpPr txBox="1"/>
          <p:nvPr/>
        </p:nvSpPr>
        <p:spPr>
          <a:xfrm>
            <a:off x="2503337" y="967250"/>
            <a:ext cx="7185321"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5400" b="1" i="0" u="none" strike="noStrike" kern="1200" cap="none" spc="0" normalizeH="0" baseline="0" noProof="0" dirty="0">
                <a:ln>
                  <a:noFill/>
                </a:ln>
                <a:solidFill>
                  <a:schemeClr val="tx1">
                    <a:lumMod val="85000"/>
                    <a:lumOff val="15000"/>
                  </a:schemeClr>
                </a:solidFill>
                <a:effectLst/>
                <a:uLnTx/>
                <a:uFillTx/>
                <a:latin typeface="メイリオ" panose="020B0604030504040204" pitchFamily="50" charset="-128"/>
                <a:ea typeface="メイリオ" panose="020B0604030504040204" pitchFamily="50" charset="-128"/>
              </a:rPr>
              <a:t>デモンストレーション</a:t>
            </a:r>
          </a:p>
        </p:txBody>
      </p:sp>
    </p:spTree>
    <p:extLst>
      <p:ext uri="{BB962C8B-B14F-4D97-AF65-F5344CB8AC3E}">
        <p14:creationId xmlns:p14="http://schemas.microsoft.com/office/powerpoint/2010/main" val="53639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E84B8"/>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5C6654F-6B30-1DCE-0DA5-F60427A45148}"/>
              </a:ext>
            </a:extLst>
          </p:cNvPr>
          <p:cNvSpPr/>
          <p:nvPr/>
        </p:nvSpPr>
        <p:spPr>
          <a:xfrm>
            <a:off x="310877" y="264165"/>
            <a:ext cx="11550829" cy="6329669"/>
          </a:xfrm>
          <a:prstGeom prst="rect">
            <a:avLst/>
          </a:prstGeom>
          <a:solidFill>
            <a:schemeClr val="accent3">
              <a:lumMod val="60000"/>
              <a:lumOff val="40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0163418D-BBB5-FAC1-564E-4A11C769E607}"/>
              </a:ext>
            </a:extLst>
          </p:cNvPr>
          <p:cNvSpPr/>
          <p:nvPr/>
        </p:nvSpPr>
        <p:spPr>
          <a:xfrm>
            <a:off x="1076373" y="3740555"/>
            <a:ext cx="10039253" cy="9076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6522309A-3D52-BCF7-0E65-15C270096752}"/>
              </a:ext>
            </a:extLst>
          </p:cNvPr>
          <p:cNvSpPr/>
          <p:nvPr/>
        </p:nvSpPr>
        <p:spPr>
          <a:xfrm>
            <a:off x="1076373" y="2517368"/>
            <a:ext cx="10039253" cy="1823263"/>
          </a:xfrm>
          <a:custGeom>
            <a:avLst/>
            <a:gdLst/>
            <a:ahLst/>
            <a:cxnLst/>
            <a:rect l="l" t="t" r="r" b="b"/>
            <a:pathLst>
              <a:path w="6073973" h="1103115">
                <a:moveTo>
                  <a:pt x="1599605" y="932260"/>
                </a:moveTo>
                <a:lnTo>
                  <a:pt x="2379464" y="932260"/>
                </a:lnTo>
                <a:lnTo>
                  <a:pt x="2379464" y="1071563"/>
                </a:lnTo>
                <a:lnTo>
                  <a:pt x="1599605" y="1071563"/>
                </a:lnTo>
                <a:close/>
                <a:moveTo>
                  <a:pt x="348258" y="775097"/>
                </a:moveTo>
                <a:lnTo>
                  <a:pt x="348258" y="926307"/>
                </a:lnTo>
                <a:lnTo>
                  <a:pt x="827484" y="926307"/>
                </a:lnTo>
                <a:lnTo>
                  <a:pt x="827484" y="775097"/>
                </a:lnTo>
                <a:close/>
                <a:moveTo>
                  <a:pt x="5610820" y="595908"/>
                </a:moveTo>
                <a:cubicBezTo>
                  <a:pt x="5635030" y="639961"/>
                  <a:pt x="5661620" y="678855"/>
                  <a:pt x="5690592" y="712589"/>
                </a:cubicBezTo>
                <a:cubicBezTo>
                  <a:pt x="5764014" y="667743"/>
                  <a:pt x="5819378" y="628849"/>
                  <a:pt x="5856684" y="595908"/>
                </a:cubicBezTo>
                <a:close/>
                <a:moveTo>
                  <a:pt x="603647" y="548879"/>
                </a:moveTo>
                <a:cubicBezTo>
                  <a:pt x="538956" y="586979"/>
                  <a:pt x="463550" y="620911"/>
                  <a:pt x="377428" y="650677"/>
                </a:cubicBezTo>
                <a:lnTo>
                  <a:pt x="837010" y="649486"/>
                </a:lnTo>
                <a:cubicBezTo>
                  <a:pt x="748110" y="619721"/>
                  <a:pt x="670322" y="586185"/>
                  <a:pt x="603647" y="548879"/>
                </a:cubicBezTo>
                <a:close/>
                <a:moveTo>
                  <a:pt x="4182666" y="521494"/>
                </a:moveTo>
                <a:lnTo>
                  <a:pt x="4182666" y="637580"/>
                </a:lnTo>
                <a:lnTo>
                  <a:pt x="4305895" y="637580"/>
                </a:lnTo>
                <a:lnTo>
                  <a:pt x="4305895" y="521494"/>
                </a:lnTo>
                <a:close/>
                <a:moveTo>
                  <a:pt x="1850231" y="511969"/>
                </a:moveTo>
                <a:lnTo>
                  <a:pt x="1850231" y="720329"/>
                </a:lnTo>
                <a:lnTo>
                  <a:pt x="2147888" y="720329"/>
                </a:lnTo>
                <a:lnTo>
                  <a:pt x="2147888" y="511969"/>
                </a:lnTo>
                <a:close/>
                <a:moveTo>
                  <a:pt x="447080" y="228005"/>
                </a:moveTo>
                <a:cubicBezTo>
                  <a:pt x="490736" y="285552"/>
                  <a:pt x="539155" y="333574"/>
                  <a:pt x="592336" y="372071"/>
                </a:cubicBezTo>
                <a:cubicBezTo>
                  <a:pt x="651471" y="328018"/>
                  <a:pt x="699889" y="279996"/>
                  <a:pt x="737592" y="228005"/>
                </a:cubicBezTo>
                <a:close/>
                <a:moveTo>
                  <a:pt x="1850231" y="197049"/>
                </a:moveTo>
                <a:lnTo>
                  <a:pt x="1850231" y="383977"/>
                </a:lnTo>
                <a:lnTo>
                  <a:pt x="2147888" y="383977"/>
                </a:lnTo>
                <a:lnTo>
                  <a:pt x="2147888" y="197049"/>
                </a:lnTo>
                <a:close/>
                <a:moveTo>
                  <a:pt x="4248745" y="189905"/>
                </a:moveTo>
                <a:cubicBezTo>
                  <a:pt x="4198342" y="254993"/>
                  <a:pt x="4127500" y="322064"/>
                  <a:pt x="4036219" y="391121"/>
                </a:cubicBezTo>
                <a:lnTo>
                  <a:pt x="4466034" y="391121"/>
                </a:lnTo>
                <a:cubicBezTo>
                  <a:pt x="4377928" y="326827"/>
                  <a:pt x="4305499" y="259755"/>
                  <a:pt x="4248745" y="189905"/>
                </a:cubicBezTo>
                <a:close/>
                <a:moveTo>
                  <a:pt x="3815358" y="169069"/>
                </a:moveTo>
                <a:lnTo>
                  <a:pt x="3948709" y="269082"/>
                </a:lnTo>
                <a:cubicBezTo>
                  <a:pt x="3991174" y="236935"/>
                  <a:pt x="4029076" y="203597"/>
                  <a:pt x="4062412" y="169069"/>
                </a:cubicBezTo>
                <a:close/>
                <a:moveTo>
                  <a:pt x="1684735" y="66675"/>
                </a:moveTo>
                <a:lnTo>
                  <a:pt x="2315171" y="66675"/>
                </a:lnTo>
                <a:lnTo>
                  <a:pt x="2315171" y="854274"/>
                </a:lnTo>
                <a:lnTo>
                  <a:pt x="1684735" y="854274"/>
                </a:lnTo>
                <a:close/>
                <a:moveTo>
                  <a:pt x="1385888" y="27980"/>
                </a:moveTo>
                <a:lnTo>
                  <a:pt x="1544241" y="27980"/>
                </a:lnTo>
                <a:lnTo>
                  <a:pt x="1544241" y="231577"/>
                </a:lnTo>
                <a:lnTo>
                  <a:pt x="1644253" y="231577"/>
                </a:lnTo>
                <a:lnTo>
                  <a:pt x="1644253" y="354807"/>
                </a:lnTo>
                <a:lnTo>
                  <a:pt x="1544241" y="354807"/>
                </a:lnTo>
                <a:lnTo>
                  <a:pt x="1544241" y="523875"/>
                </a:lnTo>
                <a:cubicBezTo>
                  <a:pt x="1581150" y="513557"/>
                  <a:pt x="1609725" y="504627"/>
                  <a:pt x="1629966" y="497086"/>
                </a:cubicBezTo>
                <a:lnTo>
                  <a:pt x="1643063" y="621507"/>
                </a:lnTo>
                <a:cubicBezTo>
                  <a:pt x="1620044" y="631429"/>
                  <a:pt x="1587103" y="643136"/>
                  <a:pt x="1544241" y="656630"/>
                </a:cubicBezTo>
                <a:lnTo>
                  <a:pt x="1544241" y="981075"/>
                </a:lnTo>
                <a:cubicBezTo>
                  <a:pt x="1544241" y="1019175"/>
                  <a:pt x="1531144" y="1048643"/>
                  <a:pt x="1504950" y="1069479"/>
                </a:cubicBezTo>
                <a:cubicBezTo>
                  <a:pt x="1478756" y="1090315"/>
                  <a:pt x="1445617" y="1100733"/>
                  <a:pt x="1405533" y="1100733"/>
                </a:cubicBezTo>
                <a:lnTo>
                  <a:pt x="1266230" y="1100733"/>
                </a:lnTo>
                <a:lnTo>
                  <a:pt x="1248370" y="961430"/>
                </a:lnTo>
                <a:lnTo>
                  <a:pt x="1346002" y="961430"/>
                </a:lnTo>
                <a:cubicBezTo>
                  <a:pt x="1372593" y="961430"/>
                  <a:pt x="1385888" y="949722"/>
                  <a:pt x="1385888" y="926307"/>
                </a:cubicBezTo>
                <a:lnTo>
                  <a:pt x="1385888" y="702469"/>
                </a:lnTo>
                <a:lnTo>
                  <a:pt x="1256705" y="736402"/>
                </a:lnTo>
                <a:lnTo>
                  <a:pt x="1226344" y="597099"/>
                </a:lnTo>
                <a:cubicBezTo>
                  <a:pt x="1258094" y="593130"/>
                  <a:pt x="1311275" y="582216"/>
                  <a:pt x="1385888" y="564357"/>
                </a:cubicBezTo>
                <a:lnTo>
                  <a:pt x="1385888" y="354807"/>
                </a:lnTo>
                <a:lnTo>
                  <a:pt x="1250752" y="354807"/>
                </a:lnTo>
                <a:lnTo>
                  <a:pt x="1250752" y="231577"/>
                </a:lnTo>
                <a:lnTo>
                  <a:pt x="1385888" y="231577"/>
                </a:lnTo>
                <a:close/>
                <a:moveTo>
                  <a:pt x="5378648" y="20241"/>
                </a:moveTo>
                <a:lnTo>
                  <a:pt x="5545931" y="20241"/>
                </a:lnTo>
                <a:lnTo>
                  <a:pt x="5545931" y="98822"/>
                </a:lnTo>
                <a:lnTo>
                  <a:pt x="5994797" y="98822"/>
                </a:lnTo>
                <a:lnTo>
                  <a:pt x="5994797" y="228005"/>
                </a:lnTo>
                <a:lnTo>
                  <a:pt x="5545931" y="228005"/>
                </a:lnTo>
                <a:lnTo>
                  <a:pt x="5545931" y="283964"/>
                </a:lnTo>
                <a:lnTo>
                  <a:pt x="5953125" y="283964"/>
                </a:lnTo>
                <a:lnTo>
                  <a:pt x="5953125" y="409575"/>
                </a:lnTo>
                <a:lnTo>
                  <a:pt x="5545931" y="409575"/>
                </a:lnTo>
                <a:lnTo>
                  <a:pt x="5545931" y="466725"/>
                </a:lnTo>
                <a:lnTo>
                  <a:pt x="6012656" y="466725"/>
                </a:lnTo>
                <a:lnTo>
                  <a:pt x="6012656" y="595908"/>
                </a:lnTo>
                <a:lnTo>
                  <a:pt x="5899547" y="595908"/>
                </a:lnTo>
                <a:lnTo>
                  <a:pt x="5999559" y="675085"/>
                </a:lnTo>
                <a:cubicBezTo>
                  <a:pt x="5965428" y="707629"/>
                  <a:pt x="5897364" y="752674"/>
                  <a:pt x="5795367" y="810221"/>
                </a:cubicBezTo>
                <a:cubicBezTo>
                  <a:pt x="5868789" y="865783"/>
                  <a:pt x="5961657" y="914599"/>
                  <a:pt x="6073973" y="956668"/>
                </a:cubicBezTo>
                <a:lnTo>
                  <a:pt x="5973961" y="1092399"/>
                </a:lnTo>
                <a:cubicBezTo>
                  <a:pt x="5846167" y="1039614"/>
                  <a:pt x="5740896" y="975817"/>
                  <a:pt x="5658147" y="901006"/>
                </a:cubicBezTo>
                <a:cubicBezTo>
                  <a:pt x="5575399" y="826195"/>
                  <a:pt x="5509419" y="734418"/>
                  <a:pt x="5460206" y="625674"/>
                </a:cubicBezTo>
                <a:cubicBezTo>
                  <a:pt x="5420122" y="660996"/>
                  <a:pt x="5376664" y="693936"/>
                  <a:pt x="5329833" y="724496"/>
                </a:cubicBezTo>
                <a:lnTo>
                  <a:pt x="5329833" y="936427"/>
                </a:lnTo>
                <a:cubicBezTo>
                  <a:pt x="5486202" y="924521"/>
                  <a:pt x="5589587" y="914202"/>
                  <a:pt x="5639990" y="905471"/>
                </a:cubicBezTo>
                <a:lnTo>
                  <a:pt x="5639990" y="1040011"/>
                </a:lnTo>
                <a:cubicBezTo>
                  <a:pt x="5614194" y="1048346"/>
                  <a:pt x="5526186" y="1059458"/>
                  <a:pt x="5375969" y="1073349"/>
                </a:cubicBezTo>
                <a:cubicBezTo>
                  <a:pt x="5225752" y="1087239"/>
                  <a:pt x="5107186" y="1095971"/>
                  <a:pt x="5020270" y="1099543"/>
                </a:cubicBezTo>
                <a:lnTo>
                  <a:pt x="4993481" y="955477"/>
                </a:lnTo>
                <a:cubicBezTo>
                  <a:pt x="5041106" y="953889"/>
                  <a:pt x="5096867" y="951310"/>
                  <a:pt x="5160764" y="947738"/>
                </a:cubicBezTo>
                <a:lnTo>
                  <a:pt x="5160764" y="818555"/>
                </a:lnTo>
                <a:cubicBezTo>
                  <a:pt x="5091708" y="850305"/>
                  <a:pt x="5014515" y="879277"/>
                  <a:pt x="4929187" y="905471"/>
                </a:cubicBezTo>
                <a:lnTo>
                  <a:pt x="4866680" y="778669"/>
                </a:lnTo>
                <a:cubicBezTo>
                  <a:pt x="5008364" y="736997"/>
                  <a:pt x="5138142" y="676077"/>
                  <a:pt x="5256014" y="595908"/>
                </a:cubicBezTo>
                <a:lnTo>
                  <a:pt x="4917876" y="595908"/>
                </a:lnTo>
                <a:lnTo>
                  <a:pt x="4917876" y="466725"/>
                </a:lnTo>
                <a:lnTo>
                  <a:pt x="5378648" y="466725"/>
                </a:lnTo>
                <a:lnTo>
                  <a:pt x="5378648" y="409575"/>
                </a:lnTo>
                <a:lnTo>
                  <a:pt x="4987528" y="409575"/>
                </a:lnTo>
                <a:lnTo>
                  <a:pt x="4987528" y="283964"/>
                </a:lnTo>
                <a:lnTo>
                  <a:pt x="5378648" y="283964"/>
                </a:lnTo>
                <a:lnTo>
                  <a:pt x="5378648" y="228005"/>
                </a:lnTo>
                <a:lnTo>
                  <a:pt x="4944665" y="228005"/>
                </a:lnTo>
                <a:lnTo>
                  <a:pt x="4944665" y="98822"/>
                </a:lnTo>
                <a:lnTo>
                  <a:pt x="5378648" y="98822"/>
                </a:lnTo>
                <a:close/>
                <a:moveTo>
                  <a:pt x="2929533" y="19050"/>
                </a:moveTo>
                <a:lnTo>
                  <a:pt x="3105150" y="19050"/>
                </a:lnTo>
                <a:lnTo>
                  <a:pt x="3105150" y="393502"/>
                </a:lnTo>
                <a:lnTo>
                  <a:pt x="3265884" y="393502"/>
                </a:lnTo>
                <a:lnTo>
                  <a:pt x="3185517" y="363141"/>
                </a:lnTo>
                <a:cubicBezTo>
                  <a:pt x="3229967" y="299641"/>
                  <a:pt x="3286522" y="194271"/>
                  <a:pt x="3355182" y="47030"/>
                </a:cubicBezTo>
                <a:lnTo>
                  <a:pt x="3527822" y="104775"/>
                </a:lnTo>
                <a:cubicBezTo>
                  <a:pt x="3457972" y="232172"/>
                  <a:pt x="3398639" y="328414"/>
                  <a:pt x="3349823" y="393502"/>
                </a:cubicBezTo>
                <a:lnTo>
                  <a:pt x="3530799" y="393502"/>
                </a:lnTo>
                <a:lnTo>
                  <a:pt x="3530799" y="1094780"/>
                </a:lnTo>
                <a:lnTo>
                  <a:pt x="3356372" y="1094780"/>
                </a:lnTo>
                <a:lnTo>
                  <a:pt x="3356372" y="1054299"/>
                </a:lnTo>
                <a:lnTo>
                  <a:pt x="2501503" y="1054299"/>
                </a:lnTo>
                <a:lnTo>
                  <a:pt x="2501503" y="915591"/>
                </a:lnTo>
                <a:lnTo>
                  <a:pt x="3356372" y="915591"/>
                </a:lnTo>
                <a:lnTo>
                  <a:pt x="3356372" y="786408"/>
                </a:lnTo>
                <a:lnTo>
                  <a:pt x="2521149" y="786408"/>
                </a:lnTo>
                <a:lnTo>
                  <a:pt x="2521149" y="648296"/>
                </a:lnTo>
                <a:lnTo>
                  <a:pt x="3356372" y="648296"/>
                </a:lnTo>
                <a:lnTo>
                  <a:pt x="3356372" y="528638"/>
                </a:lnTo>
                <a:lnTo>
                  <a:pt x="2511028" y="528638"/>
                </a:lnTo>
                <a:lnTo>
                  <a:pt x="2511028" y="393502"/>
                </a:lnTo>
                <a:lnTo>
                  <a:pt x="2675930" y="393502"/>
                </a:lnTo>
                <a:cubicBezTo>
                  <a:pt x="2611636" y="258961"/>
                  <a:pt x="2562821" y="165894"/>
                  <a:pt x="2529483" y="114300"/>
                </a:cubicBezTo>
                <a:lnTo>
                  <a:pt x="2683073" y="55960"/>
                </a:lnTo>
                <a:cubicBezTo>
                  <a:pt x="2752526" y="164307"/>
                  <a:pt x="2807097" y="262930"/>
                  <a:pt x="2846784" y="351830"/>
                </a:cubicBezTo>
                <a:lnTo>
                  <a:pt x="2731889" y="393502"/>
                </a:lnTo>
                <a:lnTo>
                  <a:pt x="2929533" y="393502"/>
                </a:lnTo>
                <a:close/>
                <a:moveTo>
                  <a:pt x="4557117" y="17860"/>
                </a:moveTo>
                <a:lnTo>
                  <a:pt x="4665464" y="109538"/>
                </a:lnTo>
                <a:cubicBezTo>
                  <a:pt x="4632523" y="140097"/>
                  <a:pt x="4577556" y="180182"/>
                  <a:pt x="4500563" y="229791"/>
                </a:cubicBezTo>
                <a:cubicBezTo>
                  <a:pt x="4521597" y="246460"/>
                  <a:pt x="4539456" y="260350"/>
                  <a:pt x="4554141" y="271463"/>
                </a:cubicBezTo>
                <a:cubicBezTo>
                  <a:pt x="4623594" y="223838"/>
                  <a:pt x="4678561" y="180777"/>
                  <a:pt x="4719042" y="142280"/>
                </a:cubicBezTo>
                <a:lnTo>
                  <a:pt x="4825603" y="239911"/>
                </a:lnTo>
                <a:cubicBezTo>
                  <a:pt x="4779566" y="276424"/>
                  <a:pt x="4729956" y="312341"/>
                  <a:pt x="4676775" y="347663"/>
                </a:cubicBezTo>
                <a:cubicBezTo>
                  <a:pt x="4731147" y="376238"/>
                  <a:pt x="4791274" y="401638"/>
                  <a:pt x="4857155" y="423863"/>
                </a:cubicBezTo>
                <a:lnTo>
                  <a:pt x="4760714" y="556022"/>
                </a:lnTo>
                <a:cubicBezTo>
                  <a:pt x="4701977" y="533797"/>
                  <a:pt x="4637683" y="501452"/>
                  <a:pt x="4567833" y="458986"/>
                </a:cubicBezTo>
                <a:lnTo>
                  <a:pt x="4567833" y="521494"/>
                </a:lnTo>
                <a:lnTo>
                  <a:pt x="4467820" y="521494"/>
                </a:lnTo>
                <a:lnTo>
                  <a:pt x="4467820" y="637580"/>
                </a:lnTo>
                <a:lnTo>
                  <a:pt x="4780359" y="637580"/>
                </a:lnTo>
                <a:lnTo>
                  <a:pt x="4780359" y="770335"/>
                </a:lnTo>
                <a:lnTo>
                  <a:pt x="4467820" y="770335"/>
                </a:lnTo>
                <a:lnTo>
                  <a:pt x="4467820" y="916782"/>
                </a:lnTo>
                <a:cubicBezTo>
                  <a:pt x="4467820" y="929879"/>
                  <a:pt x="4472683" y="938610"/>
                  <a:pt x="4482406" y="942975"/>
                </a:cubicBezTo>
                <a:cubicBezTo>
                  <a:pt x="4492129" y="947341"/>
                  <a:pt x="4513858" y="949524"/>
                  <a:pt x="4547592" y="949524"/>
                </a:cubicBezTo>
                <a:cubicBezTo>
                  <a:pt x="4591645" y="949524"/>
                  <a:pt x="4617343" y="945853"/>
                  <a:pt x="4624685" y="938511"/>
                </a:cubicBezTo>
                <a:cubicBezTo>
                  <a:pt x="4632028" y="931168"/>
                  <a:pt x="4636294" y="884436"/>
                  <a:pt x="4637484" y="798314"/>
                </a:cubicBezTo>
                <a:lnTo>
                  <a:pt x="4775597" y="816769"/>
                </a:lnTo>
                <a:lnTo>
                  <a:pt x="4775597" y="961430"/>
                </a:lnTo>
                <a:cubicBezTo>
                  <a:pt x="4775597" y="991989"/>
                  <a:pt x="4767858" y="1016893"/>
                  <a:pt x="4752380" y="1036142"/>
                </a:cubicBezTo>
                <a:cubicBezTo>
                  <a:pt x="4736902" y="1055390"/>
                  <a:pt x="4713982" y="1068884"/>
                  <a:pt x="4683621" y="1076623"/>
                </a:cubicBezTo>
                <a:cubicBezTo>
                  <a:pt x="4653260" y="1084362"/>
                  <a:pt x="4600972" y="1088232"/>
                  <a:pt x="4526756" y="1088232"/>
                </a:cubicBezTo>
                <a:cubicBezTo>
                  <a:pt x="4427935" y="1088232"/>
                  <a:pt x="4366419" y="1076425"/>
                  <a:pt x="4342209" y="1052811"/>
                </a:cubicBezTo>
                <a:cubicBezTo>
                  <a:pt x="4318000" y="1029197"/>
                  <a:pt x="4305895" y="995164"/>
                  <a:pt x="4305895" y="950714"/>
                </a:cubicBezTo>
                <a:lnTo>
                  <a:pt x="4305895" y="770335"/>
                </a:lnTo>
                <a:lnTo>
                  <a:pt x="4171951" y="770335"/>
                </a:lnTo>
                <a:cubicBezTo>
                  <a:pt x="4136231" y="942579"/>
                  <a:pt x="4000103" y="1053505"/>
                  <a:pt x="3763566" y="1103115"/>
                </a:cubicBezTo>
                <a:lnTo>
                  <a:pt x="3709987" y="967979"/>
                </a:lnTo>
                <a:cubicBezTo>
                  <a:pt x="3874691" y="933847"/>
                  <a:pt x="3973116" y="867966"/>
                  <a:pt x="4005262" y="770335"/>
                </a:cubicBezTo>
                <a:lnTo>
                  <a:pt x="3721894" y="770335"/>
                </a:lnTo>
                <a:lnTo>
                  <a:pt x="3721894" y="637580"/>
                </a:lnTo>
                <a:lnTo>
                  <a:pt x="4023122" y="637580"/>
                </a:lnTo>
                <a:lnTo>
                  <a:pt x="4023122" y="521494"/>
                </a:lnTo>
                <a:lnTo>
                  <a:pt x="3936802" y="521494"/>
                </a:lnTo>
                <a:lnTo>
                  <a:pt x="3936802" y="457200"/>
                </a:lnTo>
                <a:cubicBezTo>
                  <a:pt x="3867745" y="498872"/>
                  <a:pt x="3795316" y="534988"/>
                  <a:pt x="3719512" y="565547"/>
                </a:cubicBezTo>
                <a:lnTo>
                  <a:pt x="3646289" y="443508"/>
                </a:lnTo>
                <a:cubicBezTo>
                  <a:pt x="3705820" y="421283"/>
                  <a:pt x="3764161" y="392311"/>
                  <a:pt x="3821311" y="356593"/>
                </a:cubicBezTo>
                <a:lnTo>
                  <a:pt x="3704630" y="263129"/>
                </a:lnTo>
                <a:lnTo>
                  <a:pt x="3796308" y="169069"/>
                </a:lnTo>
                <a:lnTo>
                  <a:pt x="3745111" y="169069"/>
                </a:lnTo>
                <a:lnTo>
                  <a:pt x="3745111" y="42268"/>
                </a:lnTo>
                <a:lnTo>
                  <a:pt x="4326731" y="42268"/>
                </a:lnTo>
                <a:cubicBezTo>
                  <a:pt x="4341813" y="69255"/>
                  <a:pt x="4366617" y="101204"/>
                  <a:pt x="4401145" y="138113"/>
                </a:cubicBezTo>
                <a:cubicBezTo>
                  <a:pt x="4472980" y="90488"/>
                  <a:pt x="4524970" y="50403"/>
                  <a:pt x="4557117" y="17860"/>
                </a:cubicBezTo>
                <a:close/>
                <a:moveTo>
                  <a:pt x="406003" y="0"/>
                </a:moveTo>
                <a:lnTo>
                  <a:pt x="565547" y="33933"/>
                </a:lnTo>
                <a:cubicBezTo>
                  <a:pt x="556022" y="55761"/>
                  <a:pt x="545108" y="77391"/>
                  <a:pt x="532805" y="98822"/>
                </a:cubicBezTo>
                <a:lnTo>
                  <a:pt x="914400" y="98822"/>
                </a:lnTo>
                <a:lnTo>
                  <a:pt x="979885" y="167879"/>
                </a:lnTo>
                <a:cubicBezTo>
                  <a:pt x="919560" y="274241"/>
                  <a:pt x="839788" y="369094"/>
                  <a:pt x="740569" y="452438"/>
                </a:cubicBezTo>
                <a:cubicBezTo>
                  <a:pt x="803672" y="479425"/>
                  <a:pt x="866577" y="502246"/>
                  <a:pt x="929283" y="520899"/>
                </a:cubicBezTo>
                <a:cubicBezTo>
                  <a:pt x="991989" y="539552"/>
                  <a:pt x="1078310" y="560189"/>
                  <a:pt x="1188244" y="582811"/>
                </a:cubicBezTo>
                <a:lnTo>
                  <a:pt x="1113830" y="722710"/>
                </a:lnTo>
                <a:cubicBezTo>
                  <a:pt x="1075730" y="714772"/>
                  <a:pt x="1036042" y="705644"/>
                  <a:pt x="994767" y="695325"/>
                </a:cubicBezTo>
                <a:lnTo>
                  <a:pt x="994767" y="1093590"/>
                </a:lnTo>
                <a:lnTo>
                  <a:pt x="827484" y="1093590"/>
                </a:lnTo>
                <a:lnTo>
                  <a:pt x="827484" y="1051918"/>
                </a:lnTo>
                <a:lnTo>
                  <a:pt x="348258" y="1051918"/>
                </a:lnTo>
                <a:lnTo>
                  <a:pt x="348258" y="1093590"/>
                </a:lnTo>
                <a:lnTo>
                  <a:pt x="185142" y="1093590"/>
                </a:lnTo>
                <a:lnTo>
                  <a:pt x="186928" y="707232"/>
                </a:lnTo>
                <a:cubicBezTo>
                  <a:pt x="149622" y="717154"/>
                  <a:pt x="104775" y="728464"/>
                  <a:pt x="52388" y="741164"/>
                </a:cubicBezTo>
                <a:lnTo>
                  <a:pt x="0" y="609600"/>
                </a:lnTo>
                <a:cubicBezTo>
                  <a:pt x="183357" y="571104"/>
                  <a:pt x="337344" y="518914"/>
                  <a:pt x="461963" y="453033"/>
                </a:cubicBezTo>
                <a:cubicBezTo>
                  <a:pt x="414338" y="414536"/>
                  <a:pt x="373261" y="374055"/>
                  <a:pt x="338733" y="331589"/>
                </a:cubicBezTo>
                <a:cubicBezTo>
                  <a:pt x="278011" y="384771"/>
                  <a:pt x="204391" y="435174"/>
                  <a:pt x="117872" y="482799"/>
                </a:cubicBezTo>
                <a:lnTo>
                  <a:pt x="30361" y="366713"/>
                </a:lnTo>
                <a:cubicBezTo>
                  <a:pt x="104974" y="323850"/>
                  <a:pt x="177899" y="268089"/>
                  <a:pt x="249139" y="199430"/>
                </a:cubicBezTo>
                <a:cubicBezTo>
                  <a:pt x="320377" y="130771"/>
                  <a:pt x="372666" y="64294"/>
                  <a:pt x="406003" y="0"/>
                </a:cubicBezTo>
                <a:close/>
              </a:path>
            </a:pathLst>
          </a:cu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96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p:txBody>
      </p:sp>
      <p:sp>
        <p:nvSpPr>
          <p:cNvPr id="15" name="楕円 14">
            <a:extLst>
              <a:ext uri="{FF2B5EF4-FFF2-40B4-BE49-F238E27FC236}">
                <a16:creationId xmlns:a16="http://schemas.microsoft.com/office/drawing/2014/main" id="{3A28F371-0263-C086-45B1-C79649F031D1}"/>
              </a:ext>
            </a:extLst>
          </p:cNvPr>
          <p:cNvSpPr/>
          <p:nvPr/>
        </p:nvSpPr>
        <p:spPr>
          <a:xfrm>
            <a:off x="11300639" y="3552528"/>
            <a:ext cx="376054" cy="3760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
        <p:nvSpPr>
          <p:cNvPr id="16" name="楕円 15">
            <a:extLst>
              <a:ext uri="{FF2B5EF4-FFF2-40B4-BE49-F238E27FC236}">
                <a16:creationId xmlns:a16="http://schemas.microsoft.com/office/drawing/2014/main" id="{5A7FEE84-8970-5116-EB35-81217B557094}"/>
              </a:ext>
            </a:extLst>
          </p:cNvPr>
          <p:cNvSpPr/>
          <p:nvPr/>
        </p:nvSpPr>
        <p:spPr>
          <a:xfrm>
            <a:off x="515306" y="3552528"/>
            <a:ext cx="376054" cy="3760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3195674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955C"/>
        </a:solidFill>
        <a:effectLst/>
      </p:bgPr>
    </p:bg>
    <p:spTree>
      <p:nvGrpSpPr>
        <p:cNvPr id="1" name=""/>
        <p:cNvGrpSpPr/>
        <p:nvPr/>
      </p:nvGrpSpPr>
      <p:grpSpPr>
        <a:xfrm>
          <a:off x="0" y="0"/>
          <a:ext cx="0" cy="0"/>
          <a:chOff x="0" y="0"/>
          <a:chExt cx="0" cy="0"/>
        </a:xfrm>
      </p:grpSpPr>
      <p:sp>
        <p:nvSpPr>
          <p:cNvPr id="17" name="楕円 16">
            <a:extLst>
              <a:ext uri="{FF2B5EF4-FFF2-40B4-BE49-F238E27FC236}">
                <a16:creationId xmlns:a16="http://schemas.microsoft.com/office/drawing/2014/main" id="{BD5F985F-989A-AF80-9DF1-C0C1456F7DD1}"/>
              </a:ext>
            </a:extLst>
          </p:cNvPr>
          <p:cNvSpPr/>
          <p:nvPr/>
        </p:nvSpPr>
        <p:spPr>
          <a:xfrm>
            <a:off x="485355" y="6158384"/>
            <a:ext cx="3198645" cy="432379"/>
          </a:xfrm>
          <a:prstGeom prst="ellipse">
            <a:avLst/>
          </a:prstGeom>
          <a:solidFill>
            <a:srgbClr val="C6A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2318CBA2-48F5-C1C8-4B39-B9E73CCFD036}"/>
              </a:ext>
            </a:extLst>
          </p:cNvPr>
          <p:cNvSpPr/>
          <p:nvPr/>
        </p:nvSpPr>
        <p:spPr>
          <a:xfrm>
            <a:off x="3684000" y="2403000"/>
            <a:ext cx="4824000" cy="2052000"/>
          </a:xfrm>
          <a:prstGeom prst="roundRect">
            <a:avLst/>
          </a:prstGeom>
          <a:solidFill>
            <a:schemeClr val="bg1"/>
          </a:solidFill>
          <a:ln>
            <a:noFill/>
          </a:ln>
          <a:scene3d>
            <a:camera prst="obliqueBottomRight"/>
            <a:lightRig rig="flat" dir="t"/>
          </a:scene3d>
          <a:sp3d extrusionH="476250" contourW="50800" prstMaterial="matte">
            <a:extrusionClr>
              <a:srgbClr val="B8975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6000" b="1" dirty="0">
                <a:solidFill>
                  <a:prstClr val="black"/>
                </a:solidFill>
                <a:latin typeface="メイリオ" panose="020B0604030504040204" pitchFamily="50" charset="-128"/>
                <a:ea typeface="メイリオ" panose="020B0604030504040204" pitchFamily="50" charset="-128"/>
              </a:rPr>
              <a:t>リーダー</a:t>
            </a:r>
          </a:p>
        </p:txBody>
      </p:sp>
      <p:pic>
        <p:nvPicPr>
          <p:cNvPr id="16" name="Picture 3">
            <a:extLst>
              <a:ext uri="{FF2B5EF4-FFF2-40B4-BE49-F238E27FC236}">
                <a16:creationId xmlns:a16="http://schemas.microsoft.com/office/drawing/2014/main" id="{90E869C6-467B-68C6-6FC2-80160A72975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501217" flipH="1">
            <a:off x="398406" y="3336300"/>
            <a:ext cx="3372541"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6677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AAF34F-9C02-C1C2-333D-7730F0CE49C9}"/>
              </a:ext>
            </a:extLst>
          </p:cNvPr>
          <p:cNvSpPr txBox="1"/>
          <p:nvPr/>
        </p:nvSpPr>
        <p:spPr>
          <a:xfrm>
            <a:off x="3965908" y="381660"/>
            <a:ext cx="5274088" cy="707886"/>
          </a:xfrm>
          <a:prstGeom prst="rect">
            <a:avLst/>
          </a:prstGeom>
          <a:noFill/>
        </p:spPr>
        <p:txBody>
          <a:bodyPr wrap="square" rtlCol="0">
            <a:spAutoFit/>
          </a:bodyPr>
          <a:lstStyle/>
          <a:p>
            <a:r>
              <a:rPr kumimoji="1" lang="ja-JP" altLang="en-US" sz="4000" b="1">
                <a:latin typeface="メイリオ" panose="020B0604030504040204" pitchFamily="50" charset="-128"/>
                <a:ea typeface="メイリオ" panose="020B0604030504040204" pitchFamily="50" charset="-128"/>
              </a:rPr>
              <a:t>チームリーダーとして</a:t>
            </a:r>
          </a:p>
        </p:txBody>
      </p:sp>
      <p:sp>
        <p:nvSpPr>
          <p:cNvPr id="5" name="四角形: 角を丸くする 4">
            <a:extLst>
              <a:ext uri="{FF2B5EF4-FFF2-40B4-BE49-F238E27FC236}">
                <a16:creationId xmlns:a16="http://schemas.microsoft.com/office/drawing/2014/main" id="{2BFE2CFD-C3FD-A88E-2A7E-46423E09C587}"/>
              </a:ext>
            </a:extLst>
          </p:cNvPr>
          <p:cNvSpPr/>
          <p:nvPr/>
        </p:nvSpPr>
        <p:spPr>
          <a:xfrm>
            <a:off x="215275" y="193094"/>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B8975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a:solidFill>
                  <a:prstClr val="black"/>
                </a:solidFill>
                <a:latin typeface="メイリオ" panose="020B0604030504040204" pitchFamily="50" charset="-128"/>
                <a:ea typeface="メイリオ" panose="020B0604030504040204" pitchFamily="50" charset="-128"/>
              </a:rPr>
              <a:t>成長</a:t>
            </a:r>
          </a:p>
        </p:txBody>
      </p:sp>
      <p:sp>
        <p:nvSpPr>
          <p:cNvPr id="6" name="正方形/長方形 5">
            <a:extLst>
              <a:ext uri="{FF2B5EF4-FFF2-40B4-BE49-F238E27FC236}">
                <a16:creationId xmlns:a16="http://schemas.microsoft.com/office/drawing/2014/main" id="{E3B0C780-38C3-EAB7-6470-A523B0D206BD}"/>
              </a:ext>
            </a:extLst>
          </p:cNvPr>
          <p:cNvSpPr/>
          <p:nvPr/>
        </p:nvSpPr>
        <p:spPr>
          <a:xfrm>
            <a:off x="3699183" y="355986"/>
            <a:ext cx="180000" cy="733560"/>
          </a:xfrm>
          <a:prstGeom prst="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4325D911-462D-B4AE-8459-1D32EE7A30EA}"/>
              </a:ext>
            </a:extLst>
          </p:cNvPr>
          <p:cNvSpPr/>
          <p:nvPr/>
        </p:nvSpPr>
        <p:spPr>
          <a:xfrm>
            <a:off x="927407" y="1868730"/>
            <a:ext cx="4451848" cy="2333618"/>
          </a:xfrm>
          <a:prstGeom prst="roundRect">
            <a:avLst/>
          </a:prstGeom>
          <a:solidFill>
            <a:srgbClr val="B7955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a:latin typeface="メイリオ" panose="020B0604030504040204" pitchFamily="50" charset="-128"/>
                <a:ea typeface="メイリオ" panose="020B0604030504040204" pitchFamily="50" charset="-128"/>
              </a:rPr>
              <a:t>雰囲気</a:t>
            </a:r>
            <a:endParaRPr kumimoji="1" lang="ja-JP" altLang="en-US" sz="8000" b="1">
              <a:latin typeface="メイリオ" panose="020B0604030504040204" pitchFamily="50" charset="-128"/>
              <a:ea typeface="メイリオ" panose="020B0604030504040204" pitchFamily="50" charset="-128"/>
            </a:endParaRPr>
          </a:p>
        </p:txBody>
      </p:sp>
      <p:sp>
        <p:nvSpPr>
          <p:cNvPr id="3" name="TextBox 2">
            <a:extLst>
              <a:ext uri="{FF2B5EF4-FFF2-40B4-BE49-F238E27FC236}">
                <a16:creationId xmlns:a16="http://schemas.microsoft.com/office/drawing/2014/main" id="{99A023B4-19DA-82DF-9726-4956D09E49D9}"/>
              </a:ext>
            </a:extLst>
          </p:cNvPr>
          <p:cNvSpPr txBox="1"/>
          <p:nvPr/>
        </p:nvSpPr>
        <p:spPr>
          <a:xfrm>
            <a:off x="1848029" y="4364067"/>
            <a:ext cx="3972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dirty="0">
                <a:latin typeface="メイリオ" panose="020B0604030504040204" pitchFamily="50" charset="-128"/>
                <a:ea typeface="メイリオ" panose="020B0604030504040204" pitchFamily="50" charset="-128"/>
              </a:rPr>
              <a:t>合言葉は</a:t>
            </a:r>
            <a:endParaRPr lang="en-US" altLang="ja-JP" sz="4000" b="1" dirty="0">
              <a:latin typeface="メイリオ" panose="020B0604030504040204" pitchFamily="50" charset="-128"/>
              <a:ea typeface="メイリオ" panose="020B0604030504040204" pitchFamily="50" charset="-128"/>
            </a:endParaRPr>
          </a:p>
          <a:p>
            <a:pPr algn="l"/>
            <a:r>
              <a:rPr lang="ja-JP" altLang="en-US" sz="4000" b="1" dirty="0">
                <a:latin typeface="メイリオ" panose="020B0604030504040204" pitchFamily="50" charset="-128"/>
                <a:ea typeface="メイリオ" panose="020B0604030504040204" pitchFamily="50" charset="-128"/>
              </a:rPr>
              <a:t>「絶対大夫！」</a:t>
            </a:r>
          </a:p>
        </p:txBody>
      </p:sp>
      <p:sp>
        <p:nvSpPr>
          <p:cNvPr id="11" name="四角形: 角を丸くする 10">
            <a:extLst>
              <a:ext uri="{FF2B5EF4-FFF2-40B4-BE49-F238E27FC236}">
                <a16:creationId xmlns:a16="http://schemas.microsoft.com/office/drawing/2014/main" id="{6880F6E7-395D-863B-F784-2AEDC9BC5AE3}"/>
              </a:ext>
            </a:extLst>
          </p:cNvPr>
          <p:cNvSpPr/>
          <p:nvPr/>
        </p:nvSpPr>
        <p:spPr>
          <a:xfrm>
            <a:off x="6812745" y="1868730"/>
            <a:ext cx="4451848" cy="2333618"/>
          </a:xfrm>
          <a:prstGeom prst="roundRect">
            <a:avLst/>
          </a:prstGeom>
          <a:solidFill>
            <a:srgbClr val="B7955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dirty="0">
                <a:latin typeface="メイリオ" panose="020B0604030504040204" pitchFamily="50" charset="-128"/>
                <a:ea typeface="メイリオ" panose="020B0604030504040204" pitchFamily="50" charset="-128"/>
              </a:rPr>
              <a:t>傾聴力</a:t>
            </a:r>
            <a:endParaRPr kumimoji="1" lang="ja-JP" altLang="en-US" sz="8000" b="1" dirty="0">
              <a:latin typeface="メイリオ" panose="020B0604030504040204" pitchFamily="50" charset="-128"/>
              <a:ea typeface="メイリオ" panose="020B0604030504040204" pitchFamily="50" charset="-128"/>
            </a:endParaRPr>
          </a:p>
        </p:txBody>
      </p:sp>
      <p:sp>
        <p:nvSpPr>
          <p:cNvPr id="13" name="TextBox 1">
            <a:extLst>
              <a:ext uri="{FF2B5EF4-FFF2-40B4-BE49-F238E27FC236}">
                <a16:creationId xmlns:a16="http://schemas.microsoft.com/office/drawing/2014/main" id="{A0941C86-51B7-DFE8-C247-C9AD0E024B6A}"/>
              </a:ext>
            </a:extLst>
          </p:cNvPr>
          <p:cNvSpPr txBox="1"/>
          <p:nvPr/>
        </p:nvSpPr>
        <p:spPr>
          <a:xfrm>
            <a:off x="6933868" y="4409083"/>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4000" b="1" dirty="0">
                <a:latin typeface="メイリオ" panose="020B0604030504040204" pitchFamily="50" charset="-128"/>
                <a:ea typeface="メイリオ" panose="020B0604030504040204" pitchFamily="50" charset="-128"/>
              </a:rPr>
              <a:t>立場の変化</a:t>
            </a:r>
          </a:p>
        </p:txBody>
      </p:sp>
      <p:sp>
        <p:nvSpPr>
          <p:cNvPr id="15" name="楕円 14">
            <a:extLst>
              <a:ext uri="{FF2B5EF4-FFF2-40B4-BE49-F238E27FC236}">
                <a16:creationId xmlns:a16="http://schemas.microsoft.com/office/drawing/2014/main" id="{07D50279-D642-BDF2-7B9C-23E549FDAFCA}"/>
              </a:ext>
            </a:extLst>
          </p:cNvPr>
          <p:cNvSpPr/>
          <p:nvPr/>
        </p:nvSpPr>
        <p:spPr>
          <a:xfrm>
            <a:off x="6812745" y="4361570"/>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3A15CE4D-F390-D9F3-F61A-7CCC9CC2E91F}"/>
              </a:ext>
            </a:extLst>
          </p:cNvPr>
          <p:cNvSpPr/>
          <p:nvPr/>
        </p:nvSpPr>
        <p:spPr>
          <a:xfrm>
            <a:off x="919612" y="4361570"/>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78618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A26D"/>
        </a:solidFill>
        <a:effectLst/>
      </p:bgPr>
    </p:bg>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13FED1FE-92B1-3CEC-9138-3A6C1190F337}"/>
              </a:ext>
            </a:extLst>
          </p:cNvPr>
          <p:cNvSpPr/>
          <p:nvPr/>
        </p:nvSpPr>
        <p:spPr>
          <a:xfrm>
            <a:off x="320585" y="193094"/>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3F89C43-FEB0-3995-6CDE-49DA4B633BDB}"/>
              </a:ext>
            </a:extLst>
          </p:cNvPr>
          <p:cNvSpPr/>
          <p:nvPr/>
        </p:nvSpPr>
        <p:spPr>
          <a:xfrm>
            <a:off x="215275" y="193094"/>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B8975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dirty="0">
                <a:solidFill>
                  <a:prstClr val="black"/>
                </a:solidFill>
                <a:latin typeface="メイリオ" panose="020B0604030504040204" pitchFamily="50" charset="-128"/>
                <a:ea typeface="メイリオ" panose="020B0604030504040204" pitchFamily="50" charset="-128"/>
              </a:rPr>
              <a:t>傾聴力</a:t>
            </a:r>
          </a:p>
        </p:txBody>
      </p:sp>
      <p:sp>
        <p:nvSpPr>
          <p:cNvPr id="16" name="矢印: 右 15">
            <a:extLst>
              <a:ext uri="{FF2B5EF4-FFF2-40B4-BE49-F238E27FC236}">
                <a16:creationId xmlns:a16="http://schemas.microsoft.com/office/drawing/2014/main" id="{F0158B84-9383-D577-6A0A-78C760C704DD}"/>
              </a:ext>
            </a:extLst>
          </p:cNvPr>
          <p:cNvSpPr/>
          <p:nvPr/>
        </p:nvSpPr>
        <p:spPr>
          <a:xfrm>
            <a:off x="5292910" y="3158101"/>
            <a:ext cx="998727" cy="861110"/>
          </a:xfrm>
          <a:prstGeom prst="rightArrow">
            <a:avLst/>
          </a:prstGeom>
          <a:solidFill>
            <a:schemeClr val="bg1"/>
          </a:solidFill>
          <a:ln>
            <a:noFill/>
          </a:ln>
          <a:scene3d>
            <a:camera prst="obliqueBottomRight"/>
            <a:lightRig rig="flat" dir="t"/>
          </a:scene3d>
          <a:sp3d extrusionH="476250" contourW="50800" prstMaterial="matte">
            <a:extrusionClr>
              <a:srgbClr val="B8975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sp>
        <p:nvSpPr>
          <p:cNvPr id="34" name="フリーフォーム: 図形 33">
            <a:extLst>
              <a:ext uri="{FF2B5EF4-FFF2-40B4-BE49-F238E27FC236}">
                <a16:creationId xmlns:a16="http://schemas.microsoft.com/office/drawing/2014/main" id="{A22BE0B9-2D79-0835-58A1-B612E3301523}"/>
              </a:ext>
            </a:extLst>
          </p:cNvPr>
          <p:cNvSpPr/>
          <p:nvPr/>
        </p:nvSpPr>
        <p:spPr>
          <a:xfrm rot="10800000">
            <a:off x="3435776" y="1521485"/>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5" name="フリーフォーム: 図形 34">
            <a:extLst>
              <a:ext uri="{FF2B5EF4-FFF2-40B4-BE49-F238E27FC236}">
                <a16:creationId xmlns:a16="http://schemas.microsoft.com/office/drawing/2014/main" id="{5D5DE204-0DBE-03A9-5426-01C595920B96}"/>
              </a:ext>
            </a:extLst>
          </p:cNvPr>
          <p:cNvSpPr/>
          <p:nvPr/>
        </p:nvSpPr>
        <p:spPr>
          <a:xfrm rot="10800000">
            <a:off x="2929502" y="2179602"/>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4">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6" name="フリーフォーム: 図形 35">
            <a:extLst>
              <a:ext uri="{FF2B5EF4-FFF2-40B4-BE49-F238E27FC236}">
                <a16:creationId xmlns:a16="http://schemas.microsoft.com/office/drawing/2014/main" id="{15D1F5FC-31AE-E986-2E6A-4CE94C4C6A60}"/>
              </a:ext>
            </a:extLst>
          </p:cNvPr>
          <p:cNvSpPr/>
          <p:nvPr/>
        </p:nvSpPr>
        <p:spPr>
          <a:xfrm rot="10800000">
            <a:off x="3422821" y="3428999"/>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rgbClr val="BE84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7" name="フリーフォーム: 図形 36">
            <a:extLst>
              <a:ext uri="{FF2B5EF4-FFF2-40B4-BE49-F238E27FC236}">
                <a16:creationId xmlns:a16="http://schemas.microsoft.com/office/drawing/2014/main" id="{E9DD5CB2-7517-9B06-6BD1-FC6901A816D7}"/>
              </a:ext>
            </a:extLst>
          </p:cNvPr>
          <p:cNvSpPr/>
          <p:nvPr/>
        </p:nvSpPr>
        <p:spPr>
          <a:xfrm rot="10800000" flipH="1">
            <a:off x="1391860" y="2592637"/>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8" name="フリーフォーム: 図形 37">
            <a:extLst>
              <a:ext uri="{FF2B5EF4-FFF2-40B4-BE49-F238E27FC236}">
                <a16:creationId xmlns:a16="http://schemas.microsoft.com/office/drawing/2014/main" id="{70A2E31B-FB91-485C-D26D-6F49C4834795}"/>
              </a:ext>
            </a:extLst>
          </p:cNvPr>
          <p:cNvSpPr/>
          <p:nvPr/>
        </p:nvSpPr>
        <p:spPr>
          <a:xfrm rot="10800000" flipH="1">
            <a:off x="693420" y="3956282"/>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4">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9" name="フリーフォーム: 図形 38">
            <a:extLst>
              <a:ext uri="{FF2B5EF4-FFF2-40B4-BE49-F238E27FC236}">
                <a16:creationId xmlns:a16="http://schemas.microsoft.com/office/drawing/2014/main" id="{8A26F8E5-9725-9299-B159-5F35836D273E}"/>
              </a:ext>
            </a:extLst>
          </p:cNvPr>
          <p:cNvSpPr/>
          <p:nvPr/>
        </p:nvSpPr>
        <p:spPr>
          <a:xfrm rot="10800000" flipH="1">
            <a:off x="693420" y="1711473"/>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rgbClr val="BE84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17" name="グループ化 16">
            <a:extLst>
              <a:ext uri="{FF2B5EF4-FFF2-40B4-BE49-F238E27FC236}">
                <a16:creationId xmlns:a16="http://schemas.microsoft.com/office/drawing/2014/main" id="{1F23595D-753E-A269-D82E-20CD982840C0}"/>
              </a:ext>
            </a:extLst>
          </p:cNvPr>
          <p:cNvGrpSpPr/>
          <p:nvPr/>
        </p:nvGrpSpPr>
        <p:grpSpPr>
          <a:xfrm>
            <a:off x="2100473" y="3987393"/>
            <a:ext cx="1896961" cy="1929638"/>
            <a:chOff x="2100473" y="3987393"/>
            <a:chExt cx="1896961" cy="1929638"/>
          </a:xfrm>
        </p:grpSpPr>
        <p:pic>
          <p:nvPicPr>
            <p:cNvPr id="3" name="グラフィックス 2" descr="ユーザー 単色塗りつぶし">
              <a:extLst>
                <a:ext uri="{FF2B5EF4-FFF2-40B4-BE49-F238E27FC236}">
                  <a16:creationId xmlns:a16="http://schemas.microsoft.com/office/drawing/2014/main" id="{17E77B79-B000-EF09-E1B2-FB3E02169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473" y="3987393"/>
              <a:ext cx="1896961" cy="1746222"/>
            </a:xfrm>
            <a:prstGeom prst="rect">
              <a:avLst/>
            </a:prstGeom>
          </p:spPr>
        </p:pic>
        <p:sp>
          <p:nvSpPr>
            <p:cNvPr id="9" name="四角形: 角を丸くする 8">
              <a:extLst>
                <a:ext uri="{FF2B5EF4-FFF2-40B4-BE49-F238E27FC236}">
                  <a16:creationId xmlns:a16="http://schemas.microsoft.com/office/drawing/2014/main" id="{81C7A15C-68AA-D726-ED75-B7E71291F62A}"/>
                </a:ext>
              </a:extLst>
            </p:cNvPr>
            <p:cNvSpPr/>
            <p:nvPr/>
          </p:nvSpPr>
          <p:spPr>
            <a:xfrm>
              <a:off x="2412122" y="5241924"/>
              <a:ext cx="1268774" cy="675107"/>
            </a:xfrm>
            <a:prstGeom prst="round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メイリオ" panose="020B0604030504040204" pitchFamily="50" charset="-128"/>
                  <a:ea typeface="メイリオ" panose="020B0604030504040204" pitchFamily="50" charset="-128"/>
                </a:rPr>
                <a:t>過去</a:t>
              </a:r>
            </a:p>
          </p:txBody>
        </p:sp>
      </p:grpSp>
      <p:grpSp>
        <p:nvGrpSpPr>
          <p:cNvPr id="10" name="グループ化 9">
            <a:extLst>
              <a:ext uri="{FF2B5EF4-FFF2-40B4-BE49-F238E27FC236}">
                <a16:creationId xmlns:a16="http://schemas.microsoft.com/office/drawing/2014/main" id="{6F3AB969-77F3-4CBB-D2C5-FCAB53A4C910}"/>
              </a:ext>
            </a:extLst>
          </p:cNvPr>
          <p:cNvGrpSpPr/>
          <p:nvPr/>
        </p:nvGrpSpPr>
        <p:grpSpPr>
          <a:xfrm>
            <a:off x="8208713" y="3987018"/>
            <a:ext cx="1896961" cy="1930389"/>
            <a:chOff x="8208713" y="3911611"/>
            <a:chExt cx="1683657" cy="1667981"/>
          </a:xfrm>
        </p:grpSpPr>
        <p:pic>
          <p:nvPicPr>
            <p:cNvPr id="40" name="グラフィックス 39" descr="ユーザー 単色塗りつぶし">
              <a:extLst>
                <a:ext uri="{FF2B5EF4-FFF2-40B4-BE49-F238E27FC236}">
                  <a16:creationId xmlns:a16="http://schemas.microsoft.com/office/drawing/2014/main" id="{FC6DD8E2-3095-44AE-40A9-F0FCAC069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8713" y="3911611"/>
              <a:ext cx="1683657" cy="1508849"/>
            </a:xfrm>
            <a:prstGeom prst="rect">
              <a:avLst/>
            </a:prstGeom>
          </p:spPr>
        </p:pic>
        <p:sp>
          <p:nvSpPr>
            <p:cNvPr id="41" name="四角形: 角を丸くする 40">
              <a:extLst>
                <a:ext uri="{FF2B5EF4-FFF2-40B4-BE49-F238E27FC236}">
                  <a16:creationId xmlns:a16="http://schemas.microsoft.com/office/drawing/2014/main" id="{CE3D29A4-06B6-E04F-5BDE-FD967911B6EB}"/>
                </a:ext>
              </a:extLst>
            </p:cNvPr>
            <p:cNvSpPr/>
            <p:nvPr/>
          </p:nvSpPr>
          <p:spPr>
            <a:xfrm>
              <a:off x="8485319" y="4996256"/>
              <a:ext cx="1126107" cy="583336"/>
            </a:xfrm>
            <a:prstGeom prst="round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rPr>
                <a:t>現在</a:t>
              </a:r>
              <a:endParaRPr kumimoji="1" lang="ja-JP" altLang="en-US" sz="2400" b="1" dirty="0">
                <a:latin typeface="メイリオ" panose="020B0604030504040204" pitchFamily="50" charset="-128"/>
                <a:ea typeface="メイリオ" panose="020B0604030504040204" pitchFamily="50" charset="-128"/>
              </a:endParaRPr>
            </a:p>
          </p:txBody>
        </p:sp>
      </p:grpSp>
      <p:sp>
        <p:nvSpPr>
          <p:cNvPr id="42" name="フリーフォーム: 図形 41">
            <a:extLst>
              <a:ext uri="{FF2B5EF4-FFF2-40B4-BE49-F238E27FC236}">
                <a16:creationId xmlns:a16="http://schemas.microsoft.com/office/drawing/2014/main" id="{08FDF9B6-F30E-C02A-6372-B390B41A3533}"/>
              </a:ext>
            </a:extLst>
          </p:cNvPr>
          <p:cNvSpPr/>
          <p:nvPr/>
        </p:nvSpPr>
        <p:spPr>
          <a:xfrm rot="10800000">
            <a:off x="6550967" y="2859492"/>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rgbClr val="BE84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4" name="フリーフォーム: 図形 43">
            <a:extLst>
              <a:ext uri="{FF2B5EF4-FFF2-40B4-BE49-F238E27FC236}">
                <a16:creationId xmlns:a16="http://schemas.microsoft.com/office/drawing/2014/main" id="{FB030574-90C5-E3F8-C353-BC12D5A92216}"/>
              </a:ext>
            </a:extLst>
          </p:cNvPr>
          <p:cNvSpPr/>
          <p:nvPr/>
        </p:nvSpPr>
        <p:spPr>
          <a:xfrm rot="10800000" flipH="1">
            <a:off x="6550965" y="1415988"/>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rgbClr val="BE84B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5" name="フリーフォーム: 図形 44">
            <a:extLst>
              <a:ext uri="{FF2B5EF4-FFF2-40B4-BE49-F238E27FC236}">
                <a16:creationId xmlns:a16="http://schemas.microsoft.com/office/drawing/2014/main" id="{5B2B939A-65A8-8176-777C-AEFA876D96AB}"/>
              </a:ext>
            </a:extLst>
          </p:cNvPr>
          <p:cNvSpPr/>
          <p:nvPr/>
        </p:nvSpPr>
        <p:spPr>
          <a:xfrm rot="10800000">
            <a:off x="8339934" y="2851502"/>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4">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6" name="フリーフォーム: 図形 45">
            <a:extLst>
              <a:ext uri="{FF2B5EF4-FFF2-40B4-BE49-F238E27FC236}">
                <a16:creationId xmlns:a16="http://schemas.microsoft.com/office/drawing/2014/main" id="{3458C590-8AA2-C34F-5FBC-41019148D45E}"/>
              </a:ext>
            </a:extLst>
          </p:cNvPr>
          <p:cNvSpPr/>
          <p:nvPr/>
        </p:nvSpPr>
        <p:spPr>
          <a:xfrm rot="10800000" flipH="1">
            <a:off x="8298973" y="1413302"/>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4">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7" name="フリーフォーム: 図形 46">
            <a:extLst>
              <a:ext uri="{FF2B5EF4-FFF2-40B4-BE49-F238E27FC236}">
                <a16:creationId xmlns:a16="http://schemas.microsoft.com/office/drawing/2014/main" id="{253041D5-3958-C83E-E451-85BCC9522ECB}"/>
              </a:ext>
            </a:extLst>
          </p:cNvPr>
          <p:cNvSpPr/>
          <p:nvPr/>
        </p:nvSpPr>
        <p:spPr>
          <a:xfrm rot="10800000" flipH="1">
            <a:off x="10085193" y="1413301"/>
            <a:ext cx="1683659"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8" name="フリーフォーム: 図形 47">
            <a:extLst>
              <a:ext uri="{FF2B5EF4-FFF2-40B4-BE49-F238E27FC236}">
                <a16:creationId xmlns:a16="http://schemas.microsoft.com/office/drawing/2014/main" id="{B50AF21A-6E65-865F-9011-E9BC48777223}"/>
              </a:ext>
            </a:extLst>
          </p:cNvPr>
          <p:cNvSpPr/>
          <p:nvPr/>
        </p:nvSpPr>
        <p:spPr>
          <a:xfrm rot="10800000">
            <a:off x="10105674" y="2860094"/>
            <a:ext cx="1683657" cy="1343799"/>
          </a:xfrm>
          <a:custGeom>
            <a:avLst/>
            <a:gdLst>
              <a:gd name="connsiteX0" fmla="*/ 1512903 w 1683657"/>
              <a:gd name="connsiteY0" fmla="*/ 1343799 h 1343799"/>
              <a:gd name="connsiteX1" fmla="*/ 170754 w 1683657"/>
              <a:gd name="connsiteY1" fmla="*/ 1343799 h 1343799"/>
              <a:gd name="connsiteX2" fmla="*/ 0 w 1683657"/>
              <a:gd name="connsiteY2" fmla="*/ 1173045 h 1343799"/>
              <a:gd name="connsiteX3" fmla="*/ 0 w 1683657"/>
              <a:gd name="connsiteY3" fmla="*/ 490052 h 1343799"/>
              <a:gd name="connsiteX4" fmla="*/ 170754 w 1683657"/>
              <a:gd name="connsiteY4" fmla="*/ 319298 h 1343799"/>
              <a:gd name="connsiteX5" fmla="*/ 290286 w 1683657"/>
              <a:gd name="connsiteY5" fmla="*/ 319298 h 1343799"/>
              <a:gd name="connsiteX6" fmla="*/ 290286 w 1683657"/>
              <a:gd name="connsiteY6" fmla="*/ 0 h 1343799"/>
              <a:gd name="connsiteX7" fmla="*/ 596656 w 1683657"/>
              <a:gd name="connsiteY7" fmla="*/ 319298 h 1343799"/>
              <a:gd name="connsiteX8" fmla="*/ 1512903 w 1683657"/>
              <a:gd name="connsiteY8" fmla="*/ 319298 h 1343799"/>
              <a:gd name="connsiteX9" fmla="*/ 1683657 w 1683657"/>
              <a:gd name="connsiteY9" fmla="*/ 490052 h 1343799"/>
              <a:gd name="connsiteX10" fmla="*/ 1683657 w 1683657"/>
              <a:gd name="connsiteY10" fmla="*/ 1173045 h 1343799"/>
              <a:gd name="connsiteX11" fmla="*/ 1512903 w 1683657"/>
              <a:gd name="connsiteY11" fmla="*/ 1343799 h 134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657" h="1343799">
                <a:moveTo>
                  <a:pt x="1512903" y="1343799"/>
                </a:moveTo>
                <a:lnTo>
                  <a:pt x="170754" y="1343799"/>
                </a:lnTo>
                <a:cubicBezTo>
                  <a:pt x="76449" y="1343799"/>
                  <a:pt x="0" y="1267350"/>
                  <a:pt x="0" y="1173045"/>
                </a:cubicBezTo>
                <a:lnTo>
                  <a:pt x="0" y="490052"/>
                </a:lnTo>
                <a:cubicBezTo>
                  <a:pt x="0" y="395747"/>
                  <a:pt x="76449" y="319298"/>
                  <a:pt x="170754" y="319298"/>
                </a:cubicBezTo>
                <a:lnTo>
                  <a:pt x="290286" y="319298"/>
                </a:lnTo>
                <a:lnTo>
                  <a:pt x="290286" y="0"/>
                </a:lnTo>
                <a:lnTo>
                  <a:pt x="596656" y="319298"/>
                </a:lnTo>
                <a:lnTo>
                  <a:pt x="1512903" y="319298"/>
                </a:lnTo>
                <a:cubicBezTo>
                  <a:pt x="1607208" y="319298"/>
                  <a:pt x="1683657" y="395747"/>
                  <a:pt x="1683657" y="490052"/>
                </a:cubicBezTo>
                <a:lnTo>
                  <a:pt x="1683657" y="1173045"/>
                </a:lnTo>
                <a:cubicBezTo>
                  <a:pt x="1683657" y="1267350"/>
                  <a:pt x="1607208" y="1343799"/>
                  <a:pt x="1512903" y="1343799"/>
                </a:cubicBezTo>
                <a:close/>
              </a:path>
            </a:pathLst>
          </a:cu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6011823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right)">
                                      <p:cBhvr>
                                        <p:cTn id="26" dur="500"/>
                                        <p:tgtEl>
                                          <p:spTgt spid="3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righ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down)">
                                      <p:cBhvr>
                                        <p:cTn id="47" dur="500"/>
                                        <p:tgtEl>
                                          <p:spTgt spid="4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down)">
                                      <p:cBhvr>
                                        <p:cTn id="50" dur="500"/>
                                        <p:tgtEl>
                                          <p:spTgt spid="4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down)">
                                      <p:cBhvr>
                                        <p:cTn id="56" dur="500"/>
                                        <p:tgtEl>
                                          <p:spTgt spid="45"/>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down)">
                                      <p:cBhvr>
                                        <p:cTn id="5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animBg="1"/>
      <p:bldP spid="35" grpId="0" animBg="1"/>
      <p:bldP spid="36" grpId="0" animBg="1"/>
      <p:bldP spid="37" grpId="0" animBg="1"/>
      <p:bldP spid="38" grpId="0" animBg="1"/>
      <p:bldP spid="39" grpId="0" animBg="1"/>
      <p:bldP spid="42" grpId="0" animBg="1"/>
      <p:bldP spid="44" grpId="0" animBg="1"/>
      <p:bldP spid="45" grpId="0" animBg="1"/>
      <p:bldP spid="46" grpId="0" animBg="1"/>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AAF34F-9C02-C1C2-333D-7730F0CE49C9}"/>
              </a:ext>
            </a:extLst>
          </p:cNvPr>
          <p:cNvSpPr txBox="1"/>
          <p:nvPr/>
        </p:nvSpPr>
        <p:spPr>
          <a:xfrm>
            <a:off x="4080926" y="367283"/>
            <a:ext cx="45688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今後にむけて</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四角形: 角を丸くする 4">
            <a:extLst>
              <a:ext uri="{FF2B5EF4-FFF2-40B4-BE49-F238E27FC236}">
                <a16:creationId xmlns:a16="http://schemas.microsoft.com/office/drawing/2014/main" id="{2BFE2CFD-C3FD-A88E-2A7E-46423E09C587}"/>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B8975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目標</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 name="正方形/長方形 5">
            <a:extLst>
              <a:ext uri="{FF2B5EF4-FFF2-40B4-BE49-F238E27FC236}">
                <a16:creationId xmlns:a16="http://schemas.microsoft.com/office/drawing/2014/main" id="{E3B0C780-38C3-EAB7-6470-A523B0D206BD}"/>
              </a:ext>
            </a:extLst>
          </p:cNvPr>
          <p:cNvSpPr/>
          <p:nvPr/>
        </p:nvSpPr>
        <p:spPr>
          <a:xfrm>
            <a:off x="3814203" y="341609"/>
            <a:ext cx="140677" cy="733560"/>
          </a:xfrm>
          <a:prstGeom prst="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F42F25F4-14F5-F3C2-8E4A-4D13E937831A}"/>
              </a:ext>
            </a:extLst>
          </p:cNvPr>
          <p:cNvSpPr/>
          <p:nvPr/>
        </p:nvSpPr>
        <p:spPr>
          <a:xfrm>
            <a:off x="2874317" y="1735249"/>
            <a:ext cx="5775412" cy="1033671"/>
          </a:xfrm>
          <a:prstGeom prst="roundRect">
            <a:avLst/>
          </a:prstGeom>
          <a:solidFill>
            <a:srgbClr val="B7955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a:latin typeface="メイリオ" panose="020B0604030504040204" pitchFamily="50" charset="-128"/>
                <a:ea typeface="メイリオ" panose="020B0604030504040204" pitchFamily="50" charset="-128"/>
              </a:rPr>
              <a:t>手段を増やす</a:t>
            </a:r>
            <a:endParaRPr kumimoji="1" lang="ja-JP" altLang="en-US" sz="4400" b="1" dirty="0">
              <a:latin typeface="メイリオ" panose="020B0604030504040204" pitchFamily="50" charset="-128"/>
              <a:ea typeface="メイリオ" panose="020B0604030504040204" pitchFamily="50" charset="-128"/>
            </a:endParaRPr>
          </a:p>
        </p:txBody>
      </p:sp>
      <p:sp>
        <p:nvSpPr>
          <p:cNvPr id="14" name="楕円 13">
            <a:extLst>
              <a:ext uri="{FF2B5EF4-FFF2-40B4-BE49-F238E27FC236}">
                <a16:creationId xmlns:a16="http://schemas.microsoft.com/office/drawing/2014/main" id="{9897C1D5-0B49-11A0-9C97-098CE60E064B}"/>
              </a:ext>
            </a:extLst>
          </p:cNvPr>
          <p:cNvSpPr/>
          <p:nvPr/>
        </p:nvSpPr>
        <p:spPr>
          <a:xfrm>
            <a:off x="1838782" y="4938453"/>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257150A6-C72D-BC18-47BD-12C0AB4C96B5}"/>
              </a:ext>
            </a:extLst>
          </p:cNvPr>
          <p:cNvSpPr/>
          <p:nvPr/>
        </p:nvSpPr>
        <p:spPr>
          <a:xfrm>
            <a:off x="1838782" y="3376163"/>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1A0CD38-9D0D-839F-CDB3-318E8F4923A3}"/>
              </a:ext>
            </a:extLst>
          </p:cNvPr>
          <p:cNvSpPr txBox="1"/>
          <p:nvPr/>
        </p:nvSpPr>
        <p:spPr>
          <a:xfrm>
            <a:off x="2873825" y="3376163"/>
            <a:ext cx="747939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dirty="0">
                <a:solidFill>
                  <a:prstClr val="black"/>
                </a:solidFill>
                <a:latin typeface="メイリオ" panose="020B0604030504040204" pitchFamily="50" charset="-128"/>
                <a:ea typeface="メイリオ" panose="020B0604030504040204" pitchFamily="50" charset="-128"/>
              </a:rPr>
              <a:t>仕事管理の</a:t>
            </a: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選択肢を増やす</a:t>
            </a:r>
          </a:p>
        </p:txBody>
      </p:sp>
      <p:sp>
        <p:nvSpPr>
          <p:cNvPr id="17" name="テキスト ボックス 16">
            <a:extLst>
              <a:ext uri="{FF2B5EF4-FFF2-40B4-BE49-F238E27FC236}">
                <a16:creationId xmlns:a16="http://schemas.microsoft.com/office/drawing/2014/main" id="{752FEC03-4E0E-D150-161B-8443612D54F9}"/>
              </a:ext>
            </a:extLst>
          </p:cNvPr>
          <p:cNvSpPr txBox="1"/>
          <p:nvPr/>
        </p:nvSpPr>
        <p:spPr>
          <a:xfrm>
            <a:off x="2874317" y="4938453"/>
            <a:ext cx="747939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技術面でも力になる</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42910179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9" name="図 8" descr="時計, 飼い猫 が含まれている画像&#10;&#10;自動的に生成された説明">
            <a:extLst>
              <a:ext uri="{FF2B5EF4-FFF2-40B4-BE49-F238E27FC236}">
                <a16:creationId xmlns:a16="http://schemas.microsoft.com/office/drawing/2014/main" id="{D1A9EAB2-9460-A432-6A92-E938D9238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9036" y="3035465"/>
            <a:ext cx="2131280" cy="2039858"/>
          </a:xfrm>
          <a:prstGeom prst="rect">
            <a:avLst/>
          </a:prstGeom>
          <a:effectLst>
            <a:outerShdw blurRad="50800" dist="38100" dir="5400000" algn="t" rotWithShape="0">
              <a:prstClr val="black">
                <a:alpha val="40000"/>
              </a:prstClr>
            </a:outerShdw>
          </a:effectLst>
        </p:spPr>
      </p:pic>
      <p:sp>
        <p:nvSpPr>
          <p:cNvPr id="29" name="楕円 28">
            <a:extLst>
              <a:ext uri="{FF2B5EF4-FFF2-40B4-BE49-F238E27FC236}">
                <a16:creationId xmlns:a16="http://schemas.microsoft.com/office/drawing/2014/main" id="{8F13C779-0293-0402-76CD-6F20C138F23C}"/>
              </a:ext>
            </a:extLst>
          </p:cNvPr>
          <p:cNvSpPr/>
          <p:nvPr/>
        </p:nvSpPr>
        <p:spPr>
          <a:xfrm>
            <a:off x="485355" y="6135524"/>
            <a:ext cx="3198645" cy="4323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07C12695-16FD-962F-524B-2F34B7B2CD5D}"/>
              </a:ext>
            </a:extLst>
          </p:cNvPr>
          <p:cNvSpPr/>
          <p:nvPr/>
        </p:nvSpPr>
        <p:spPr>
          <a:xfrm>
            <a:off x="3684000" y="2403000"/>
            <a:ext cx="4824000" cy="2052000"/>
          </a:xfrm>
          <a:prstGeom prst="roundRect">
            <a:avLst/>
          </a:prstGeom>
          <a:solidFill>
            <a:schemeClr val="bg1"/>
          </a:solidFill>
          <a:ln>
            <a:noFill/>
          </a:ln>
          <a:scene3d>
            <a:camera prst="obliqueBottomRight"/>
            <a:lightRig rig="flat" dir="t"/>
          </a:scene3d>
          <a:sp3d extrusionH="4762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6000" b="1" dirty="0">
                <a:solidFill>
                  <a:prstClr val="black"/>
                </a:solidFill>
                <a:latin typeface="メイリオ" panose="020B0604030504040204" pitchFamily="50" charset="-128"/>
                <a:ea typeface="メイリオ" panose="020B0604030504040204" pitchFamily="50" charset="-128"/>
              </a:rPr>
              <a:t>発表担当</a:t>
            </a:r>
          </a:p>
        </p:txBody>
      </p:sp>
      <p:pic>
        <p:nvPicPr>
          <p:cNvPr id="8" name="Picture 3">
            <a:extLst>
              <a:ext uri="{FF2B5EF4-FFF2-40B4-BE49-F238E27FC236}">
                <a16:creationId xmlns:a16="http://schemas.microsoft.com/office/drawing/2014/main" id="{32DE8CDA-5730-2AC4-C23E-3939B3096F9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501217" flipH="1">
            <a:off x="398406" y="3336300"/>
            <a:ext cx="3372541"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71432"/>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28365C7-C3CA-374B-4626-B69280EF4446}"/>
              </a:ext>
            </a:extLst>
          </p:cNvPr>
          <p:cNvSpPr/>
          <p:nvPr/>
        </p:nvSpPr>
        <p:spPr>
          <a:xfrm rot="5400000">
            <a:off x="5806446" y="-595274"/>
            <a:ext cx="396295" cy="103861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080926" y="367283"/>
            <a:ext cx="45688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発表担当</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四角形: 角を丸くする 4">
            <a:extLst>
              <a:ext uri="{FF2B5EF4-FFF2-40B4-BE49-F238E27FC236}">
                <a16:creationId xmlns:a16="http://schemas.microsoft.com/office/drawing/2014/main" id="{2BFE2CFD-C3FD-A88E-2A7E-46423E09C587}"/>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a:solidFill>
                  <a:prstClr val="black"/>
                </a:solidFill>
                <a:latin typeface="メイリオ" panose="020B0604030504040204" pitchFamily="50" charset="-128"/>
                <a:ea typeface="メイリオ" panose="020B0604030504040204" pitchFamily="50" charset="-128"/>
              </a:rPr>
              <a:t>成長</a:t>
            </a:r>
            <a:endParaRPr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E3B0C780-38C3-EAB7-6470-A523B0D206BD}"/>
              </a:ext>
            </a:extLst>
          </p:cNvPr>
          <p:cNvSpPr/>
          <p:nvPr/>
        </p:nvSpPr>
        <p:spPr>
          <a:xfrm>
            <a:off x="3814202" y="341609"/>
            <a:ext cx="180000" cy="733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prstClr val="white"/>
              </a:solidFill>
              <a:latin typeface="游ゴシック" panose="020F0502020204030204"/>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F1A0CD38-9D0D-839F-CDB3-318E8F4923A3}"/>
              </a:ext>
            </a:extLst>
          </p:cNvPr>
          <p:cNvSpPr txBox="1"/>
          <p:nvPr/>
        </p:nvSpPr>
        <p:spPr>
          <a:xfrm>
            <a:off x="720128" y="2166975"/>
            <a:ext cx="10568929" cy="31547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99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他者意識</a:t>
            </a:r>
          </a:p>
        </p:txBody>
      </p:sp>
    </p:spTree>
    <p:extLst>
      <p:ext uri="{BB962C8B-B14F-4D97-AF65-F5344CB8AC3E}">
        <p14:creationId xmlns:p14="http://schemas.microsoft.com/office/powerpoint/2010/main" val="13883391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四角形: 角を丸くする 19">
            <a:extLst>
              <a:ext uri="{FF2B5EF4-FFF2-40B4-BE49-F238E27FC236}">
                <a16:creationId xmlns:a16="http://schemas.microsoft.com/office/drawing/2014/main" id="{0EFBEAAC-2B4F-E326-1F37-63A36374A340}"/>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dirty="0">
                <a:solidFill>
                  <a:prstClr val="black"/>
                </a:solidFill>
                <a:latin typeface="メイリオ" panose="020B0604030504040204" pitchFamily="50" charset="-128"/>
                <a:ea typeface="メイリオ" panose="020B0604030504040204" pitchFamily="50" charset="-128"/>
              </a:rPr>
              <a:t>メンバー</a:t>
            </a:r>
          </a:p>
        </p:txBody>
      </p:sp>
      <p:grpSp>
        <p:nvGrpSpPr>
          <p:cNvPr id="43" name="グループ化 42">
            <a:extLst>
              <a:ext uri="{FF2B5EF4-FFF2-40B4-BE49-F238E27FC236}">
                <a16:creationId xmlns:a16="http://schemas.microsoft.com/office/drawing/2014/main" id="{35D3083F-F75F-BAAA-3211-DA4924CDDCB2}"/>
              </a:ext>
            </a:extLst>
          </p:cNvPr>
          <p:cNvGrpSpPr/>
          <p:nvPr/>
        </p:nvGrpSpPr>
        <p:grpSpPr>
          <a:xfrm>
            <a:off x="1048784" y="1886552"/>
            <a:ext cx="2824446" cy="2131587"/>
            <a:chOff x="1048784" y="1886552"/>
            <a:chExt cx="2824446" cy="2131587"/>
          </a:xfrm>
        </p:grpSpPr>
        <p:sp>
          <p:nvSpPr>
            <p:cNvPr id="30" name="正方形/長方形 29">
              <a:extLst>
                <a:ext uri="{FF2B5EF4-FFF2-40B4-BE49-F238E27FC236}">
                  <a16:creationId xmlns:a16="http://schemas.microsoft.com/office/drawing/2014/main" id="{66B0A3AE-071A-BDD1-868F-ABD374D7CFC6}"/>
                </a:ext>
              </a:extLst>
            </p:cNvPr>
            <p:cNvSpPr/>
            <p:nvPr/>
          </p:nvSpPr>
          <p:spPr>
            <a:xfrm>
              <a:off x="1092757" y="2720738"/>
              <a:ext cx="181533" cy="1297401"/>
            </a:xfrm>
            <a:prstGeom prst="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C8D55EEE-CD0A-2B09-5D2D-423FEA486A47}"/>
                </a:ext>
              </a:extLst>
            </p:cNvPr>
            <p:cNvSpPr/>
            <p:nvPr/>
          </p:nvSpPr>
          <p:spPr>
            <a:xfrm>
              <a:off x="1081643" y="1886552"/>
              <a:ext cx="2758728" cy="1115843"/>
            </a:xfrm>
            <a:prstGeom prst="roundRect">
              <a:avLst/>
            </a:prstGeom>
            <a:solidFill>
              <a:srgbClr val="BF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BE684D7-CB85-4726-BCCE-A81B3100D9B2}"/>
                </a:ext>
              </a:extLst>
            </p:cNvPr>
            <p:cNvSpPr txBox="1"/>
            <p:nvPr/>
          </p:nvSpPr>
          <p:spPr>
            <a:xfrm>
              <a:off x="1048784" y="2105452"/>
              <a:ext cx="2824446" cy="707886"/>
            </a:xfrm>
            <a:prstGeom prst="rect">
              <a:avLst/>
            </a:prstGeom>
            <a:noFill/>
          </p:spPr>
          <p:txBody>
            <a:bodyPr wrap="square" rtlCol="0">
              <a:spAutoFit/>
            </a:bodyPr>
            <a:lstStyle/>
            <a:p>
              <a:pPr algn="ctr"/>
              <a:r>
                <a:rPr kumimoji="1" lang="ja-JP" altLang="en-US" sz="4000" b="1" dirty="0">
                  <a:solidFill>
                    <a:schemeClr val="bg1"/>
                  </a:solidFill>
                  <a:latin typeface="メイリオ" panose="020B0604030504040204" pitchFamily="50" charset="-128"/>
                  <a:ea typeface="メイリオ" panose="020B0604030504040204" pitchFamily="50" charset="-128"/>
                </a:rPr>
                <a:t>大木 里奈</a:t>
              </a:r>
            </a:p>
          </p:txBody>
        </p:sp>
      </p:grpSp>
      <p:grpSp>
        <p:nvGrpSpPr>
          <p:cNvPr id="44" name="グループ化 43">
            <a:extLst>
              <a:ext uri="{FF2B5EF4-FFF2-40B4-BE49-F238E27FC236}">
                <a16:creationId xmlns:a16="http://schemas.microsoft.com/office/drawing/2014/main" id="{EDDA7030-CC29-05FE-C90C-52F45E48FBDE}"/>
              </a:ext>
            </a:extLst>
          </p:cNvPr>
          <p:cNvGrpSpPr/>
          <p:nvPr/>
        </p:nvGrpSpPr>
        <p:grpSpPr>
          <a:xfrm>
            <a:off x="3927467" y="2523894"/>
            <a:ext cx="2824446" cy="2131587"/>
            <a:chOff x="3927467" y="2523894"/>
            <a:chExt cx="2824446" cy="2131587"/>
          </a:xfrm>
        </p:grpSpPr>
        <p:sp>
          <p:nvSpPr>
            <p:cNvPr id="31" name="正方形/長方形 30">
              <a:extLst>
                <a:ext uri="{FF2B5EF4-FFF2-40B4-BE49-F238E27FC236}">
                  <a16:creationId xmlns:a16="http://schemas.microsoft.com/office/drawing/2014/main" id="{95B8C181-345A-D85F-A4D0-C715B4D075B9}"/>
                </a:ext>
              </a:extLst>
            </p:cNvPr>
            <p:cNvSpPr/>
            <p:nvPr/>
          </p:nvSpPr>
          <p:spPr>
            <a:xfrm>
              <a:off x="3938581" y="3358080"/>
              <a:ext cx="181533" cy="12974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17C0B170-FD5C-0889-8CB5-CA761C6C3ED0}"/>
                </a:ext>
              </a:extLst>
            </p:cNvPr>
            <p:cNvSpPr/>
            <p:nvPr/>
          </p:nvSpPr>
          <p:spPr>
            <a:xfrm>
              <a:off x="3927467" y="2523894"/>
              <a:ext cx="2758728" cy="111584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D4A884E3-4439-6020-0F32-861D21E2D8E6}"/>
                </a:ext>
              </a:extLst>
            </p:cNvPr>
            <p:cNvSpPr txBox="1"/>
            <p:nvPr/>
          </p:nvSpPr>
          <p:spPr>
            <a:xfrm>
              <a:off x="3927467" y="2770561"/>
              <a:ext cx="2824446" cy="707886"/>
            </a:xfrm>
            <a:prstGeom prst="rect">
              <a:avLst/>
            </a:prstGeom>
            <a:noFill/>
          </p:spPr>
          <p:txBody>
            <a:bodyPr wrap="square" rtlCol="0">
              <a:spAutoFit/>
            </a:bodyPr>
            <a:lstStyle/>
            <a:p>
              <a:pPr algn="ctr"/>
              <a:r>
                <a:rPr kumimoji="1" lang="ja-JP" altLang="en-US" sz="4000" b="1" dirty="0">
                  <a:solidFill>
                    <a:schemeClr val="bg1"/>
                  </a:solidFill>
                  <a:latin typeface="メイリオ" panose="020B0604030504040204" pitchFamily="50" charset="-128"/>
                  <a:ea typeface="メイリオ" panose="020B0604030504040204" pitchFamily="50" charset="-128"/>
                </a:rPr>
                <a:t>島津 </a:t>
              </a:r>
              <a:r>
                <a:rPr lang="ja-JP" altLang="en-US" sz="4000" b="1" dirty="0">
                  <a:solidFill>
                    <a:schemeClr val="bg1"/>
                  </a:solidFill>
                  <a:latin typeface="メイリオ" panose="020B0604030504040204" pitchFamily="50" charset="-128"/>
                  <a:ea typeface="メイリオ" panose="020B0604030504040204" pitchFamily="50" charset="-128"/>
                </a:rPr>
                <a:t>美波</a:t>
              </a:r>
              <a:endParaRPr kumimoji="1" lang="ja-JP" altLang="en-US" sz="4000" b="1" dirty="0">
                <a:solidFill>
                  <a:schemeClr val="bg1"/>
                </a:solidFill>
                <a:latin typeface="メイリオ" panose="020B0604030504040204" pitchFamily="50" charset="-128"/>
                <a:ea typeface="メイリオ" panose="020B0604030504040204" pitchFamily="50" charset="-128"/>
              </a:endParaRPr>
            </a:p>
          </p:txBody>
        </p:sp>
      </p:grpSp>
      <p:grpSp>
        <p:nvGrpSpPr>
          <p:cNvPr id="45" name="グループ化 44">
            <a:extLst>
              <a:ext uri="{FF2B5EF4-FFF2-40B4-BE49-F238E27FC236}">
                <a16:creationId xmlns:a16="http://schemas.microsoft.com/office/drawing/2014/main" id="{146FB2B7-E9EF-D489-D7C7-4815C5F93F6C}"/>
              </a:ext>
            </a:extLst>
          </p:cNvPr>
          <p:cNvGrpSpPr/>
          <p:nvPr/>
        </p:nvGrpSpPr>
        <p:grpSpPr>
          <a:xfrm>
            <a:off x="5433039" y="1081544"/>
            <a:ext cx="2824446" cy="4000541"/>
            <a:chOff x="5433039" y="870808"/>
            <a:chExt cx="2824446" cy="4000541"/>
          </a:xfrm>
        </p:grpSpPr>
        <p:sp>
          <p:nvSpPr>
            <p:cNvPr id="34" name="正方形/長方形 33">
              <a:extLst>
                <a:ext uri="{FF2B5EF4-FFF2-40B4-BE49-F238E27FC236}">
                  <a16:creationId xmlns:a16="http://schemas.microsoft.com/office/drawing/2014/main" id="{BFB771C0-BBF4-8707-A097-8ED294EBB455}"/>
                </a:ext>
              </a:extLst>
            </p:cNvPr>
            <p:cNvSpPr/>
            <p:nvPr/>
          </p:nvSpPr>
          <p:spPr>
            <a:xfrm>
              <a:off x="6916524" y="1914348"/>
              <a:ext cx="180000" cy="29570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53B51ABA-B6B9-947D-4921-722C911ED055}"/>
                </a:ext>
              </a:extLst>
            </p:cNvPr>
            <p:cNvSpPr/>
            <p:nvPr/>
          </p:nvSpPr>
          <p:spPr>
            <a:xfrm>
              <a:off x="5465898" y="870808"/>
              <a:ext cx="2758728" cy="111584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9AE9546-EC4E-4614-FFFA-05241F61C30E}"/>
                </a:ext>
              </a:extLst>
            </p:cNvPr>
            <p:cNvSpPr txBox="1"/>
            <p:nvPr/>
          </p:nvSpPr>
          <p:spPr>
            <a:xfrm>
              <a:off x="5433039" y="1113272"/>
              <a:ext cx="2824446" cy="707886"/>
            </a:xfrm>
            <a:prstGeom prst="rect">
              <a:avLst/>
            </a:prstGeom>
            <a:noFill/>
          </p:spPr>
          <p:txBody>
            <a:bodyPr wrap="square" rtlCol="0">
              <a:spAutoFit/>
            </a:bodyPr>
            <a:lstStyle/>
            <a:p>
              <a:pPr algn="ctr"/>
              <a:r>
                <a:rPr lang="ja-JP" altLang="en-US" sz="4000" b="1" dirty="0">
                  <a:solidFill>
                    <a:schemeClr val="bg1"/>
                  </a:solidFill>
                  <a:latin typeface="メイリオ" panose="020B0604030504040204" pitchFamily="50" charset="-128"/>
                  <a:ea typeface="メイリオ" panose="020B0604030504040204" pitchFamily="50" charset="-128"/>
                </a:rPr>
                <a:t>爲近 </a:t>
              </a:r>
              <a:r>
                <a:rPr kumimoji="1" lang="ja-JP" altLang="en-US" sz="4000" b="1" dirty="0">
                  <a:solidFill>
                    <a:schemeClr val="bg1"/>
                  </a:solidFill>
                  <a:latin typeface="メイリオ" panose="020B0604030504040204" pitchFamily="50" charset="-128"/>
                  <a:ea typeface="メイリオ" panose="020B0604030504040204" pitchFamily="50" charset="-128"/>
                </a:rPr>
                <a:t>瑛太</a:t>
              </a:r>
            </a:p>
          </p:txBody>
        </p:sp>
      </p:grpSp>
      <p:grpSp>
        <p:nvGrpSpPr>
          <p:cNvPr id="46" name="グループ化 45">
            <a:extLst>
              <a:ext uri="{FF2B5EF4-FFF2-40B4-BE49-F238E27FC236}">
                <a16:creationId xmlns:a16="http://schemas.microsoft.com/office/drawing/2014/main" id="{27A3A6A1-2120-23B8-C78B-9E8A8472044E}"/>
              </a:ext>
            </a:extLst>
          </p:cNvPr>
          <p:cNvGrpSpPr/>
          <p:nvPr/>
        </p:nvGrpSpPr>
        <p:grpSpPr>
          <a:xfrm>
            <a:off x="8224626" y="1415935"/>
            <a:ext cx="2866024" cy="3700851"/>
            <a:chOff x="8224626" y="1415935"/>
            <a:chExt cx="2866024" cy="3700851"/>
          </a:xfrm>
        </p:grpSpPr>
        <p:sp>
          <p:nvSpPr>
            <p:cNvPr id="37" name="正方形/長方形 36">
              <a:extLst>
                <a:ext uri="{FF2B5EF4-FFF2-40B4-BE49-F238E27FC236}">
                  <a16:creationId xmlns:a16="http://schemas.microsoft.com/office/drawing/2014/main" id="{5855CB8D-692B-C094-6533-48F531489E76}"/>
                </a:ext>
              </a:extLst>
            </p:cNvPr>
            <p:cNvSpPr/>
            <p:nvPr/>
          </p:nvSpPr>
          <p:spPr>
            <a:xfrm>
              <a:off x="8343037" y="2250121"/>
              <a:ext cx="180000" cy="28666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FA59BF12-0661-5026-7101-C2332696AA67}"/>
                </a:ext>
              </a:extLst>
            </p:cNvPr>
            <p:cNvSpPr/>
            <p:nvPr/>
          </p:nvSpPr>
          <p:spPr>
            <a:xfrm>
              <a:off x="8331922" y="1415935"/>
              <a:ext cx="2758728" cy="111584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0D47E49D-B853-AD2F-FB86-A1D5D1222AFE}"/>
                </a:ext>
              </a:extLst>
            </p:cNvPr>
            <p:cNvSpPr txBox="1"/>
            <p:nvPr/>
          </p:nvSpPr>
          <p:spPr>
            <a:xfrm>
              <a:off x="8224626" y="1662056"/>
              <a:ext cx="2824446" cy="707886"/>
            </a:xfrm>
            <a:prstGeom prst="rect">
              <a:avLst/>
            </a:prstGeom>
            <a:noFill/>
          </p:spPr>
          <p:txBody>
            <a:bodyPr wrap="square" rtlCol="0">
              <a:spAutoFit/>
            </a:bodyPr>
            <a:lstStyle/>
            <a:p>
              <a:pPr algn="ctr"/>
              <a:r>
                <a:rPr lang="ja-JP" altLang="en-US" sz="4000" b="1" dirty="0">
                  <a:solidFill>
                    <a:schemeClr val="bg1"/>
                  </a:solidFill>
                  <a:latin typeface="メイリオ" panose="020B0604030504040204" pitchFamily="50" charset="-128"/>
                  <a:ea typeface="メイリオ" panose="020B0604030504040204" pitchFamily="50" charset="-128"/>
                </a:rPr>
                <a:t>石貝 真奈</a:t>
              </a:r>
              <a:endParaRPr kumimoji="1" lang="ja-JP" altLang="en-US" sz="4000" b="1" dirty="0">
                <a:solidFill>
                  <a:schemeClr val="bg1"/>
                </a:solidFill>
                <a:latin typeface="メイリオ" panose="020B0604030504040204" pitchFamily="50" charset="-128"/>
                <a:ea typeface="メイリオ" panose="020B0604030504040204" pitchFamily="50" charset="-128"/>
              </a:endParaRPr>
            </a:p>
          </p:txBody>
        </p:sp>
      </p:grpSp>
      <p:grpSp>
        <p:nvGrpSpPr>
          <p:cNvPr id="47" name="グループ化 46">
            <a:extLst>
              <a:ext uri="{FF2B5EF4-FFF2-40B4-BE49-F238E27FC236}">
                <a16:creationId xmlns:a16="http://schemas.microsoft.com/office/drawing/2014/main" id="{8AE5E347-0A99-D9D2-002E-792D2D3D151A}"/>
              </a:ext>
            </a:extLst>
          </p:cNvPr>
          <p:cNvGrpSpPr/>
          <p:nvPr/>
        </p:nvGrpSpPr>
        <p:grpSpPr>
          <a:xfrm>
            <a:off x="8687648" y="2858820"/>
            <a:ext cx="3064592" cy="2829052"/>
            <a:chOff x="8687648" y="2858820"/>
            <a:chExt cx="3064592" cy="2829052"/>
          </a:xfrm>
        </p:grpSpPr>
        <p:sp>
          <p:nvSpPr>
            <p:cNvPr id="40" name="正方形/長方形 39">
              <a:extLst>
                <a:ext uri="{FF2B5EF4-FFF2-40B4-BE49-F238E27FC236}">
                  <a16:creationId xmlns:a16="http://schemas.microsoft.com/office/drawing/2014/main" id="{1BBD00DF-E40C-F232-B121-7263AB5E366B}"/>
                </a:ext>
              </a:extLst>
            </p:cNvPr>
            <p:cNvSpPr/>
            <p:nvPr/>
          </p:nvSpPr>
          <p:spPr>
            <a:xfrm>
              <a:off x="10583186" y="3922512"/>
              <a:ext cx="180001" cy="1765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1524DF41-38C8-9ED8-2AE4-A755CE0D51E3}"/>
                </a:ext>
              </a:extLst>
            </p:cNvPr>
            <p:cNvSpPr/>
            <p:nvPr/>
          </p:nvSpPr>
          <p:spPr>
            <a:xfrm>
              <a:off x="8687648" y="2858820"/>
              <a:ext cx="2995906" cy="111584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65AA80AC-9843-A2A3-1DA4-46CDD9E6AFB1}"/>
                </a:ext>
              </a:extLst>
            </p:cNvPr>
            <p:cNvSpPr txBox="1"/>
            <p:nvPr/>
          </p:nvSpPr>
          <p:spPr>
            <a:xfrm>
              <a:off x="8718555" y="3161480"/>
              <a:ext cx="3033685" cy="707886"/>
            </a:xfrm>
            <a:prstGeom prst="rect">
              <a:avLst/>
            </a:prstGeom>
            <a:noFill/>
          </p:spPr>
          <p:txBody>
            <a:bodyPr wrap="square" rtlCol="0">
              <a:spAutoFit/>
            </a:bodyPr>
            <a:lstStyle/>
            <a:p>
              <a:pPr algn="ctr"/>
              <a:r>
                <a:rPr lang="ja-JP" altLang="en-US" sz="4000" b="1" dirty="0">
                  <a:solidFill>
                    <a:schemeClr val="bg1"/>
                  </a:solidFill>
                  <a:latin typeface="メイリオ" panose="020B0604030504040204" pitchFamily="50" charset="-128"/>
                  <a:ea typeface="メイリオ" panose="020B0604030504040204" pitchFamily="50" charset="-128"/>
                </a:rPr>
                <a:t>隂山 晃太郎</a:t>
              </a:r>
              <a:endParaRPr kumimoji="1" lang="ja-JP" altLang="en-US" sz="4000" b="1" dirty="0">
                <a:solidFill>
                  <a:schemeClr val="bg1"/>
                </a:solidFill>
                <a:latin typeface="メイリオ" panose="020B0604030504040204" pitchFamily="50" charset="-128"/>
                <a:ea typeface="メイリオ" panose="020B0604030504040204" pitchFamily="50" charset="-128"/>
              </a:endParaRPr>
            </a:p>
          </p:txBody>
        </p:sp>
      </p:grpSp>
      <p:pic>
        <p:nvPicPr>
          <p:cNvPr id="18" name="Picture 3">
            <a:extLst>
              <a:ext uri="{FF2B5EF4-FFF2-40B4-BE49-F238E27FC236}">
                <a16:creationId xmlns:a16="http://schemas.microsoft.com/office/drawing/2014/main" id="{CD96C77C-96F3-80A5-50A7-18B2B9E34E0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21283465">
            <a:off x="-116623" y="2732222"/>
            <a:ext cx="4168049" cy="376341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図 16" descr="時計, 飼い猫 が含まれている画像&#10;&#10;自動的に生成された説明">
            <a:extLst>
              <a:ext uri="{FF2B5EF4-FFF2-40B4-BE49-F238E27FC236}">
                <a16:creationId xmlns:a16="http://schemas.microsoft.com/office/drawing/2014/main" id="{1D33A17A-D027-4A04-FC43-C17070FA0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9049" y="3810888"/>
            <a:ext cx="2238862" cy="2225614"/>
          </a:xfrm>
          <a:prstGeom prst="rect">
            <a:avLst/>
          </a:prstGeom>
          <a:effectLst>
            <a:outerShdw blurRad="50800" dist="38100" dir="5400000" algn="t" rotWithShape="0">
              <a:prstClr val="black">
                <a:alpha val="40000"/>
              </a:prstClr>
            </a:outerShdw>
          </a:effectLst>
        </p:spPr>
      </p:pic>
      <p:pic>
        <p:nvPicPr>
          <p:cNvPr id="16" name="図 15" descr="時計 が含まれている画像&#10;&#10;自動的に生成された説明">
            <a:extLst>
              <a:ext uri="{FF2B5EF4-FFF2-40B4-BE49-F238E27FC236}">
                <a16:creationId xmlns:a16="http://schemas.microsoft.com/office/drawing/2014/main" id="{F2631959-0094-6BE7-BB3C-855AFD2A5A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6213" y="3935380"/>
            <a:ext cx="1672216" cy="2184978"/>
          </a:xfrm>
          <a:prstGeom prst="rect">
            <a:avLst/>
          </a:prstGeom>
          <a:effectLst>
            <a:outerShdw blurRad="50800" dist="38100" dir="5400000" algn="t" rotWithShape="0">
              <a:prstClr val="black">
                <a:alpha val="40000"/>
              </a:prstClr>
            </a:outerShdw>
          </a:effectLst>
        </p:spPr>
      </p:pic>
      <p:pic>
        <p:nvPicPr>
          <p:cNvPr id="14" name="Picture 5">
            <a:extLst>
              <a:ext uri="{FF2B5EF4-FFF2-40B4-BE49-F238E27FC236}">
                <a16:creationId xmlns:a16="http://schemas.microsoft.com/office/drawing/2014/main" id="{0033B3F9-E00C-2996-1B81-A94187EFF3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395" y="4230446"/>
            <a:ext cx="1483563" cy="187240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7">
            <a:extLst>
              <a:ext uri="{FF2B5EF4-FFF2-40B4-BE49-F238E27FC236}">
                <a16:creationId xmlns:a16="http://schemas.microsoft.com/office/drawing/2014/main" id="{80998828-BC67-1984-2814-36B9D6194F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3236" y="4876480"/>
            <a:ext cx="1027414" cy="123955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09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down)">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down)">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down)">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down)">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13FED1FE-92B1-3CEC-9138-3A6C1190F337}"/>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2BFE2CFD-C3FD-A88E-2A7E-46423E09C587}"/>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a:solidFill>
                  <a:prstClr val="black"/>
                </a:solidFill>
                <a:latin typeface="メイリオ" panose="020B0604030504040204" pitchFamily="50" charset="-128"/>
                <a:ea typeface="メイリオ" panose="020B0604030504040204" pitchFamily="50" charset="-128"/>
              </a:rPr>
              <a:t>他者意識</a:t>
            </a:r>
            <a:endParaRPr lang="en-US" altLang="ja-JP" sz="4000" b="1">
              <a:solidFill>
                <a:prstClr val="black"/>
              </a:solidFill>
              <a:latin typeface="メイリオ" panose="020B0604030504040204" pitchFamily="50" charset="-128"/>
              <a:ea typeface="メイリオ" panose="020B0604030504040204" pitchFamily="50" charset="-128"/>
            </a:endParaRPr>
          </a:p>
        </p:txBody>
      </p:sp>
      <p:grpSp>
        <p:nvGrpSpPr>
          <p:cNvPr id="25" name="グループ化 24">
            <a:extLst>
              <a:ext uri="{FF2B5EF4-FFF2-40B4-BE49-F238E27FC236}">
                <a16:creationId xmlns:a16="http://schemas.microsoft.com/office/drawing/2014/main" id="{F779B589-1248-1428-3FD2-FC79E76BB96E}"/>
              </a:ext>
            </a:extLst>
          </p:cNvPr>
          <p:cNvGrpSpPr/>
          <p:nvPr/>
        </p:nvGrpSpPr>
        <p:grpSpPr>
          <a:xfrm>
            <a:off x="6258603" y="695552"/>
            <a:ext cx="5618089" cy="5772766"/>
            <a:chOff x="6965564" y="1496692"/>
            <a:chExt cx="4230560" cy="4347035"/>
          </a:xfrm>
          <a:solidFill>
            <a:srgbClr val="F1A069"/>
          </a:solidFill>
          <a:effectLst/>
        </p:grpSpPr>
        <p:pic>
          <p:nvPicPr>
            <p:cNvPr id="12" name="グラフィックス 11" descr="的中 単色塗りつぶし">
              <a:extLst>
                <a:ext uri="{FF2B5EF4-FFF2-40B4-BE49-F238E27FC236}">
                  <a16:creationId xmlns:a16="http://schemas.microsoft.com/office/drawing/2014/main" id="{B144867E-3DD5-AA7E-1759-28AE2B227B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5564" y="1496692"/>
              <a:ext cx="4230560" cy="4230560"/>
            </a:xfrm>
            <a:prstGeom prst="rect">
              <a:avLst/>
            </a:prstGeom>
          </p:spPr>
        </p:pic>
        <p:pic>
          <p:nvPicPr>
            <p:cNvPr id="24" name="グラフィックス 23" descr="ユーザー 単色塗りつぶし">
              <a:extLst>
                <a:ext uri="{FF2B5EF4-FFF2-40B4-BE49-F238E27FC236}">
                  <a16:creationId xmlns:a16="http://schemas.microsoft.com/office/drawing/2014/main" id="{F42B1352-97DF-01BF-A1A4-B8C630F90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8881" y="2717179"/>
              <a:ext cx="3126548" cy="3126548"/>
            </a:xfrm>
            <a:prstGeom prst="rect">
              <a:avLst/>
            </a:prstGeom>
          </p:spPr>
        </p:pic>
      </p:grpSp>
      <p:sp>
        <p:nvSpPr>
          <p:cNvPr id="22" name="テキスト ボックス 21">
            <a:extLst>
              <a:ext uri="{FF2B5EF4-FFF2-40B4-BE49-F238E27FC236}">
                <a16:creationId xmlns:a16="http://schemas.microsoft.com/office/drawing/2014/main" id="{1BA68E3F-0D73-FBE7-7604-533CF8D9D30D}"/>
              </a:ext>
            </a:extLst>
          </p:cNvPr>
          <p:cNvSpPr txBox="1"/>
          <p:nvPr/>
        </p:nvSpPr>
        <p:spPr>
          <a:xfrm>
            <a:off x="6050940" y="3040095"/>
            <a:ext cx="603341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800" b="1">
                <a:latin typeface="メイリオ" panose="020B0604030504040204" pitchFamily="50" charset="-128"/>
                <a:ea typeface="メイリオ" panose="020B0604030504040204" pitchFamily="50" charset="-128"/>
              </a:rPr>
              <a:t>相手を</a:t>
            </a:r>
            <a:r>
              <a:rPr kumimoji="1" lang="ja-JP" altLang="en-US" sz="8800" b="1" i="0" u="none" strike="noStrike" kern="1200" cap="none" spc="0" normalizeH="0" baseline="0" noProof="0">
                <a:ln>
                  <a:noFill/>
                </a:ln>
                <a:effectLst/>
                <a:uLnTx/>
                <a:uFillTx/>
                <a:latin typeface="メイリオ" panose="020B0604030504040204" pitchFamily="50" charset="-128"/>
                <a:ea typeface="メイリオ" panose="020B0604030504040204" pitchFamily="50" charset="-128"/>
              </a:rPr>
              <a:t>意識</a:t>
            </a:r>
          </a:p>
        </p:txBody>
      </p:sp>
      <p:sp>
        <p:nvSpPr>
          <p:cNvPr id="28" name="四角形: 角を丸くする 27">
            <a:extLst>
              <a:ext uri="{FF2B5EF4-FFF2-40B4-BE49-F238E27FC236}">
                <a16:creationId xmlns:a16="http://schemas.microsoft.com/office/drawing/2014/main" id="{D09A8378-3B34-934B-3492-DF6FD8FB5ACE}"/>
              </a:ext>
            </a:extLst>
          </p:cNvPr>
          <p:cNvSpPr/>
          <p:nvPr/>
        </p:nvSpPr>
        <p:spPr>
          <a:xfrm>
            <a:off x="938668" y="2550557"/>
            <a:ext cx="4078810" cy="2059198"/>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4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rPr>
              <a:t>自分好み</a:t>
            </a:r>
          </a:p>
        </p:txBody>
      </p:sp>
      <p:sp>
        <p:nvSpPr>
          <p:cNvPr id="31" name="矢印: 右 30">
            <a:extLst>
              <a:ext uri="{FF2B5EF4-FFF2-40B4-BE49-F238E27FC236}">
                <a16:creationId xmlns:a16="http://schemas.microsoft.com/office/drawing/2014/main" id="{E6343AB4-435F-3814-DB03-9088145DF4A2}"/>
              </a:ext>
            </a:extLst>
          </p:cNvPr>
          <p:cNvSpPr/>
          <p:nvPr/>
        </p:nvSpPr>
        <p:spPr>
          <a:xfrm>
            <a:off x="5162282" y="3149601"/>
            <a:ext cx="998727" cy="861110"/>
          </a:xfrm>
          <a:prstGeom prst="rightArrow">
            <a:avLst/>
          </a:prstGeom>
          <a:solidFill>
            <a:schemeClr val="bg1"/>
          </a:solidFill>
          <a:ln>
            <a:noFill/>
          </a:ln>
          <a:scene3d>
            <a:camera prst="obliqueBottomRight"/>
            <a:lightRig rig="flat" dir="t"/>
          </a:scene3d>
          <a:sp3d extrusionH="4762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FFD270F-C1F3-59F5-B194-3591D17C39E2}"/>
              </a:ext>
            </a:extLst>
          </p:cNvPr>
          <p:cNvSpPr/>
          <p:nvPr/>
        </p:nvSpPr>
        <p:spPr>
          <a:xfrm>
            <a:off x="3814202" y="341609"/>
            <a:ext cx="180000" cy="733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prstClr val="white"/>
              </a:solidFill>
              <a:latin typeface="游ゴシック" panose="020F0502020204030204"/>
              <a:ea typeface="游ゴシック" panose="020B0400000000000000" pitchFamily="50" charset="-128"/>
            </a:endParaRPr>
          </a:p>
        </p:txBody>
      </p:sp>
      <p:sp>
        <p:nvSpPr>
          <p:cNvPr id="33" name="テキスト ボックス 32">
            <a:extLst>
              <a:ext uri="{FF2B5EF4-FFF2-40B4-BE49-F238E27FC236}">
                <a16:creationId xmlns:a16="http://schemas.microsoft.com/office/drawing/2014/main" id="{06CB366D-6E65-6AA9-850D-D70468362189}"/>
              </a:ext>
            </a:extLst>
          </p:cNvPr>
          <p:cNvSpPr txBox="1"/>
          <p:nvPr/>
        </p:nvSpPr>
        <p:spPr>
          <a:xfrm>
            <a:off x="4080926" y="367283"/>
            <a:ext cx="45688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今までとの違い</a:t>
            </a:r>
          </a:p>
        </p:txBody>
      </p:sp>
    </p:spTree>
    <p:extLst>
      <p:ext uri="{BB962C8B-B14F-4D97-AF65-F5344CB8AC3E}">
        <p14:creationId xmlns:p14="http://schemas.microsoft.com/office/powerpoint/2010/main" val="24331648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AAF34F-9C02-C1C2-333D-7730F0CE49C9}"/>
              </a:ext>
            </a:extLst>
          </p:cNvPr>
          <p:cNvSpPr txBox="1"/>
          <p:nvPr/>
        </p:nvSpPr>
        <p:spPr>
          <a:xfrm>
            <a:off x="4080926" y="367283"/>
            <a:ext cx="45688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７月へ向けて</a:t>
            </a:r>
          </a:p>
        </p:txBody>
      </p:sp>
      <p:sp>
        <p:nvSpPr>
          <p:cNvPr id="5" name="四角形: 角を丸くする 4">
            <a:extLst>
              <a:ext uri="{FF2B5EF4-FFF2-40B4-BE49-F238E27FC236}">
                <a16:creationId xmlns:a16="http://schemas.microsoft.com/office/drawing/2014/main" id="{2BFE2CFD-C3FD-A88E-2A7E-46423E09C587}"/>
              </a:ext>
            </a:extLst>
          </p:cNvPr>
          <p:cNvSpPr/>
          <p:nvPr/>
        </p:nvSpPr>
        <p:spPr>
          <a:xfrm>
            <a:off x="411945" y="225212"/>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solidFill>
                  <a:prstClr val="black"/>
                </a:solidFill>
                <a:latin typeface="メイリオ" panose="020B0604030504040204" pitchFamily="50" charset="-128"/>
                <a:ea typeface="メイリオ" panose="020B0604030504040204" pitchFamily="50" charset="-128"/>
              </a:rPr>
              <a:t>目標</a:t>
            </a:r>
            <a:endParaRPr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E3B0C780-38C3-EAB7-6470-A523B0D206BD}"/>
              </a:ext>
            </a:extLst>
          </p:cNvPr>
          <p:cNvSpPr/>
          <p:nvPr/>
        </p:nvSpPr>
        <p:spPr>
          <a:xfrm>
            <a:off x="3814202" y="341609"/>
            <a:ext cx="180000" cy="733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F42F25F4-14F5-F3C2-8E4A-4D13E937831A}"/>
              </a:ext>
            </a:extLst>
          </p:cNvPr>
          <p:cNvSpPr/>
          <p:nvPr/>
        </p:nvSpPr>
        <p:spPr>
          <a:xfrm>
            <a:off x="411945" y="2320799"/>
            <a:ext cx="5103484" cy="2864917"/>
          </a:xfrm>
          <a:prstGeom prst="roundRect">
            <a:avLst/>
          </a:prstGeom>
          <a:solidFill>
            <a:schemeClr val="bg1"/>
          </a:solidFill>
          <a:ln>
            <a:noFill/>
          </a:ln>
          <a:scene3d>
            <a:camera prst="obliqueBottomRight"/>
            <a:lightRig rig="flat" dir="t"/>
          </a:scene3d>
          <a:sp3d extrusionH="628650" contourW="508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a:solidFill>
                  <a:prstClr val="black"/>
                </a:solidFill>
                <a:latin typeface="メイリオ" panose="020B0604030504040204" pitchFamily="50" charset="-128"/>
                <a:ea typeface="メイリオ" panose="020B0604030504040204" pitchFamily="50" charset="-128"/>
              </a:rPr>
              <a:t>意思決定速度</a:t>
            </a:r>
            <a:r>
              <a:rPr lang="en-US" altLang="ja-JP" sz="4400" b="1" dirty="0">
                <a:solidFill>
                  <a:prstClr val="black"/>
                </a:solidFill>
                <a:latin typeface="メイリオ" panose="020B0604030504040204" pitchFamily="50" charset="-128"/>
                <a:ea typeface="メイリオ" panose="020B0604030504040204" pitchFamily="50" charset="-128"/>
              </a:rPr>
              <a:t>UP</a:t>
            </a:r>
            <a:endParaRPr lang="ja-JP" altLang="en-US" sz="4400" b="1" dirty="0">
              <a:solidFill>
                <a:prstClr val="black"/>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52FEC03-4E0E-D150-161B-8443612D54F9}"/>
              </a:ext>
            </a:extLst>
          </p:cNvPr>
          <p:cNvSpPr txBox="1"/>
          <p:nvPr/>
        </p:nvSpPr>
        <p:spPr>
          <a:xfrm>
            <a:off x="6910466" y="2709000"/>
            <a:ext cx="4406046"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個人</a:t>
            </a:r>
            <a:r>
              <a:rPr lang="ja-JP" altLang="en-US" sz="4000" b="1" dirty="0">
                <a:solidFill>
                  <a:prstClr val="black"/>
                </a:solidFill>
                <a:latin typeface="メイリオ" panose="020B0604030504040204" pitchFamily="50" charset="-128"/>
                <a:ea typeface="メイリオ" panose="020B0604030504040204" pitchFamily="50" charset="-128"/>
              </a:rPr>
              <a:t>作業速度</a:t>
            </a:r>
            <a:r>
              <a:rPr lang="en-US" altLang="ja-JP" sz="4000" b="1" dirty="0">
                <a:solidFill>
                  <a:prstClr val="black"/>
                </a:solidFill>
                <a:latin typeface="メイリオ" panose="020B0604030504040204" pitchFamily="50" charset="-128"/>
                <a:ea typeface="メイリオ" panose="020B0604030504040204" pitchFamily="50" charset="-128"/>
              </a:rPr>
              <a:t>UP</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1" name="テキスト ボックス 10">
            <a:extLst>
              <a:ext uri="{FF2B5EF4-FFF2-40B4-BE49-F238E27FC236}">
                <a16:creationId xmlns:a16="http://schemas.microsoft.com/office/drawing/2014/main" id="{193D1E8A-5487-BC39-3C24-3ABB7525A7CA}"/>
              </a:ext>
            </a:extLst>
          </p:cNvPr>
          <p:cNvSpPr txBox="1"/>
          <p:nvPr/>
        </p:nvSpPr>
        <p:spPr>
          <a:xfrm>
            <a:off x="6910466" y="3862671"/>
            <a:ext cx="4272196"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000" b="1" dirty="0">
                <a:solidFill>
                  <a:prstClr val="black"/>
                </a:solidFill>
                <a:latin typeface="メイリオ" panose="020B0604030504040204" pitchFamily="50" charset="-128"/>
                <a:ea typeface="メイリオ" panose="020B0604030504040204" pitchFamily="50" charset="-128"/>
              </a:rPr>
              <a:t>チーム</a:t>
            </a:r>
            <a:r>
              <a:rPr lang="ja-JP" altLang="en-US" sz="4000" b="1" dirty="0">
                <a:solidFill>
                  <a:prstClr val="black"/>
                </a:solidFill>
                <a:latin typeface="メイリオ" panose="020B0604030504040204" pitchFamily="50" charset="-128"/>
                <a:ea typeface="メイリオ" panose="020B0604030504040204" pitchFamily="50" charset="-128"/>
              </a:rPr>
              <a:t>にも繋がる</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9" name="四角形: 角を丸くする 18">
            <a:extLst>
              <a:ext uri="{FF2B5EF4-FFF2-40B4-BE49-F238E27FC236}">
                <a16:creationId xmlns:a16="http://schemas.microsoft.com/office/drawing/2014/main" id="{7B7E44A3-2171-11CE-49CC-93F95AA366D5}"/>
              </a:ext>
            </a:extLst>
          </p:cNvPr>
          <p:cNvSpPr/>
          <p:nvPr/>
        </p:nvSpPr>
        <p:spPr>
          <a:xfrm>
            <a:off x="5954038" y="3753257"/>
            <a:ext cx="822578" cy="817300"/>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latin typeface="メイリオ" panose="020B0604030504040204" pitchFamily="50" charset="-128"/>
                <a:ea typeface="メイリオ" panose="020B0604030504040204" pitchFamily="50" charset="-128"/>
              </a:rPr>
              <a:t>2</a:t>
            </a:r>
            <a:endParaRPr kumimoji="1" lang="ja-JP" altLang="en-US" sz="2800" b="1" dirty="0">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4C700875-6537-6C3E-9223-1EBA083925EE}"/>
              </a:ext>
            </a:extLst>
          </p:cNvPr>
          <p:cNvSpPr/>
          <p:nvPr/>
        </p:nvSpPr>
        <p:spPr>
          <a:xfrm>
            <a:off x="5954038" y="2611700"/>
            <a:ext cx="822578" cy="817300"/>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latin typeface="メイリオ" panose="020B0604030504040204" pitchFamily="50" charset="-128"/>
                <a:ea typeface="メイリオ" panose="020B0604030504040204" pitchFamily="50" charset="-128"/>
              </a:rPr>
              <a:t>1</a:t>
            </a:r>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69502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1" grpId="0"/>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AB850"/>
        </a:solidFill>
        <a:effectLst/>
      </p:bgPr>
    </p:bg>
    <p:spTree>
      <p:nvGrpSpPr>
        <p:cNvPr id="1" name=""/>
        <p:cNvGrpSpPr/>
        <p:nvPr/>
      </p:nvGrpSpPr>
      <p:grpSpPr>
        <a:xfrm>
          <a:off x="0" y="0"/>
          <a:ext cx="0" cy="0"/>
          <a:chOff x="0" y="0"/>
          <a:chExt cx="0" cy="0"/>
        </a:xfrm>
      </p:grpSpPr>
      <p:sp>
        <p:nvSpPr>
          <p:cNvPr id="26" name="楕円 25">
            <a:extLst>
              <a:ext uri="{FF2B5EF4-FFF2-40B4-BE49-F238E27FC236}">
                <a16:creationId xmlns:a16="http://schemas.microsoft.com/office/drawing/2014/main" id="{51168E02-B666-C766-2C1B-B42B17F599EE}"/>
              </a:ext>
            </a:extLst>
          </p:cNvPr>
          <p:cNvSpPr/>
          <p:nvPr/>
        </p:nvSpPr>
        <p:spPr>
          <a:xfrm>
            <a:off x="756980" y="6094213"/>
            <a:ext cx="3198645" cy="4323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四角形: 角を丸くする 2">
            <a:extLst>
              <a:ext uri="{FF2B5EF4-FFF2-40B4-BE49-F238E27FC236}">
                <a16:creationId xmlns:a16="http://schemas.microsoft.com/office/drawing/2014/main" id="{3A396F48-A3D7-7B3E-2287-6593A64CF9A3}"/>
              </a:ext>
            </a:extLst>
          </p:cNvPr>
          <p:cNvSpPr/>
          <p:nvPr/>
        </p:nvSpPr>
        <p:spPr>
          <a:xfrm>
            <a:off x="3695700" y="2409071"/>
            <a:ext cx="4824000" cy="2052000"/>
          </a:xfrm>
          <a:prstGeom prst="roundRect">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6000" b="1" dirty="0">
                <a:solidFill>
                  <a:prstClr val="black"/>
                </a:solidFill>
                <a:latin typeface="メイリオ" panose="020B0604030504040204" pitchFamily="50" charset="-128"/>
                <a:ea typeface="メイリオ" panose="020B0604030504040204" pitchFamily="50" charset="-128"/>
              </a:rPr>
              <a:t>構成管理</a:t>
            </a:r>
            <a:endParaRPr kumimoji="1" lang="ja-JP" altLang="en-US" sz="6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pic>
        <p:nvPicPr>
          <p:cNvPr id="23" name="図 22" descr="時計 が含まれている画像&#10;&#10;自動的に生成された説明">
            <a:extLst>
              <a:ext uri="{FF2B5EF4-FFF2-40B4-BE49-F238E27FC236}">
                <a16:creationId xmlns:a16="http://schemas.microsoft.com/office/drawing/2014/main" id="{8363A412-95D3-551E-AEFE-907BEDE1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49086" y="2247204"/>
            <a:ext cx="1630702" cy="2088734"/>
          </a:xfrm>
          <a:prstGeom prst="rect">
            <a:avLst/>
          </a:prstGeom>
          <a:effectLst>
            <a:outerShdw blurRad="50800" dist="38100" dir="5400000" algn="t" rotWithShape="0">
              <a:prstClr val="black">
                <a:alpha val="40000"/>
              </a:prstClr>
            </a:outerShdw>
          </a:effectLst>
        </p:spPr>
      </p:pic>
      <p:pic>
        <p:nvPicPr>
          <p:cNvPr id="9" name="図 8" descr="時計, 飼い猫 が含まれている画像&#10;&#10;自動的に生成された説明">
            <a:extLst>
              <a:ext uri="{FF2B5EF4-FFF2-40B4-BE49-F238E27FC236}">
                <a16:creationId xmlns:a16="http://schemas.microsoft.com/office/drawing/2014/main" id="{0949D717-DB43-0E70-63A7-0924AA83C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9036" y="3035465"/>
            <a:ext cx="2131280" cy="2039858"/>
          </a:xfrm>
          <a:prstGeom prst="rect">
            <a:avLst/>
          </a:prstGeom>
          <a:effectLst>
            <a:outerShdw blurRad="50800" dist="38100" dir="5400000" algn="t" rotWithShape="0">
              <a:prstClr val="black">
                <a:alpha val="40000"/>
              </a:prstClr>
            </a:outerShdw>
          </a:effectLst>
        </p:spPr>
      </p:pic>
      <p:pic>
        <p:nvPicPr>
          <p:cNvPr id="10" name="Picture 3">
            <a:extLst>
              <a:ext uri="{FF2B5EF4-FFF2-40B4-BE49-F238E27FC236}">
                <a16:creationId xmlns:a16="http://schemas.microsoft.com/office/drawing/2014/main" id="{42E903B6-5C73-0A32-D27D-563CE3AC461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501217" flipH="1">
            <a:off x="398406" y="3336300"/>
            <a:ext cx="3372541"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02154"/>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グラフィックス 9" descr="教師 単色塗りつぶし">
            <a:extLst>
              <a:ext uri="{FF2B5EF4-FFF2-40B4-BE49-F238E27FC236}">
                <a16:creationId xmlns:a16="http://schemas.microsoft.com/office/drawing/2014/main" id="{DB8A7809-408E-C4CA-6206-010F66E9B5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244" y="153531"/>
            <a:ext cx="9608457" cy="7727664"/>
          </a:xfrm>
          <a:prstGeom prst="rect">
            <a:avLst/>
          </a:prstGeom>
        </p:spPr>
      </p:pic>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r>
              <a:rPr lang="ja-JP" altLang="en-US" sz="4000" b="1" dirty="0">
                <a:latin typeface="メイリオ" panose="020B0604030504040204" pitchFamily="50" charset="-128"/>
                <a:ea typeface="メイリオ" panose="020B0604030504040204" pitchFamily="50" charset="-128"/>
              </a:rPr>
              <a:t>構成管理担当として</a:t>
            </a:r>
            <a:endParaRPr kumimoji="1" lang="ja-JP" altLang="en-US" sz="40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dirty="0">
                <a:solidFill>
                  <a:prstClr val="black"/>
                </a:solidFill>
                <a:latin typeface="メイリオ" panose="020B0604030504040204" pitchFamily="50" charset="-128"/>
                <a:ea typeface="メイリオ" panose="020B0604030504040204" pitchFamily="50" charset="-128"/>
              </a:rPr>
              <a:t>成長</a:t>
            </a: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677F4950-A06D-27A9-E3F3-49CF4B419A8E}"/>
              </a:ext>
            </a:extLst>
          </p:cNvPr>
          <p:cNvSpPr txBox="1"/>
          <p:nvPr/>
        </p:nvSpPr>
        <p:spPr>
          <a:xfrm>
            <a:off x="2261262" y="2586202"/>
            <a:ext cx="8270439" cy="2862322"/>
          </a:xfrm>
          <a:prstGeom prst="rect">
            <a:avLst/>
          </a:prstGeom>
          <a:noFill/>
        </p:spPr>
        <p:txBody>
          <a:bodyPr wrap="square" rtlCol="0">
            <a:spAutoFit/>
          </a:bodyPr>
          <a:lstStyle/>
          <a:p>
            <a:pPr algn="ctr"/>
            <a:r>
              <a:rPr kumimoji="1" lang="ja-JP" altLang="en-US" sz="18000" b="1" dirty="0">
                <a:latin typeface="メイリオ" panose="020B0604030504040204" pitchFamily="50" charset="-128"/>
                <a:ea typeface="メイリオ" panose="020B0604030504040204" pitchFamily="50" charset="-128"/>
              </a:rPr>
              <a:t>教え方</a:t>
            </a:r>
          </a:p>
        </p:txBody>
      </p:sp>
    </p:spTree>
    <p:extLst>
      <p:ext uri="{BB962C8B-B14F-4D97-AF65-F5344CB8AC3E}">
        <p14:creationId xmlns:p14="http://schemas.microsoft.com/office/powerpoint/2010/main" val="31368815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AB9DF173-6DB3-E467-59C1-164C24D48DE3}"/>
              </a:ext>
            </a:extLst>
          </p:cNvPr>
          <p:cNvSpPr/>
          <p:nvPr/>
        </p:nvSpPr>
        <p:spPr>
          <a:xfrm>
            <a:off x="310877" y="236030"/>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r>
              <a:rPr kumimoji="1" lang="ja-JP" altLang="en-US" sz="4000" b="1">
                <a:latin typeface="メイリオ" panose="020B0604030504040204" pitchFamily="50" charset="-128"/>
                <a:ea typeface="メイリオ" panose="020B0604030504040204" pitchFamily="50" charset="-128"/>
              </a:rPr>
              <a:t>具体的な工夫内容</a:t>
            </a: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a:solidFill>
                  <a:prstClr val="black"/>
                </a:solidFill>
                <a:latin typeface="メイリオ" panose="020B0604030504040204" pitchFamily="50" charset="-128"/>
                <a:ea typeface="メイリオ" panose="020B0604030504040204" pitchFamily="50" charset="-128"/>
              </a:rPr>
              <a:t>教え方</a:t>
            </a: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CC8BE34E-0823-41B1-DA5D-C708A9AB17A6}"/>
              </a:ext>
            </a:extLst>
          </p:cNvPr>
          <p:cNvSpPr/>
          <p:nvPr/>
        </p:nvSpPr>
        <p:spPr>
          <a:xfrm>
            <a:off x="1874754" y="5158589"/>
            <a:ext cx="3115179" cy="827315"/>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solidFill>
                  <a:schemeClr val="bg1"/>
                </a:solidFill>
                <a:latin typeface="メイリオ" panose="020B0604030504040204" pitchFamily="50" charset="-128"/>
                <a:ea typeface="メイリオ" panose="020B0604030504040204" pitchFamily="50" charset="-128"/>
              </a:rPr>
              <a:t>口頭で説明</a:t>
            </a:r>
          </a:p>
        </p:txBody>
      </p:sp>
      <p:sp>
        <p:nvSpPr>
          <p:cNvPr id="40" name="四角形: 角を丸くする 39">
            <a:extLst>
              <a:ext uri="{FF2B5EF4-FFF2-40B4-BE49-F238E27FC236}">
                <a16:creationId xmlns:a16="http://schemas.microsoft.com/office/drawing/2014/main" id="{5BFC9DDC-1E50-980D-0671-F1293615EF1A}"/>
              </a:ext>
            </a:extLst>
          </p:cNvPr>
          <p:cNvSpPr/>
          <p:nvPr/>
        </p:nvSpPr>
        <p:spPr>
          <a:xfrm>
            <a:off x="7405678" y="5158181"/>
            <a:ext cx="3096000" cy="82731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bg1"/>
                </a:solidFill>
                <a:latin typeface="メイリオ" panose="020B0604030504040204" pitchFamily="50" charset="-128"/>
                <a:ea typeface="メイリオ" panose="020B0604030504040204" pitchFamily="50" charset="-128"/>
              </a:rPr>
              <a:t>見える化</a:t>
            </a:r>
            <a:endParaRPr kumimoji="1" lang="ja-JP" altLang="en-US" sz="3200" b="1">
              <a:solidFill>
                <a:schemeClr val="bg1"/>
              </a:solidFill>
              <a:latin typeface="メイリオ" panose="020B0604030504040204" pitchFamily="50" charset="-128"/>
              <a:ea typeface="メイリオ" panose="020B0604030504040204" pitchFamily="50" charset="-128"/>
            </a:endParaRPr>
          </a:p>
        </p:txBody>
      </p:sp>
      <p:grpSp>
        <p:nvGrpSpPr>
          <p:cNvPr id="67" name="グループ化 66">
            <a:extLst>
              <a:ext uri="{FF2B5EF4-FFF2-40B4-BE49-F238E27FC236}">
                <a16:creationId xmlns:a16="http://schemas.microsoft.com/office/drawing/2014/main" id="{C49C7356-3A82-EC4D-97D2-C725562943C3}"/>
              </a:ext>
            </a:extLst>
          </p:cNvPr>
          <p:cNvGrpSpPr/>
          <p:nvPr/>
        </p:nvGrpSpPr>
        <p:grpSpPr>
          <a:xfrm>
            <a:off x="6833574" y="1550644"/>
            <a:ext cx="3872679" cy="3756709"/>
            <a:chOff x="6833574" y="1550644"/>
            <a:chExt cx="3872679" cy="3756709"/>
          </a:xfrm>
        </p:grpSpPr>
        <p:grpSp>
          <p:nvGrpSpPr>
            <p:cNvPr id="66" name="グループ化 65">
              <a:extLst>
                <a:ext uri="{FF2B5EF4-FFF2-40B4-BE49-F238E27FC236}">
                  <a16:creationId xmlns:a16="http://schemas.microsoft.com/office/drawing/2014/main" id="{385574C8-2CCB-93AB-4C8F-C90FC75BA473}"/>
                </a:ext>
              </a:extLst>
            </p:cNvPr>
            <p:cNvGrpSpPr/>
            <p:nvPr/>
          </p:nvGrpSpPr>
          <p:grpSpPr>
            <a:xfrm>
              <a:off x="6833574" y="1550644"/>
              <a:ext cx="3872679" cy="3756709"/>
              <a:chOff x="6833574" y="1550644"/>
              <a:chExt cx="3872679" cy="3756709"/>
            </a:xfrm>
          </p:grpSpPr>
          <p:pic>
            <p:nvPicPr>
              <p:cNvPr id="7" name="グラフィックス 6" descr="教室 単色塗りつぶし">
                <a:extLst>
                  <a:ext uri="{FF2B5EF4-FFF2-40B4-BE49-F238E27FC236}">
                    <a16:creationId xmlns:a16="http://schemas.microsoft.com/office/drawing/2014/main" id="{CECC9A47-EA11-5963-4429-8AA110E23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3574" y="1550644"/>
                <a:ext cx="3872679" cy="3756709"/>
              </a:xfrm>
              <a:prstGeom prst="rect">
                <a:avLst/>
              </a:prstGeom>
            </p:spPr>
          </p:pic>
          <p:sp>
            <p:nvSpPr>
              <p:cNvPr id="35" name="フリーフォーム: 図形 34">
                <a:extLst>
                  <a:ext uri="{FF2B5EF4-FFF2-40B4-BE49-F238E27FC236}">
                    <a16:creationId xmlns:a16="http://schemas.microsoft.com/office/drawing/2014/main" id="{1ABCD142-6EA7-9222-0586-FEEDEFCE6096}"/>
                  </a:ext>
                </a:extLst>
              </p:cNvPr>
              <p:cNvSpPr/>
              <p:nvPr/>
            </p:nvSpPr>
            <p:spPr>
              <a:xfrm>
                <a:off x="8378256" y="2328272"/>
                <a:ext cx="1222785" cy="897612"/>
              </a:xfrm>
              <a:custGeom>
                <a:avLst/>
                <a:gdLst>
                  <a:gd name="connsiteX0" fmla="*/ 158347 w 1292143"/>
                  <a:gd name="connsiteY0" fmla="*/ 215865 h 977807"/>
                  <a:gd name="connsiteX1" fmla="*/ 215865 w 1292143"/>
                  <a:gd name="connsiteY1" fmla="*/ 215865 h 977807"/>
                  <a:gd name="connsiteX2" fmla="*/ 215865 w 1292143"/>
                  <a:gd name="connsiteY2" fmla="*/ 180808 h 977807"/>
                  <a:gd name="connsiteX3" fmla="*/ 596779 w 1292143"/>
                  <a:gd name="connsiteY3" fmla="*/ 761942 h 977807"/>
                  <a:gd name="connsiteX4" fmla="*/ 532215 w 1292143"/>
                  <a:gd name="connsiteY4" fmla="*/ 761942 h 977807"/>
                  <a:gd name="connsiteX5" fmla="*/ 532215 w 1292143"/>
                  <a:gd name="connsiteY5" fmla="*/ 977807 h 977807"/>
                  <a:gd name="connsiteX6" fmla="*/ 748109 w 1292143"/>
                  <a:gd name="connsiteY6" fmla="*/ 977807 h 977807"/>
                  <a:gd name="connsiteX7" fmla="*/ 748109 w 1292143"/>
                  <a:gd name="connsiteY7" fmla="*/ 761942 h 977807"/>
                  <a:gd name="connsiteX8" fmla="*/ 682970 w 1292143"/>
                  <a:gd name="connsiteY8" fmla="*/ 761942 h 977807"/>
                  <a:gd name="connsiteX9" fmla="*/ 399061 w 1292143"/>
                  <a:gd name="connsiteY9" fmla="*/ 166112 h 977807"/>
                  <a:gd name="connsiteX10" fmla="*/ 821186 w 1292143"/>
                  <a:gd name="connsiteY10" fmla="*/ 243762 h 977807"/>
                  <a:gd name="connsiteX11" fmla="*/ 906082 w 1292143"/>
                  <a:gd name="connsiteY11" fmla="*/ 316349 h 977807"/>
                  <a:gd name="connsiteX12" fmla="*/ 907894 w 1292143"/>
                  <a:gd name="connsiteY12" fmla="*/ 316177 h 977807"/>
                  <a:gd name="connsiteX13" fmla="*/ 906082 w 1292143"/>
                  <a:gd name="connsiteY13" fmla="*/ 704597 h 977807"/>
                  <a:gd name="connsiteX14" fmla="*/ 920462 w 1292143"/>
                  <a:gd name="connsiteY14" fmla="*/ 718976 h 977807"/>
                  <a:gd name="connsiteX15" fmla="*/ 931966 w 1292143"/>
                  <a:gd name="connsiteY15" fmla="*/ 713224 h 977807"/>
                  <a:gd name="connsiteX16" fmla="*/ 1064545 w 1292143"/>
                  <a:gd name="connsiteY16" fmla="*/ 546652 h 977807"/>
                  <a:gd name="connsiteX17" fmla="*/ 1277764 w 1292143"/>
                  <a:gd name="connsiteY17" fmla="*/ 542597 h 977807"/>
                  <a:gd name="connsiteX18" fmla="*/ 1292144 w 1292143"/>
                  <a:gd name="connsiteY18" fmla="*/ 528217 h 977807"/>
                  <a:gd name="connsiteX19" fmla="*/ 1286392 w 1292143"/>
                  <a:gd name="connsiteY19" fmla="*/ 516714 h 977807"/>
                  <a:gd name="connsiteX20" fmla="*/ 975075 w 1292143"/>
                  <a:gd name="connsiteY20" fmla="*/ 281407 h 977807"/>
                  <a:gd name="connsiteX21" fmla="*/ 958237 w 1292143"/>
                  <a:gd name="connsiteY21" fmla="*/ 160970 h 977807"/>
                  <a:gd name="connsiteX22" fmla="*/ 837800 w 1292143"/>
                  <a:gd name="connsiteY22" fmla="*/ 177809 h 977807"/>
                  <a:gd name="connsiteX23" fmla="*/ 831654 w 1292143"/>
                  <a:gd name="connsiteY23" fmla="*/ 187164 h 977807"/>
                  <a:gd name="connsiteX24" fmla="*/ 215865 w 1292143"/>
                  <a:gd name="connsiteY24" fmla="*/ 73968 h 977807"/>
                  <a:gd name="connsiteX25" fmla="*/ 215865 w 1292143"/>
                  <a:gd name="connsiteY25" fmla="*/ 0 h 977807"/>
                  <a:gd name="connsiteX26" fmla="*/ 0 w 1292143"/>
                  <a:gd name="connsiteY26" fmla="*/ 0 h 977807"/>
                  <a:gd name="connsiteX27" fmla="*/ 0 w 1292143"/>
                  <a:gd name="connsiteY27" fmla="*/ 215865 h 977807"/>
                  <a:gd name="connsiteX28" fmla="*/ 158347 w 1292143"/>
                  <a:gd name="connsiteY28" fmla="*/ 215865 h 977807"/>
                  <a:gd name="connsiteX29" fmla="*/ 690591 w 1292143"/>
                  <a:gd name="connsiteY29" fmla="*/ 920289 h 977807"/>
                  <a:gd name="connsiteX30" fmla="*/ 589733 w 1292143"/>
                  <a:gd name="connsiteY30" fmla="*/ 920289 h 977807"/>
                  <a:gd name="connsiteX31" fmla="*/ 589733 w 1292143"/>
                  <a:gd name="connsiteY31" fmla="*/ 819460 h 977807"/>
                  <a:gd name="connsiteX32" fmla="*/ 690591 w 1292143"/>
                  <a:gd name="connsiteY32" fmla="*/ 819460 h 977807"/>
                  <a:gd name="connsiteX33" fmla="*/ 57518 w 1292143"/>
                  <a:gd name="connsiteY33" fmla="*/ 57518 h 977807"/>
                  <a:gd name="connsiteX34" fmla="*/ 158347 w 1292143"/>
                  <a:gd name="connsiteY34" fmla="*/ 57518 h 977807"/>
                  <a:gd name="connsiteX35" fmla="*/ 158347 w 1292143"/>
                  <a:gd name="connsiteY35" fmla="*/ 158347 h 977807"/>
                  <a:gd name="connsiteX36" fmla="*/ 57518 w 1292143"/>
                  <a:gd name="connsiteY36" fmla="*/ 158347 h 97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92143" h="977807">
                    <a:moveTo>
                      <a:pt x="158347" y="215865"/>
                    </a:moveTo>
                    <a:lnTo>
                      <a:pt x="215865" y="215865"/>
                    </a:lnTo>
                    <a:lnTo>
                      <a:pt x="215865" y="180808"/>
                    </a:lnTo>
                    <a:cubicBezTo>
                      <a:pt x="481283" y="261333"/>
                      <a:pt x="606471" y="452696"/>
                      <a:pt x="596779" y="761942"/>
                    </a:cubicBezTo>
                    <a:lnTo>
                      <a:pt x="532215" y="761942"/>
                    </a:lnTo>
                    <a:lnTo>
                      <a:pt x="532215" y="977807"/>
                    </a:lnTo>
                    <a:lnTo>
                      <a:pt x="748109" y="977807"/>
                    </a:lnTo>
                    <a:lnTo>
                      <a:pt x="748109" y="761942"/>
                    </a:lnTo>
                    <a:lnTo>
                      <a:pt x="682970" y="761942"/>
                    </a:lnTo>
                    <a:cubicBezTo>
                      <a:pt x="691195" y="480103"/>
                      <a:pt x="596060" y="280688"/>
                      <a:pt x="399061" y="166112"/>
                    </a:cubicBezTo>
                    <a:lnTo>
                      <a:pt x="821186" y="243762"/>
                    </a:lnTo>
                    <a:cubicBezTo>
                      <a:pt x="827812" y="285526"/>
                      <a:pt x="863795" y="316292"/>
                      <a:pt x="906082" y="316349"/>
                    </a:cubicBezTo>
                    <a:cubicBezTo>
                      <a:pt x="906715" y="316349"/>
                      <a:pt x="907290" y="316177"/>
                      <a:pt x="907894" y="316177"/>
                    </a:cubicBezTo>
                    <a:lnTo>
                      <a:pt x="906082" y="704597"/>
                    </a:lnTo>
                    <a:cubicBezTo>
                      <a:pt x="906082" y="712537"/>
                      <a:pt x="912522" y="718976"/>
                      <a:pt x="920462" y="718976"/>
                    </a:cubicBezTo>
                    <a:cubicBezTo>
                      <a:pt x="924989" y="718976"/>
                      <a:pt x="929251" y="716845"/>
                      <a:pt x="931966" y="713224"/>
                    </a:cubicBezTo>
                    <a:lnTo>
                      <a:pt x="1064545" y="546652"/>
                    </a:lnTo>
                    <a:lnTo>
                      <a:pt x="1277764" y="542597"/>
                    </a:lnTo>
                    <a:cubicBezTo>
                      <a:pt x="1285705" y="542597"/>
                      <a:pt x="1292144" y="536158"/>
                      <a:pt x="1292144" y="528217"/>
                    </a:cubicBezTo>
                    <a:cubicBezTo>
                      <a:pt x="1292144" y="523691"/>
                      <a:pt x="1290013" y="519429"/>
                      <a:pt x="1286392" y="516714"/>
                    </a:cubicBezTo>
                    <a:lnTo>
                      <a:pt x="975075" y="281407"/>
                    </a:lnTo>
                    <a:cubicBezTo>
                      <a:pt x="1003682" y="243500"/>
                      <a:pt x="996144" y="189580"/>
                      <a:pt x="958237" y="160970"/>
                    </a:cubicBezTo>
                    <a:cubicBezTo>
                      <a:pt x="920330" y="132364"/>
                      <a:pt x="866409" y="139901"/>
                      <a:pt x="837800" y="177809"/>
                    </a:cubicBezTo>
                    <a:cubicBezTo>
                      <a:pt x="835551" y="180791"/>
                      <a:pt x="833497" y="183914"/>
                      <a:pt x="831654" y="187164"/>
                    </a:cubicBezTo>
                    <a:lnTo>
                      <a:pt x="215865" y="73968"/>
                    </a:lnTo>
                    <a:lnTo>
                      <a:pt x="215865" y="0"/>
                    </a:lnTo>
                    <a:lnTo>
                      <a:pt x="0" y="0"/>
                    </a:lnTo>
                    <a:lnTo>
                      <a:pt x="0" y="215865"/>
                    </a:lnTo>
                    <a:lnTo>
                      <a:pt x="158347" y="215865"/>
                    </a:lnTo>
                    <a:close/>
                    <a:moveTo>
                      <a:pt x="690591" y="920289"/>
                    </a:moveTo>
                    <a:lnTo>
                      <a:pt x="589733" y="920289"/>
                    </a:lnTo>
                    <a:lnTo>
                      <a:pt x="589733" y="819460"/>
                    </a:lnTo>
                    <a:lnTo>
                      <a:pt x="690591" y="819460"/>
                    </a:lnTo>
                    <a:close/>
                    <a:moveTo>
                      <a:pt x="57518" y="57518"/>
                    </a:moveTo>
                    <a:lnTo>
                      <a:pt x="158347" y="57518"/>
                    </a:lnTo>
                    <a:lnTo>
                      <a:pt x="158347" y="158347"/>
                    </a:lnTo>
                    <a:lnTo>
                      <a:pt x="57518" y="158347"/>
                    </a:lnTo>
                    <a:close/>
                  </a:path>
                </a:pathLst>
              </a:custGeom>
              <a:solidFill>
                <a:srgbClr val="000000"/>
              </a:solidFill>
              <a:ln w="28674" cap="flat">
                <a:noFill/>
                <a:prstDash val="solid"/>
                <a:miter/>
              </a:ln>
            </p:spPr>
            <p:txBody>
              <a:bodyPr rtlCol="0" anchor="ctr"/>
              <a:lstStyle/>
              <a:p>
                <a:endParaRPr lang="ja-JP" altLang="en-US"/>
              </a:p>
            </p:txBody>
          </p:sp>
        </p:grpSp>
        <p:grpSp>
          <p:nvGrpSpPr>
            <p:cNvPr id="65" name="グループ化 64">
              <a:extLst>
                <a:ext uri="{FF2B5EF4-FFF2-40B4-BE49-F238E27FC236}">
                  <a16:creationId xmlns:a16="http://schemas.microsoft.com/office/drawing/2014/main" id="{B1D22C01-E2BD-EC85-F701-35FE3CFBA61C}"/>
                </a:ext>
              </a:extLst>
            </p:cNvPr>
            <p:cNvGrpSpPr/>
            <p:nvPr/>
          </p:nvGrpSpPr>
          <p:grpSpPr>
            <a:xfrm rot="21438906">
              <a:off x="9035827" y="2469575"/>
              <a:ext cx="706639" cy="717815"/>
              <a:chOff x="6141118" y="3085841"/>
              <a:chExt cx="797693" cy="797693"/>
            </a:xfrm>
          </p:grpSpPr>
          <p:grpSp>
            <p:nvGrpSpPr>
              <p:cNvPr id="64" name="グループ化 63">
                <a:extLst>
                  <a:ext uri="{FF2B5EF4-FFF2-40B4-BE49-F238E27FC236}">
                    <a16:creationId xmlns:a16="http://schemas.microsoft.com/office/drawing/2014/main" id="{45383153-9F26-1CC5-95EC-496FBBE934ED}"/>
                  </a:ext>
                </a:extLst>
              </p:cNvPr>
              <p:cNvGrpSpPr/>
              <p:nvPr/>
            </p:nvGrpSpPr>
            <p:grpSpPr>
              <a:xfrm>
                <a:off x="6141118" y="3085841"/>
                <a:ext cx="797693" cy="797693"/>
                <a:chOff x="6141118" y="3085841"/>
                <a:chExt cx="797693" cy="797693"/>
              </a:xfrm>
            </p:grpSpPr>
            <p:grpSp>
              <p:nvGrpSpPr>
                <p:cNvPr id="63" name="グループ化 62">
                  <a:extLst>
                    <a:ext uri="{FF2B5EF4-FFF2-40B4-BE49-F238E27FC236}">
                      <a16:creationId xmlns:a16="http://schemas.microsoft.com/office/drawing/2014/main" id="{6C042D0A-7925-51B9-7335-93D4CA56057E}"/>
                    </a:ext>
                  </a:extLst>
                </p:cNvPr>
                <p:cNvGrpSpPr/>
                <p:nvPr/>
              </p:nvGrpSpPr>
              <p:grpSpPr>
                <a:xfrm>
                  <a:off x="6141118" y="3085841"/>
                  <a:ext cx="797693" cy="797693"/>
                  <a:chOff x="6141118" y="3085841"/>
                  <a:chExt cx="797693" cy="797693"/>
                </a:xfrm>
              </p:grpSpPr>
              <p:pic>
                <p:nvPicPr>
                  <p:cNvPr id="59" name="グラフィックス 58" descr="方向 単色塗りつぶし">
                    <a:extLst>
                      <a:ext uri="{FF2B5EF4-FFF2-40B4-BE49-F238E27FC236}">
                        <a16:creationId xmlns:a16="http://schemas.microsoft.com/office/drawing/2014/main" id="{8534FB71-67F1-A0DD-45C6-62171E6A71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397544">
                    <a:off x="6141118" y="3085841"/>
                    <a:ext cx="797693" cy="797693"/>
                  </a:xfrm>
                  <a:prstGeom prst="rect">
                    <a:avLst/>
                  </a:prstGeom>
                </p:spPr>
              </p:pic>
              <p:sp>
                <p:nvSpPr>
                  <p:cNvPr id="60" name="二等辺三角形 59">
                    <a:extLst>
                      <a:ext uri="{FF2B5EF4-FFF2-40B4-BE49-F238E27FC236}">
                        <a16:creationId xmlns:a16="http://schemas.microsoft.com/office/drawing/2014/main" id="{F97750DF-A026-3359-67C3-9E577570D207}"/>
                      </a:ext>
                    </a:extLst>
                  </p:cNvPr>
                  <p:cNvSpPr/>
                  <p:nvPr/>
                </p:nvSpPr>
                <p:spPr>
                  <a:xfrm rot="20139179">
                    <a:off x="6292603" y="3157354"/>
                    <a:ext cx="318169" cy="28898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直角三角形 60">
                  <a:extLst>
                    <a:ext uri="{FF2B5EF4-FFF2-40B4-BE49-F238E27FC236}">
                      <a16:creationId xmlns:a16="http://schemas.microsoft.com/office/drawing/2014/main" id="{8170C63D-8359-187E-FE11-D2BB6D8F2CC9}"/>
                    </a:ext>
                  </a:extLst>
                </p:cNvPr>
                <p:cNvSpPr/>
                <p:nvPr/>
              </p:nvSpPr>
              <p:spPr>
                <a:xfrm>
                  <a:off x="6493864" y="3267698"/>
                  <a:ext cx="281940" cy="1989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直角三角形 61">
                <a:extLst>
                  <a:ext uri="{FF2B5EF4-FFF2-40B4-BE49-F238E27FC236}">
                    <a16:creationId xmlns:a16="http://schemas.microsoft.com/office/drawing/2014/main" id="{5995CFA9-F0A0-9042-7E0C-785EBB92BE6B}"/>
                  </a:ext>
                </a:extLst>
              </p:cNvPr>
              <p:cNvSpPr/>
              <p:nvPr/>
            </p:nvSpPr>
            <p:spPr>
              <a:xfrm rot="5400000">
                <a:off x="6324009" y="3449009"/>
                <a:ext cx="281940" cy="19897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7" name="矢印: 右 26">
            <a:extLst>
              <a:ext uri="{FF2B5EF4-FFF2-40B4-BE49-F238E27FC236}">
                <a16:creationId xmlns:a16="http://schemas.microsoft.com/office/drawing/2014/main" id="{0FE909B6-7070-32D3-C59D-87154F573920}"/>
              </a:ext>
            </a:extLst>
          </p:cNvPr>
          <p:cNvSpPr/>
          <p:nvPr/>
        </p:nvSpPr>
        <p:spPr>
          <a:xfrm>
            <a:off x="5269078" y="3242871"/>
            <a:ext cx="1236569" cy="748449"/>
          </a:xfrm>
          <a:prstGeom prst="rightArrow">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grpSp>
        <p:nvGrpSpPr>
          <p:cNvPr id="15" name="グループ化 14">
            <a:extLst>
              <a:ext uri="{FF2B5EF4-FFF2-40B4-BE49-F238E27FC236}">
                <a16:creationId xmlns:a16="http://schemas.microsoft.com/office/drawing/2014/main" id="{BEF4343E-F625-CFAB-19AD-B18D9D915013}"/>
              </a:ext>
            </a:extLst>
          </p:cNvPr>
          <p:cNvGrpSpPr/>
          <p:nvPr/>
        </p:nvGrpSpPr>
        <p:grpSpPr>
          <a:xfrm>
            <a:off x="2211542" y="1864647"/>
            <a:ext cx="2400906" cy="2851076"/>
            <a:chOff x="2211542" y="1850579"/>
            <a:chExt cx="2400906" cy="2851076"/>
          </a:xfrm>
        </p:grpSpPr>
        <p:sp>
          <p:nvSpPr>
            <p:cNvPr id="11" name="フリーフォーム: 図形 10">
              <a:extLst>
                <a:ext uri="{FF2B5EF4-FFF2-40B4-BE49-F238E27FC236}">
                  <a16:creationId xmlns:a16="http://schemas.microsoft.com/office/drawing/2014/main" id="{F654CC23-901A-7ED9-2A17-34DC56868EA9}"/>
                </a:ext>
              </a:extLst>
            </p:cNvPr>
            <p:cNvSpPr/>
            <p:nvPr/>
          </p:nvSpPr>
          <p:spPr>
            <a:xfrm>
              <a:off x="2211542" y="3501202"/>
              <a:ext cx="2400906" cy="1200453"/>
            </a:xfrm>
            <a:custGeom>
              <a:avLst/>
              <a:gdLst>
                <a:gd name="connsiteX0" fmla="*/ 2280861 w 2400906"/>
                <a:gd name="connsiteY0" fmla="*/ 360136 h 1200453"/>
                <a:gd name="connsiteX1" fmla="*/ 1695640 w 2400906"/>
                <a:gd name="connsiteY1" fmla="*/ 75028 h 1200453"/>
                <a:gd name="connsiteX2" fmla="*/ 1200453 w 2400906"/>
                <a:gd name="connsiteY2" fmla="*/ 0 h 1200453"/>
                <a:gd name="connsiteX3" fmla="*/ 705266 w 2400906"/>
                <a:gd name="connsiteY3" fmla="*/ 75028 h 1200453"/>
                <a:gd name="connsiteX4" fmla="*/ 120045 w 2400906"/>
                <a:gd name="connsiteY4" fmla="*/ 360136 h 1200453"/>
                <a:gd name="connsiteX5" fmla="*/ 0 w 2400906"/>
                <a:gd name="connsiteY5" fmla="*/ 600227 h 1200453"/>
                <a:gd name="connsiteX6" fmla="*/ 0 w 2400906"/>
                <a:gd name="connsiteY6" fmla="*/ 1200453 h 1200453"/>
                <a:gd name="connsiteX7" fmla="*/ 2400906 w 2400906"/>
                <a:gd name="connsiteY7" fmla="*/ 1200453 h 1200453"/>
                <a:gd name="connsiteX8" fmla="*/ 2400906 w 2400906"/>
                <a:gd name="connsiteY8" fmla="*/ 600227 h 1200453"/>
                <a:gd name="connsiteX9" fmla="*/ 2280861 w 2400906"/>
                <a:gd name="connsiteY9" fmla="*/ 360136 h 120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906" h="1200453">
                  <a:moveTo>
                    <a:pt x="2280861" y="360136"/>
                  </a:moveTo>
                  <a:cubicBezTo>
                    <a:pt x="2115799" y="225085"/>
                    <a:pt x="1905719" y="135051"/>
                    <a:pt x="1695640" y="75028"/>
                  </a:cubicBezTo>
                  <a:cubicBezTo>
                    <a:pt x="1545583" y="30011"/>
                    <a:pt x="1380521" y="0"/>
                    <a:pt x="1200453" y="0"/>
                  </a:cubicBezTo>
                  <a:cubicBezTo>
                    <a:pt x="1035391" y="0"/>
                    <a:pt x="870328" y="30011"/>
                    <a:pt x="705266" y="75028"/>
                  </a:cubicBezTo>
                  <a:cubicBezTo>
                    <a:pt x="495187" y="135051"/>
                    <a:pt x="285108" y="240091"/>
                    <a:pt x="120045" y="360136"/>
                  </a:cubicBezTo>
                  <a:cubicBezTo>
                    <a:pt x="45017" y="420158"/>
                    <a:pt x="0" y="510192"/>
                    <a:pt x="0" y="600227"/>
                  </a:cubicBezTo>
                  <a:lnTo>
                    <a:pt x="0" y="1200453"/>
                  </a:lnTo>
                  <a:lnTo>
                    <a:pt x="2400906" y="1200453"/>
                  </a:lnTo>
                  <a:lnTo>
                    <a:pt x="2400906" y="600227"/>
                  </a:lnTo>
                  <a:cubicBezTo>
                    <a:pt x="2400906" y="510192"/>
                    <a:pt x="2355889" y="420158"/>
                    <a:pt x="2280861" y="360136"/>
                  </a:cubicBezTo>
                  <a:close/>
                </a:path>
              </a:pathLst>
            </a:custGeom>
            <a:solidFill>
              <a:srgbClr val="000000"/>
            </a:solidFill>
            <a:ln w="37505"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8946460F-B3CC-CC7A-E9A4-6C11FD789618}"/>
                </a:ext>
              </a:extLst>
            </p:cNvPr>
            <p:cNvSpPr/>
            <p:nvPr/>
          </p:nvSpPr>
          <p:spPr>
            <a:xfrm>
              <a:off x="2751746" y="1850579"/>
              <a:ext cx="1676882" cy="1425537"/>
            </a:xfrm>
            <a:custGeom>
              <a:avLst/>
              <a:gdLst>
                <a:gd name="connsiteX0" fmla="*/ 75028 w 1676882"/>
                <a:gd name="connsiteY0" fmla="*/ 390147 h 1425537"/>
                <a:gd name="connsiteX1" fmla="*/ 127548 w 1676882"/>
                <a:gd name="connsiteY1" fmla="*/ 367639 h 1425537"/>
                <a:gd name="connsiteX2" fmla="*/ 127548 w 1676882"/>
                <a:gd name="connsiteY2" fmla="*/ 367639 h 1425537"/>
                <a:gd name="connsiteX3" fmla="*/ 660249 w 1676882"/>
                <a:gd name="connsiteY3" fmla="*/ 150057 h 1425537"/>
                <a:gd name="connsiteX4" fmla="*/ 1410532 w 1676882"/>
                <a:gd name="connsiteY4" fmla="*/ 900340 h 1425537"/>
                <a:gd name="connsiteX5" fmla="*/ 1410532 w 1676882"/>
                <a:gd name="connsiteY5" fmla="*/ 1072905 h 1425537"/>
                <a:gd name="connsiteX6" fmla="*/ 979120 w 1676882"/>
                <a:gd name="connsiteY6" fmla="*/ 1215459 h 1425537"/>
                <a:gd name="connsiteX7" fmla="*/ 922848 w 1676882"/>
                <a:gd name="connsiteY7" fmla="*/ 1200453 h 1425537"/>
                <a:gd name="connsiteX8" fmla="*/ 810306 w 1676882"/>
                <a:gd name="connsiteY8" fmla="*/ 1312996 h 1425537"/>
                <a:gd name="connsiteX9" fmla="*/ 922848 w 1676882"/>
                <a:gd name="connsiteY9" fmla="*/ 1425538 h 1425537"/>
                <a:gd name="connsiteX10" fmla="*/ 1027888 w 1676882"/>
                <a:gd name="connsiteY10" fmla="*/ 1358013 h 1425537"/>
                <a:gd name="connsiteX11" fmla="*/ 1624363 w 1676882"/>
                <a:gd name="connsiteY11" fmla="*/ 1159188 h 1425537"/>
                <a:gd name="connsiteX12" fmla="*/ 1676883 w 1676882"/>
                <a:gd name="connsiteY12" fmla="*/ 1087911 h 1425537"/>
                <a:gd name="connsiteX13" fmla="*/ 1676883 w 1676882"/>
                <a:gd name="connsiteY13" fmla="*/ 750283 h 1425537"/>
                <a:gd name="connsiteX14" fmla="*/ 1601854 w 1676882"/>
                <a:gd name="connsiteY14" fmla="*/ 675255 h 1425537"/>
                <a:gd name="connsiteX15" fmla="*/ 1534329 w 1676882"/>
                <a:gd name="connsiteY15" fmla="*/ 675255 h 1425537"/>
                <a:gd name="connsiteX16" fmla="*/ 660249 w 1676882"/>
                <a:gd name="connsiteY16" fmla="*/ 0 h 1425537"/>
                <a:gd name="connsiteX17" fmla="*/ 30011 w 1676882"/>
                <a:gd name="connsiteY17" fmla="*/ 255096 h 1425537"/>
                <a:gd name="connsiteX18" fmla="*/ 0 w 1676882"/>
                <a:gd name="connsiteY18" fmla="*/ 315119 h 1425537"/>
                <a:gd name="connsiteX19" fmla="*/ 75028 w 1676882"/>
                <a:gd name="connsiteY19" fmla="*/ 390147 h 142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76882" h="1425537">
                  <a:moveTo>
                    <a:pt x="75028" y="390147"/>
                  </a:moveTo>
                  <a:cubicBezTo>
                    <a:pt x="97537" y="390147"/>
                    <a:pt x="116294" y="382644"/>
                    <a:pt x="127548" y="367639"/>
                  </a:cubicBezTo>
                  <a:lnTo>
                    <a:pt x="127548" y="367639"/>
                  </a:lnTo>
                  <a:cubicBezTo>
                    <a:pt x="266351" y="232588"/>
                    <a:pt x="453921" y="150057"/>
                    <a:pt x="660249" y="150057"/>
                  </a:cubicBezTo>
                  <a:cubicBezTo>
                    <a:pt x="1072905" y="150057"/>
                    <a:pt x="1410532" y="487684"/>
                    <a:pt x="1410532" y="900340"/>
                  </a:cubicBezTo>
                  <a:lnTo>
                    <a:pt x="1410532" y="1072905"/>
                  </a:lnTo>
                  <a:lnTo>
                    <a:pt x="979120" y="1215459"/>
                  </a:lnTo>
                  <a:cubicBezTo>
                    <a:pt x="960362" y="1207956"/>
                    <a:pt x="941605" y="1200453"/>
                    <a:pt x="922848" y="1200453"/>
                  </a:cubicBezTo>
                  <a:cubicBezTo>
                    <a:pt x="859074" y="1200453"/>
                    <a:pt x="810306" y="1249221"/>
                    <a:pt x="810306" y="1312996"/>
                  </a:cubicBezTo>
                  <a:cubicBezTo>
                    <a:pt x="810306" y="1376770"/>
                    <a:pt x="859074" y="1425538"/>
                    <a:pt x="922848" y="1425538"/>
                  </a:cubicBezTo>
                  <a:cubicBezTo>
                    <a:pt x="967865" y="1425538"/>
                    <a:pt x="1009131" y="1399278"/>
                    <a:pt x="1027888" y="1358013"/>
                  </a:cubicBezTo>
                  <a:lnTo>
                    <a:pt x="1624363" y="1159188"/>
                  </a:lnTo>
                  <a:cubicBezTo>
                    <a:pt x="1654374" y="1147933"/>
                    <a:pt x="1676883" y="1121673"/>
                    <a:pt x="1676883" y="1087911"/>
                  </a:cubicBezTo>
                  <a:lnTo>
                    <a:pt x="1676883" y="750283"/>
                  </a:lnTo>
                  <a:cubicBezTo>
                    <a:pt x="1676883" y="709018"/>
                    <a:pt x="1643120" y="675255"/>
                    <a:pt x="1601854" y="675255"/>
                  </a:cubicBezTo>
                  <a:lnTo>
                    <a:pt x="1534329" y="675255"/>
                  </a:lnTo>
                  <a:cubicBezTo>
                    <a:pt x="1433041" y="288859"/>
                    <a:pt x="1080408" y="0"/>
                    <a:pt x="660249" y="0"/>
                  </a:cubicBezTo>
                  <a:cubicBezTo>
                    <a:pt x="416407" y="0"/>
                    <a:pt x="195074" y="97537"/>
                    <a:pt x="30011" y="255096"/>
                  </a:cubicBezTo>
                  <a:cubicBezTo>
                    <a:pt x="11254" y="270102"/>
                    <a:pt x="0" y="288859"/>
                    <a:pt x="0" y="315119"/>
                  </a:cubicBezTo>
                  <a:cubicBezTo>
                    <a:pt x="0" y="356385"/>
                    <a:pt x="33763" y="390147"/>
                    <a:pt x="75028" y="390147"/>
                  </a:cubicBezTo>
                  <a:close/>
                </a:path>
              </a:pathLst>
            </a:custGeom>
            <a:solidFill>
              <a:schemeClr val="accent1">
                <a:lumMod val="60000"/>
                <a:lumOff val="40000"/>
              </a:schemeClr>
            </a:solidFill>
            <a:ln w="37505" cap="flat">
              <a:noFill/>
              <a:prstDash val="solid"/>
              <a:miter/>
            </a:ln>
          </p:spPr>
          <p:txBody>
            <a:bodyPr rtlCol="0" anchor="ctr"/>
            <a:lstStyle/>
            <a:p>
              <a:endParaRPr lang="ja-JP" altLang="en-US"/>
            </a:p>
          </p:txBody>
        </p:sp>
        <p:sp>
          <p:nvSpPr>
            <p:cNvPr id="13" name="フリーフォーム: 図形 12">
              <a:extLst>
                <a:ext uri="{FF2B5EF4-FFF2-40B4-BE49-F238E27FC236}">
                  <a16:creationId xmlns:a16="http://schemas.microsoft.com/office/drawing/2014/main" id="{1A2483B5-FBC6-5E64-77E6-746F5B278A5C}"/>
                </a:ext>
              </a:extLst>
            </p:cNvPr>
            <p:cNvSpPr/>
            <p:nvPr/>
          </p:nvSpPr>
          <p:spPr>
            <a:xfrm>
              <a:off x="2811769" y="2150692"/>
              <a:ext cx="1200453" cy="1200453"/>
            </a:xfrm>
            <a:custGeom>
              <a:avLst/>
              <a:gdLst>
                <a:gd name="connsiteX0" fmla="*/ 1196702 w 1200453"/>
                <a:gd name="connsiteY0" fmla="*/ 664001 h 1200453"/>
                <a:gd name="connsiteX1" fmla="*/ 1200453 w 1200453"/>
                <a:gd name="connsiteY1" fmla="*/ 600227 h 1200453"/>
                <a:gd name="connsiteX2" fmla="*/ 600227 w 1200453"/>
                <a:gd name="connsiteY2" fmla="*/ 0 h 1200453"/>
                <a:gd name="connsiteX3" fmla="*/ 0 w 1200453"/>
                <a:gd name="connsiteY3" fmla="*/ 600227 h 1200453"/>
                <a:gd name="connsiteX4" fmla="*/ 600227 w 1200453"/>
                <a:gd name="connsiteY4" fmla="*/ 1200453 h 1200453"/>
                <a:gd name="connsiteX5" fmla="*/ 637741 w 1200453"/>
                <a:gd name="connsiteY5" fmla="*/ 1196702 h 1200453"/>
                <a:gd name="connsiteX6" fmla="*/ 637741 w 1200453"/>
                <a:gd name="connsiteY6" fmla="*/ 1012882 h 1200453"/>
                <a:gd name="connsiteX7" fmla="*/ 637741 w 1200453"/>
                <a:gd name="connsiteY7" fmla="*/ 1012882 h 1200453"/>
                <a:gd name="connsiteX8" fmla="*/ 660249 w 1200453"/>
                <a:gd name="connsiteY8" fmla="*/ 911594 h 1200453"/>
                <a:gd name="connsiteX9" fmla="*/ 791549 w 1200453"/>
                <a:gd name="connsiteY9" fmla="*/ 799052 h 1200453"/>
                <a:gd name="connsiteX10" fmla="*/ 1196702 w 1200453"/>
                <a:gd name="connsiteY10" fmla="*/ 664001 h 120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0453" h="1200453">
                  <a:moveTo>
                    <a:pt x="1196702" y="664001"/>
                  </a:moveTo>
                  <a:cubicBezTo>
                    <a:pt x="1200453" y="641492"/>
                    <a:pt x="1200453" y="622735"/>
                    <a:pt x="1200453" y="600227"/>
                  </a:cubicBezTo>
                  <a:cubicBezTo>
                    <a:pt x="1200453" y="270102"/>
                    <a:pt x="930351" y="0"/>
                    <a:pt x="600227" y="0"/>
                  </a:cubicBezTo>
                  <a:cubicBezTo>
                    <a:pt x="270102" y="0"/>
                    <a:pt x="0" y="270102"/>
                    <a:pt x="0" y="600227"/>
                  </a:cubicBezTo>
                  <a:cubicBezTo>
                    <a:pt x="0" y="930351"/>
                    <a:pt x="270102" y="1200453"/>
                    <a:pt x="600227" y="1200453"/>
                  </a:cubicBezTo>
                  <a:cubicBezTo>
                    <a:pt x="611481" y="1200453"/>
                    <a:pt x="626486" y="1200453"/>
                    <a:pt x="637741" y="1196702"/>
                  </a:cubicBezTo>
                  <a:lnTo>
                    <a:pt x="637741" y="1012882"/>
                  </a:lnTo>
                  <a:lnTo>
                    <a:pt x="637741" y="1012882"/>
                  </a:lnTo>
                  <a:cubicBezTo>
                    <a:pt x="637741" y="979119"/>
                    <a:pt x="645244" y="945357"/>
                    <a:pt x="660249" y="911594"/>
                  </a:cubicBezTo>
                  <a:cubicBezTo>
                    <a:pt x="686509" y="859074"/>
                    <a:pt x="731526" y="817809"/>
                    <a:pt x="791549" y="799052"/>
                  </a:cubicBezTo>
                  <a:lnTo>
                    <a:pt x="1196702" y="664001"/>
                  </a:lnTo>
                  <a:close/>
                </a:path>
              </a:pathLst>
            </a:custGeom>
            <a:solidFill>
              <a:srgbClr val="000000"/>
            </a:solidFill>
            <a:ln w="3750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15213796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グラフィックス 5" descr="電球と歯車 単色塗りつぶし">
            <a:extLst>
              <a:ext uri="{FF2B5EF4-FFF2-40B4-BE49-F238E27FC236}">
                <a16:creationId xmlns:a16="http://schemas.microsoft.com/office/drawing/2014/main" id="{D7DB82AF-BD56-934F-3684-99426ACF63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0469" y="2541649"/>
            <a:ext cx="3749881" cy="3749881"/>
          </a:xfrm>
          <a:prstGeom prst="rect">
            <a:avLst/>
          </a:prstGeom>
        </p:spPr>
      </p:pic>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今後の目標</a:t>
            </a: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目標</a:t>
            </a: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四角形: 角を丸くする 10">
            <a:extLst>
              <a:ext uri="{FF2B5EF4-FFF2-40B4-BE49-F238E27FC236}">
                <a16:creationId xmlns:a16="http://schemas.microsoft.com/office/drawing/2014/main" id="{EBEBFD72-C3D2-12E3-1979-67E3669C2727}"/>
              </a:ext>
            </a:extLst>
          </p:cNvPr>
          <p:cNvSpPr/>
          <p:nvPr/>
        </p:nvSpPr>
        <p:spPr>
          <a:xfrm>
            <a:off x="3208294" y="1735249"/>
            <a:ext cx="5775412" cy="1033671"/>
          </a:xfrm>
          <a:prstGeom prst="roundRect">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a:latin typeface="メイリオ" panose="020B0604030504040204" pitchFamily="50" charset="-128"/>
                <a:ea typeface="メイリオ" panose="020B0604030504040204" pitchFamily="50" charset="-128"/>
              </a:rPr>
              <a:t>目的意識を持つ</a:t>
            </a:r>
          </a:p>
        </p:txBody>
      </p:sp>
      <p:sp>
        <p:nvSpPr>
          <p:cNvPr id="9" name="テキスト ボックス 8">
            <a:extLst>
              <a:ext uri="{FF2B5EF4-FFF2-40B4-BE49-F238E27FC236}">
                <a16:creationId xmlns:a16="http://schemas.microsoft.com/office/drawing/2014/main" id="{D0255F8A-30F8-4696-655D-81F8796A5E05}"/>
              </a:ext>
            </a:extLst>
          </p:cNvPr>
          <p:cNvSpPr txBox="1"/>
          <p:nvPr/>
        </p:nvSpPr>
        <p:spPr>
          <a:xfrm>
            <a:off x="6457864" y="4010074"/>
            <a:ext cx="56458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66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基準を明確化</a:t>
            </a:r>
          </a:p>
        </p:txBody>
      </p:sp>
      <p:sp>
        <p:nvSpPr>
          <p:cNvPr id="22" name="矢印: 右 21">
            <a:extLst>
              <a:ext uri="{FF2B5EF4-FFF2-40B4-BE49-F238E27FC236}">
                <a16:creationId xmlns:a16="http://schemas.microsoft.com/office/drawing/2014/main" id="{E29938D0-232C-BB13-B3C7-8DDC80A749CA}"/>
              </a:ext>
            </a:extLst>
          </p:cNvPr>
          <p:cNvSpPr/>
          <p:nvPr/>
        </p:nvSpPr>
        <p:spPr>
          <a:xfrm>
            <a:off x="5386423" y="4010074"/>
            <a:ext cx="1071441" cy="713204"/>
          </a:xfrm>
          <a:prstGeom prst="rightArrow">
            <a:avLst/>
          </a:prstGeom>
          <a:solidFill>
            <a:schemeClr val="bg1"/>
          </a:solidFill>
          <a:ln>
            <a:noFill/>
          </a:ln>
          <a:scene3d>
            <a:camera prst="obliqueBottomRight"/>
            <a:lightRig rig="flat" dir="t"/>
          </a:scene3d>
          <a:sp3d extrusionH="476250" contourW="50800" prstMaterial="matte">
            <a:extrusionClr>
              <a:schemeClr val="accent6"/>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kumimoji="0" lang="ja-JP" altLang="en-US" sz="4000" b="1">
              <a:solidFill>
                <a:prstClr val="black"/>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1DC4DF49-1124-FDB9-DE05-D8F533CD1731}"/>
              </a:ext>
            </a:extLst>
          </p:cNvPr>
          <p:cNvSpPr txBox="1"/>
          <p:nvPr/>
        </p:nvSpPr>
        <p:spPr>
          <a:xfrm>
            <a:off x="338363" y="3489513"/>
            <a:ext cx="5645800"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5400" b="1" dirty="0">
                <a:solidFill>
                  <a:prstClr val="black"/>
                </a:solidFill>
                <a:latin typeface="メイリオ" panose="020B0604030504040204" pitchFamily="50" charset="-128"/>
                <a:ea typeface="メイリオ" panose="020B0604030504040204" pitchFamily="50" charset="-128"/>
              </a:rPr>
              <a:t>意見が</a:t>
            </a:r>
            <a:endParaRPr lang="en-US" altLang="ja-JP" sz="5400" b="1" dirty="0">
              <a:solidFill>
                <a:prstClr val="black"/>
              </a:solidFill>
              <a:latin typeface="メイリオ" panose="020B0604030504040204" pitchFamily="50" charset="-128"/>
              <a:ea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5400" b="1" dirty="0">
                <a:solidFill>
                  <a:prstClr val="black"/>
                </a:solidFill>
                <a:latin typeface="メイリオ" panose="020B0604030504040204" pitchFamily="50" charset="-128"/>
                <a:ea typeface="メイリオ" panose="020B0604030504040204" pitchFamily="50" charset="-128"/>
              </a:rPr>
              <a:t>決まらない</a:t>
            </a:r>
            <a:endParaRPr kumimoji="1" lang="ja-JP" altLang="en-US" sz="54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26808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22"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26C0B7BD-969D-5DF0-7097-543C99B34C76}"/>
              </a:ext>
            </a:extLst>
          </p:cNvPr>
          <p:cNvSpPr/>
          <p:nvPr/>
        </p:nvSpPr>
        <p:spPr>
          <a:xfrm>
            <a:off x="742021" y="6181244"/>
            <a:ext cx="3198645" cy="43237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四角形: 角を丸くする 2">
            <a:extLst>
              <a:ext uri="{FF2B5EF4-FFF2-40B4-BE49-F238E27FC236}">
                <a16:creationId xmlns:a16="http://schemas.microsoft.com/office/drawing/2014/main" id="{3A396F48-A3D7-7B3E-2287-6593A64CF9A3}"/>
              </a:ext>
            </a:extLst>
          </p:cNvPr>
          <p:cNvSpPr/>
          <p:nvPr/>
        </p:nvSpPr>
        <p:spPr>
          <a:xfrm>
            <a:off x="3684000" y="2403000"/>
            <a:ext cx="4824000" cy="2052000"/>
          </a:xfrm>
          <a:prstGeom prst="roundRect">
            <a:avLst/>
          </a:prstGeom>
          <a:solidFill>
            <a:schemeClr val="bg1"/>
          </a:solidFill>
          <a:ln>
            <a:noFill/>
          </a:ln>
          <a:scene3d>
            <a:camera prst="obliqueBottomRight"/>
            <a:lightRig rig="flat" dir="t"/>
          </a:scene3d>
          <a:sp3d extrusionH="476250" contourW="50800" prstMaterial="matte">
            <a:extrusionClr>
              <a:schemeClr val="accent5">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sz="6000" b="1" dirty="0">
                <a:solidFill>
                  <a:prstClr val="black"/>
                </a:solidFill>
                <a:latin typeface="メイリオ" panose="020B0604030504040204" pitchFamily="50" charset="-128"/>
                <a:ea typeface="メイリオ" panose="020B0604030504040204" pitchFamily="50" charset="-128"/>
              </a:rPr>
              <a:t>DB</a:t>
            </a:r>
            <a:r>
              <a:rPr lang="ja-JP" altLang="en-US" sz="6000" b="1" dirty="0">
                <a:solidFill>
                  <a:prstClr val="black"/>
                </a:solidFill>
                <a:latin typeface="メイリオ" panose="020B0604030504040204" pitchFamily="50" charset="-128"/>
                <a:ea typeface="メイリオ" panose="020B0604030504040204" pitchFamily="50" charset="-128"/>
              </a:rPr>
              <a:t>担当</a:t>
            </a:r>
          </a:p>
        </p:txBody>
      </p:sp>
      <p:pic>
        <p:nvPicPr>
          <p:cNvPr id="18" name="Picture 7">
            <a:extLst>
              <a:ext uri="{FF2B5EF4-FFF2-40B4-BE49-F238E27FC236}">
                <a16:creationId xmlns:a16="http://schemas.microsoft.com/office/drawing/2014/main" id="{558037D4-8C6C-CA8D-BD80-AF663F861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37261" y="1778929"/>
            <a:ext cx="894830" cy="9992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図 9" descr="時計 が含まれている画像&#10;&#10;自動的に生成された説明">
            <a:extLst>
              <a:ext uri="{FF2B5EF4-FFF2-40B4-BE49-F238E27FC236}">
                <a16:creationId xmlns:a16="http://schemas.microsoft.com/office/drawing/2014/main" id="{AFC21062-BE9D-9668-FC75-C6A1EC4EA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49086" y="2247204"/>
            <a:ext cx="1630702" cy="2088734"/>
          </a:xfrm>
          <a:prstGeom prst="rect">
            <a:avLst/>
          </a:prstGeom>
          <a:effectLst>
            <a:outerShdw blurRad="50800" dist="38100" dir="5400000" algn="t" rotWithShape="0">
              <a:prstClr val="black">
                <a:alpha val="40000"/>
              </a:prstClr>
            </a:outerShdw>
          </a:effectLst>
        </p:spPr>
      </p:pic>
      <p:pic>
        <p:nvPicPr>
          <p:cNvPr id="11" name="図 10" descr="時計, 飼い猫 が含まれている画像&#10;&#10;自動的に生成された説明">
            <a:extLst>
              <a:ext uri="{FF2B5EF4-FFF2-40B4-BE49-F238E27FC236}">
                <a16:creationId xmlns:a16="http://schemas.microsoft.com/office/drawing/2014/main" id="{7E72A322-3201-2A73-9053-2553DF430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19036" y="3035465"/>
            <a:ext cx="2131280" cy="2039858"/>
          </a:xfrm>
          <a:prstGeom prst="rect">
            <a:avLst/>
          </a:prstGeom>
          <a:effectLst>
            <a:outerShdw blurRad="50800" dist="38100" dir="5400000" algn="t" rotWithShape="0">
              <a:prstClr val="black">
                <a:alpha val="40000"/>
              </a:prstClr>
            </a:outerShdw>
          </a:effectLst>
        </p:spPr>
      </p:pic>
      <p:pic>
        <p:nvPicPr>
          <p:cNvPr id="12" name="Picture 3">
            <a:extLst>
              <a:ext uri="{FF2B5EF4-FFF2-40B4-BE49-F238E27FC236}">
                <a16:creationId xmlns:a16="http://schemas.microsoft.com/office/drawing/2014/main" id="{5D2CEE66-1C64-15F8-AB47-6174BC49364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501217" flipH="1">
            <a:off x="398406" y="3336300"/>
            <a:ext cx="3372541"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87928"/>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5F4635F-DDCB-A216-4D0B-AC3C39346C7E}"/>
              </a:ext>
            </a:extLst>
          </p:cNvPr>
          <p:cNvSpPr/>
          <p:nvPr/>
        </p:nvSpPr>
        <p:spPr>
          <a:xfrm>
            <a:off x="674486" y="1980116"/>
            <a:ext cx="4449559" cy="1712629"/>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600" b="1" dirty="0">
                <a:latin typeface="メイリオ" panose="020B0604030504040204" pitchFamily="50" charset="-128"/>
                <a:ea typeface="メイリオ" panose="020B0604030504040204" pitchFamily="50" charset="-128"/>
              </a:rPr>
              <a:t>技術</a:t>
            </a:r>
          </a:p>
        </p:txBody>
      </p:sp>
      <p:sp>
        <p:nvSpPr>
          <p:cNvPr id="7" name="テキスト ボックス 6">
            <a:extLst>
              <a:ext uri="{FF2B5EF4-FFF2-40B4-BE49-F238E27FC236}">
                <a16:creationId xmlns:a16="http://schemas.microsoft.com/office/drawing/2014/main" id="{5AE54E82-14F5-AFC6-F2F3-9DA786815AF1}"/>
              </a:ext>
            </a:extLst>
          </p:cNvPr>
          <p:cNvSpPr txBox="1"/>
          <p:nvPr/>
        </p:nvSpPr>
        <p:spPr>
          <a:xfrm>
            <a:off x="1170518" y="4130027"/>
            <a:ext cx="395352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black"/>
                </a:solidFill>
                <a:latin typeface="メイリオ" panose="020B0604030504040204" pitchFamily="50" charset="-128"/>
                <a:ea typeface="メイリオ" panose="020B0604030504040204" pitchFamily="50" charset="-128"/>
              </a:rPr>
              <a:t>DAO</a:t>
            </a:r>
            <a:r>
              <a:rPr lang="ja-JP" altLang="en-US" sz="2800" b="1" dirty="0">
                <a:solidFill>
                  <a:prstClr val="black"/>
                </a:solidFill>
                <a:latin typeface="メイリオ" panose="020B0604030504040204" pitchFamily="50" charset="-128"/>
                <a:ea typeface="メイリオ" panose="020B0604030504040204" pitchFamily="50" charset="-128"/>
              </a:rPr>
              <a:t>、</a:t>
            </a:r>
            <a:r>
              <a:rPr lang="en-US" altLang="ja-JP" sz="2800" b="1" dirty="0">
                <a:solidFill>
                  <a:prstClr val="black"/>
                </a:solidFill>
                <a:latin typeface="メイリオ" panose="020B0604030504040204" pitchFamily="50" charset="-128"/>
                <a:ea typeface="メイリオ" panose="020B0604030504040204" pitchFamily="50" charset="-128"/>
              </a:rPr>
              <a:t>Beans</a:t>
            </a:r>
            <a:r>
              <a:rPr lang="ja-JP" altLang="en-US" sz="2800" b="1" dirty="0">
                <a:solidFill>
                  <a:prstClr val="black"/>
                </a:solidFill>
                <a:latin typeface="メイリオ" panose="020B0604030504040204" pitchFamily="50" charset="-128"/>
                <a:ea typeface="メイリオ" panose="020B0604030504040204" pitchFamily="50" charset="-128"/>
              </a:rPr>
              <a:t>が得意に</a:t>
            </a:r>
            <a:endPar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 name="テキスト ボックス 7">
            <a:extLst>
              <a:ext uri="{FF2B5EF4-FFF2-40B4-BE49-F238E27FC236}">
                <a16:creationId xmlns:a16="http://schemas.microsoft.com/office/drawing/2014/main" id="{66C24A7F-4384-7824-7622-F08E8C14BFB3}"/>
              </a:ext>
            </a:extLst>
          </p:cNvPr>
          <p:cNvSpPr txBox="1"/>
          <p:nvPr/>
        </p:nvSpPr>
        <p:spPr>
          <a:xfrm>
            <a:off x="1170518" y="4975817"/>
            <a:ext cx="419428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オブジェクト指向を習得</a:t>
            </a:r>
          </a:p>
        </p:txBody>
      </p:sp>
      <p:sp>
        <p:nvSpPr>
          <p:cNvPr id="9" name="四角形: 角を丸くする 8">
            <a:extLst>
              <a:ext uri="{FF2B5EF4-FFF2-40B4-BE49-F238E27FC236}">
                <a16:creationId xmlns:a16="http://schemas.microsoft.com/office/drawing/2014/main" id="{0933E289-8DF8-CD15-52C8-500441E99DD2}"/>
              </a:ext>
            </a:extLst>
          </p:cNvPr>
          <p:cNvSpPr/>
          <p:nvPr/>
        </p:nvSpPr>
        <p:spPr>
          <a:xfrm>
            <a:off x="6566505" y="1980116"/>
            <a:ext cx="4449559" cy="1712629"/>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600" b="1" dirty="0">
                <a:latin typeface="メイリオ" panose="020B0604030504040204" pitchFamily="50" charset="-128"/>
                <a:ea typeface="メイリオ" panose="020B0604030504040204" pitchFamily="50" charset="-128"/>
              </a:rPr>
              <a:t>コミュ力</a:t>
            </a:r>
            <a:endParaRPr kumimoji="1" lang="ja-JP" altLang="en-US" sz="66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BC4CD3D5-2E8C-3C0E-2650-F06EE238ADA2}"/>
              </a:ext>
            </a:extLst>
          </p:cNvPr>
          <p:cNvSpPr txBox="1"/>
          <p:nvPr/>
        </p:nvSpPr>
        <p:spPr>
          <a:xfrm>
            <a:off x="7067957" y="4095752"/>
            <a:ext cx="487075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社会人としての適切な距離感</a:t>
            </a:r>
          </a:p>
        </p:txBody>
      </p:sp>
      <p:sp>
        <p:nvSpPr>
          <p:cNvPr id="14" name="テキスト ボックス 13">
            <a:extLst>
              <a:ext uri="{FF2B5EF4-FFF2-40B4-BE49-F238E27FC236}">
                <a16:creationId xmlns:a16="http://schemas.microsoft.com/office/drawing/2014/main" id="{3C27028B-3B41-726B-6389-D8612ECCC0CA}"/>
              </a:ext>
            </a:extLst>
          </p:cNvPr>
          <p:cNvSpPr txBox="1"/>
          <p:nvPr/>
        </p:nvSpPr>
        <p:spPr>
          <a:xfrm>
            <a:off x="7067957" y="4991378"/>
            <a:ext cx="516103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b="1" dirty="0">
                <a:solidFill>
                  <a:prstClr val="black"/>
                </a:solidFill>
                <a:latin typeface="メイリオ" panose="020B0604030504040204" pitchFamily="50" charset="-128"/>
                <a:ea typeface="メイリオ" panose="020B0604030504040204" pitchFamily="50" charset="-128"/>
              </a:rPr>
              <a:t>教え方をわかりやすく</a:t>
            </a:r>
            <a:endPar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5" name="楕円 14">
            <a:extLst>
              <a:ext uri="{FF2B5EF4-FFF2-40B4-BE49-F238E27FC236}">
                <a16:creationId xmlns:a16="http://schemas.microsoft.com/office/drawing/2014/main" id="{7153A21C-64CA-FD84-FFD8-20FF7B16050B}"/>
              </a:ext>
            </a:extLst>
          </p:cNvPr>
          <p:cNvSpPr/>
          <p:nvPr/>
        </p:nvSpPr>
        <p:spPr>
          <a:xfrm>
            <a:off x="629132" y="4063588"/>
            <a:ext cx="541386" cy="541386"/>
          </a:xfrm>
          <a:prstGeom prst="ellipse">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latin typeface="メイリオ" panose="020B0604030504040204" pitchFamily="50" charset="-128"/>
              <a:ea typeface="メイリオ" panose="020B0604030504040204" pitchFamily="50" charset="-128"/>
            </a:endParaRPr>
          </a:p>
        </p:txBody>
      </p:sp>
      <p:sp>
        <p:nvSpPr>
          <p:cNvPr id="16" name="楕円 15">
            <a:extLst>
              <a:ext uri="{FF2B5EF4-FFF2-40B4-BE49-F238E27FC236}">
                <a16:creationId xmlns:a16="http://schemas.microsoft.com/office/drawing/2014/main" id="{944FC033-D6F3-DB0E-429D-EBAB15BE6E61}"/>
              </a:ext>
            </a:extLst>
          </p:cNvPr>
          <p:cNvSpPr/>
          <p:nvPr/>
        </p:nvSpPr>
        <p:spPr>
          <a:xfrm>
            <a:off x="629132" y="4913897"/>
            <a:ext cx="541386" cy="541386"/>
          </a:xfrm>
          <a:prstGeom prst="ellipse">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latin typeface="メイリオ" panose="020B0604030504040204" pitchFamily="50" charset="-128"/>
              <a:ea typeface="メイリオ" panose="020B0604030504040204" pitchFamily="50" charset="-128"/>
            </a:endParaRPr>
          </a:p>
        </p:txBody>
      </p:sp>
      <p:sp>
        <p:nvSpPr>
          <p:cNvPr id="17" name="楕円 16">
            <a:extLst>
              <a:ext uri="{FF2B5EF4-FFF2-40B4-BE49-F238E27FC236}">
                <a16:creationId xmlns:a16="http://schemas.microsoft.com/office/drawing/2014/main" id="{68617E73-BD5D-0CD3-69F0-6CD309FA5112}"/>
              </a:ext>
            </a:extLst>
          </p:cNvPr>
          <p:cNvSpPr/>
          <p:nvPr/>
        </p:nvSpPr>
        <p:spPr>
          <a:xfrm>
            <a:off x="6526571" y="4063588"/>
            <a:ext cx="541386" cy="541386"/>
          </a:xfrm>
          <a:prstGeom prst="ellipse">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7C5FF827-36C5-9EFF-C9AA-B1F0BC45BD7A}"/>
              </a:ext>
            </a:extLst>
          </p:cNvPr>
          <p:cNvSpPr/>
          <p:nvPr/>
        </p:nvSpPr>
        <p:spPr>
          <a:xfrm>
            <a:off x="6487606" y="4913897"/>
            <a:ext cx="541386" cy="541386"/>
          </a:xfrm>
          <a:prstGeom prst="ellipse">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B1E6A9C6-329D-F294-83F2-639A9D4EA3E9}"/>
              </a:ext>
            </a:extLst>
          </p:cNvPr>
          <p:cNvSpPr/>
          <p:nvPr/>
        </p:nvSpPr>
        <p:spPr>
          <a:xfrm>
            <a:off x="826886" y="3487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成長</a:t>
            </a:r>
          </a:p>
        </p:txBody>
      </p:sp>
      <p:sp>
        <p:nvSpPr>
          <p:cNvPr id="20" name="正方形/長方形 19">
            <a:extLst>
              <a:ext uri="{FF2B5EF4-FFF2-40B4-BE49-F238E27FC236}">
                <a16:creationId xmlns:a16="http://schemas.microsoft.com/office/drawing/2014/main" id="{6DF9D388-53FA-564B-47E0-6DCF02362CB3}"/>
              </a:ext>
            </a:extLst>
          </p:cNvPr>
          <p:cNvSpPr/>
          <p:nvPr/>
        </p:nvSpPr>
        <p:spPr>
          <a:xfrm>
            <a:off x="4253784" y="511603"/>
            <a:ext cx="180000" cy="7335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C6A4918E-DDDE-EA6E-813F-D973401FBDE2}"/>
              </a:ext>
            </a:extLst>
          </p:cNvPr>
          <p:cNvSpPr txBox="1"/>
          <p:nvPr/>
        </p:nvSpPr>
        <p:spPr>
          <a:xfrm>
            <a:off x="4394462" y="537277"/>
            <a:ext cx="667299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DBA</a:t>
            </a: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として</a:t>
            </a:r>
          </a:p>
        </p:txBody>
      </p:sp>
    </p:spTree>
    <p:extLst>
      <p:ext uri="{BB962C8B-B14F-4D97-AF65-F5344CB8AC3E}">
        <p14:creationId xmlns:p14="http://schemas.microsoft.com/office/powerpoint/2010/main" val="4298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3" grpId="0"/>
      <p:bldP spid="14" grpId="0"/>
      <p:bldP spid="15" grpId="0"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B14A497B-B7C8-CBDD-7EC2-1601FB4E1884}"/>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D1059D22-7F24-C91D-1A22-F060A6A95E28}"/>
              </a:ext>
            </a:extLst>
          </p:cNvPr>
          <p:cNvGrpSpPr/>
          <p:nvPr/>
        </p:nvGrpSpPr>
        <p:grpSpPr>
          <a:xfrm>
            <a:off x="893783" y="2275877"/>
            <a:ext cx="3910350" cy="3910350"/>
            <a:chOff x="1862550" y="3626114"/>
            <a:chExt cx="3910350" cy="3910350"/>
          </a:xfrm>
        </p:grpSpPr>
        <p:pic>
          <p:nvPicPr>
            <p:cNvPr id="17" name="グラフィックス 16" descr="チャットの吹き出し 単色塗りつぶし">
              <a:extLst>
                <a:ext uri="{FF2B5EF4-FFF2-40B4-BE49-F238E27FC236}">
                  <a16:creationId xmlns:a16="http://schemas.microsoft.com/office/drawing/2014/main" id="{4DBBA37B-F864-4E8E-9B94-63A45D117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550" y="3626114"/>
              <a:ext cx="3910350" cy="3910350"/>
            </a:xfrm>
            <a:prstGeom prst="rect">
              <a:avLst/>
            </a:prstGeom>
          </p:spPr>
        </p:pic>
        <p:sp>
          <p:nvSpPr>
            <p:cNvPr id="18" name="正方形/長方形 17">
              <a:extLst>
                <a:ext uri="{FF2B5EF4-FFF2-40B4-BE49-F238E27FC236}">
                  <a16:creationId xmlns:a16="http://schemas.microsoft.com/office/drawing/2014/main" id="{44D3120F-9BF7-6042-F565-726183890755}"/>
                </a:ext>
              </a:extLst>
            </p:cNvPr>
            <p:cNvSpPr/>
            <p:nvPr/>
          </p:nvSpPr>
          <p:spPr>
            <a:xfrm>
              <a:off x="2646794" y="4815267"/>
              <a:ext cx="2237476" cy="76602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フリーフォーム: 図形 22">
            <a:extLst>
              <a:ext uri="{FF2B5EF4-FFF2-40B4-BE49-F238E27FC236}">
                <a16:creationId xmlns:a16="http://schemas.microsoft.com/office/drawing/2014/main" id="{2CC88BCD-8AD8-516F-A59D-556D96B6CC03}"/>
              </a:ext>
            </a:extLst>
          </p:cNvPr>
          <p:cNvSpPr/>
          <p:nvPr/>
        </p:nvSpPr>
        <p:spPr>
          <a:xfrm rot="8084830">
            <a:off x="2215237" y="3370382"/>
            <a:ext cx="1267443" cy="1210569"/>
          </a:xfrm>
          <a:custGeom>
            <a:avLst/>
            <a:gdLst>
              <a:gd name="connsiteX0" fmla="*/ 0 w 750858"/>
              <a:gd name="connsiteY0" fmla="*/ 460572 h 750858"/>
              <a:gd name="connsiteX1" fmla="*/ 0 w 750858"/>
              <a:gd name="connsiteY1" fmla="*/ 271886 h 750858"/>
              <a:gd name="connsiteX2" fmla="*/ 292887 w 750858"/>
              <a:gd name="connsiteY2" fmla="*/ 271886 h 750858"/>
              <a:gd name="connsiteX3" fmla="*/ 292887 w 750858"/>
              <a:gd name="connsiteY3" fmla="*/ 31448 h 750858"/>
              <a:gd name="connsiteX4" fmla="*/ 324335 w 750858"/>
              <a:gd name="connsiteY4" fmla="*/ 0 h 750858"/>
              <a:gd name="connsiteX5" fmla="*/ 481573 w 750858"/>
              <a:gd name="connsiteY5" fmla="*/ 0 h 750858"/>
              <a:gd name="connsiteX6" fmla="*/ 481573 w 750858"/>
              <a:gd name="connsiteY6" fmla="*/ 271886 h 750858"/>
              <a:gd name="connsiteX7" fmla="*/ 719410 w 750858"/>
              <a:gd name="connsiteY7" fmla="*/ 271886 h 750858"/>
              <a:gd name="connsiteX8" fmla="*/ 750858 w 750858"/>
              <a:gd name="connsiteY8" fmla="*/ 303334 h 750858"/>
              <a:gd name="connsiteX9" fmla="*/ 750858 w 750858"/>
              <a:gd name="connsiteY9" fmla="*/ 460572 h 750858"/>
              <a:gd name="connsiteX10" fmla="*/ 481573 w 750858"/>
              <a:gd name="connsiteY10" fmla="*/ 460572 h 750858"/>
              <a:gd name="connsiteX11" fmla="*/ 481573 w 750858"/>
              <a:gd name="connsiteY11" fmla="*/ 750858 h 750858"/>
              <a:gd name="connsiteX12" fmla="*/ 292887 w 750858"/>
              <a:gd name="connsiteY12" fmla="*/ 750858 h 750858"/>
              <a:gd name="connsiteX13" fmla="*/ 292887 w 750858"/>
              <a:gd name="connsiteY13" fmla="*/ 460572 h 75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0858" h="750858">
                <a:moveTo>
                  <a:pt x="0" y="460572"/>
                </a:moveTo>
                <a:lnTo>
                  <a:pt x="0" y="271886"/>
                </a:lnTo>
                <a:lnTo>
                  <a:pt x="292887" y="271886"/>
                </a:lnTo>
                <a:lnTo>
                  <a:pt x="292887" y="31448"/>
                </a:lnTo>
                <a:cubicBezTo>
                  <a:pt x="292887" y="14080"/>
                  <a:pt x="306967" y="0"/>
                  <a:pt x="324335" y="0"/>
                </a:cubicBezTo>
                <a:lnTo>
                  <a:pt x="481573" y="0"/>
                </a:lnTo>
                <a:lnTo>
                  <a:pt x="481573" y="271886"/>
                </a:lnTo>
                <a:lnTo>
                  <a:pt x="719410" y="271886"/>
                </a:lnTo>
                <a:cubicBezTo>
                  <a:pt x="736778" y="271886"/>
                  <a:pt x="750858" y="285966"/>
                  <a:pt x="750858" y="303334"/>
                </a:cubicBezTo>
                <a:lnTo>
                  <a:pt x="750858" y="460572"/>
                </a:lnTo>
                <a:lnTo>
                  <a:pt x="481573" y="460572"/>
                </a:lnTo>
                <a:lnTo>
                  <a:pt x="481573" y="750858"/>
                </a:lnTo>
                <a:lnTo>
                  <a:pt x="292887" y="750858"/>
                </a:lnTo>
                <a:lnTo>
                  <a:pt x="292887" y="4605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四角形: 角を丸くする 2">
            <a:extLst>
              <a:ext uri="{FF2B5EF4-FFF2-40B4-BE49-F238E27FC236}">
                <a16:creationId xmlns:a16="http://schemas.microsoft.com/office/drawing/2014/main" id="{70BF4506-5394-2299-0AD3-59732FFED6B6}"/>
              </a:ext>
            </a:extLst>
          </p:cNvPr>
          <p:cNvSpPr/>
          <p:nvPr/>
        </p:nvSpPr>
        <p:spPr>
          <a:xfrm>
            <a:off x="587400" y="28860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endParaRPr lang="ja-JP" altLang="en-US" sz="4000" b="1">
              <a:solidFill>
                <a:schemeClr val="tx1"/>
              </a:solidFill>
              <a:latin typeface="メイリオ"/>
              <a:ea typeface="メイリオ"/>
            </a:endParaRPr>
          </a:p>
          <a:p>
            <a:pPr lvl="0" algn="ctr">
              <a:defRPr/>
            </a:pPr>
            <a:r>
              <a:rPr lang="ja-JP" altLang="en-US" sz="4000" b="1">
                <a:solidFill>
                  <a:schemeClr val="tx1"/>
                </a:solidFill>
                <a:latin typeface="メイリオ"/>
                <a:ea typeface="メイリオ"/>
              </a:rPr>
              <a:t>経緯</a:t>
            </a:r>
            <a:endParaRPr lang="ja-JP" altLang="en-US" sz="4000" b="1">
              <a:solidFill>
                <a:schemeClr val="tx1"/>
              </a:solidFill>
              <a:latin typeface="メイリオ" panose="020B0604030504040204" pitchFamily="50" charset="-128"/>
              <a:ea typeface="メイリオ" panose="020B0604030504040204" pitchFamily="50" charset="-128"/>
            </a:endParaRPr>
          </a:p>
          <a:p>
            <a:pPr algn="ctr">
              <a:defRPr/>
            </a:pPr>
            <a:endParaRPr lang="ja-JP" altLang="en-US" sz="4000" b="1">
              <a:solidFill>
                <a:srgbClr val="FFFFFF"/>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FC606214-61E4-70E3-A131-B43601F90793}"/>
              </a:ext>
            </a:extLst>
          </p:cNvPr>
          <p:cNvSpPr/>
          <p:nvPr/>
        </p:nvSpPr>
        <p:spPr>
          <a:xfrm>
            <a:off x="3968947" y="425819"/>
            <a:ext cx="180000" cy="7335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矢印: 右 6">
            <a:extLst>
              <a:ext uri="{FF2B5EF4-FFF2-40B4-BE49-F238E27FC236}">
                <a16:creationId xmlns:a16="http://schemas.microsoft.com/office/drawing/2014/main" id="{02492746-B565-757B-0437-4926764DF796}"/>
              </a:ext>
            </a:extLst>
          </p:cNvPr>
          <p:cNvSpPr/>
          <p:nvPr/>
        </p:nvSpPr>
        <p:spPr>
          <a:xfrm>
            <a:off x="4879432" y="3502382"/>
            <a:ext cx="1236569" cy="748449"/>
          </a:xfrm>
          <a:prstGeom prst="rightArrow">
            <a:avLst/>
          </a:prstGeom>
          <a:solidFill>
            <a:schemeClr val="bg1"/>
          </a:solidFill>
          <a:ln>
            <a:noFill/>
          </a:ln>
          <a:scene3d>
            <a:camera prst="obliqueBottomRight"/>
            <a:lightRig rig="flat" dir="t"/>
          </a:scene3d>
          <a:sp3d extrusionH="476250" contourW="50800" prstMaterial="matte">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4AAF7F0-B704-E6BF-2827-D5A623B819AD}"/>
              </a:ext>
            </a:extLst>
          </p:cNvPr>
          <p:cNvSpPr txBox="1"/>
          <p:nvPr/>
        </p:nvSpPr>
        <p:spPr>
          <a:xfrm>
            <a:off x="1018844" y="3598760"/>
            <a:ext cx="3986019" cy="83099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800" b="1" dirty="0">
                <a:solidFill>
                  <a:prstClr val="black"/>
                </a:solidFill>
                <a:latin typeface="メイリオ" panose="020B0604030504040204" pitchFamily="50" charset="-128"/>
                <a:ea typeface="メイリオ" panose="020B0604030504040204" pitchFamily="50" charset="-128"/>
              </a:rPr>
              <a:t>会話</a:t>
            </a:r>
            <a:r>
              <a:rPr lang="ja-JP" altLang="en-US" sz="4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が少ない</a:t>
            </a:r>
          </a:p>
        </p:txBody>
      </p:sp>
      <p:sp>
        <p:nvSpPr>
          <p:cNvPr id="10" name="テキスト ボックス 9">
            <a:extLst>
              <a:ext uri="{FF2B5EF4-FFF2-40B4-BE49-F238E27FC236}">
                <a16:creationId xmlns:a16="http://schemas.microsoft.com/office/drawing/2014/main" id="{F215AA7C-EBCD-2C89-E761-EBE5F43D0C94}"/>
              </a:ext>
            </a:extLst>
          </p:cNvPr>
          <p:cNvSpPr txBox="1"/>
          <p:nvPr/>
        </p:nvSpPr>
        <p:spPr>
          <a:xfrm>
            <a:off x="4148947" y="451493"/>
            <a:ext cx="6672999"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信頼をえることができた</a:t>
            </a:r>
          </a:p>
        </p:txBody>
      </p:sp>
      <p:grpSp>
        <p:nvGrpSpPr>
          <p:cNvPr id="4" name="グループ化 3">
            <a:extLst>
              <a:ext uri="{FF2B5EF4-FFF2-40B4-BE49-F238E27FC236}">
                <a16:creationId xmlns:a16="http://schemas.microsoft.com/office/drawing/2014/main" id="{1EBC9051-A75A-87CA-4646-A867E403DDCC}"/>
              </a:ext>
            </a:extLst>
          </p:cNvPr>
          <p:cNvGrpSpPr/>
          <p:nvPr/>
        </p:nvGrpSpPr>
        <p:grpSpPr>
          <a:xfrm>
            <a:off x="6026178" y="1228986"/>
            <a:ext cx="5361194" cy="5153615"/>
            <a:chOff x="6358097" y="1123806"/>
            <a:chExt cx="5361194" cy="5153615"/>
          </a:xfrm>
        </p:grpSpPr>
        <p:grpSp>
          <p:nvGrpSpPr>
            <p:cNvPr id="35" name="グループ化 34">
              <a:extLst>
                <a:ext uri="{FF2B5EF4-FFF2-40B4-BE49-F238E27FC236}">
                  <a16:creationId xmlns:a16="http://schemas.microsoft.com/office/drawing/2014/main" id="{E4012DF9-42DE-1A9E-7ACE-B9EE9CC259DB}"/>
                </a:ext>
              </a:extLst>
            </p:cNvPr>
            <p:cNvGrpSpPr/>
            <p:nvPr/>
          </p:nvGrpSpPr>
          <p:grpSpPr>
            <a:xfrm>
              <a:off x="6358097" y="2036145"/>
              <a:ext cx="3535471" cy="3535471"/>
              <a:chOff x="8632385" y="1004899"/>
              <a:chExt cx="2920947" cy="2920947"/>
            </a:xfrm>
          </p:grpSpPr>
          <p:grpSp>
            <p:nvGrpSpPr>
              <p:cNvPr id="25" name="グループ化 24">
                <a:extLst>
                  <a:ext uri="{FF2B5EF4-FFF2-40B4-BE49-F238E27FC236}">
                    <a16:creationId xmlns:a16="http://schemas.microsoft.com/office/drawing/2014/main" id="{CB7F265F-5381-3873-638B-2B1DE870DD6A}"/>
                  </a:ext>
                </a:extLst>
              </p:cNvPr>
              <p:cNvGrpSpPr/>
              <p:nvPr/>
            </p:nvGrpSpPr>
            <p:grpSpPr>
              <a:xfrm>
                <a:off x="8632385" y="1004899"/>
                <a:ext cx="2920947" cy="2920947"/>
                <a:chOff x="1862550" y="3626114"/>
                <a:chExt cx="3910350" cy="3910350"/>
              </a:xfrm>
              <a:solidFill>
                <a:schemeClr val="accent4">
                  <a:lumMod val="60000"/>
                  <a:lumOff val="40000"/>
                </a:schemeClr>
              </a:solidFill>
            </p:grpSpPr>
            <p:pic>
              <p:nvPicPr>
                <p:cNvPr id="26" name="グラフィックス 25" descr="チャットの吹き出し 単色塗りつぶし">
                  <a:extLst>
                    <a:ext uri="{FF2B5EF4-FFF2-40B4-BE49-F238E27FC236}">
                      <a16:creationId xmlns:a16="http://schemas.microsoft.com/office/drawing/2014/main" id="{048B7B53-F434-FB01-AD42-5712C8CB54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2550" y="3626114"/>
                  <a:ext cx="3910350" cy="3910350"/>
                </a:xfrm>
                <a:prstGeom prst="rect">
                  <a:avLst/>
                </a:prstGeom>
              </p:spPr>
            </p:pic>
            <p:sp>
              <p:nvSpPr>
                <p:cNvPr id="27" name="正方形/長方形 26">
                  <a:extLst>
                    <a:ext uri="{FF2B5EF4-FFF2-40B4-BE49-F238E27FC236}">
                      <a16:creationId xmlns:a16="http://schemas.microsoft.com/office/drawing/2014/main" id="{049811B3-26CD-02E5-5601-9C13180C2A8C}"/>
                    </a:ext>
                  </a:extLst>
                </p:cNvPr>
                <p:cNvSpPr/>
                <p:nvPr/>
              </p:nvSpPr>
              <p:spPr>
                <a:xfrm>
                  <a:off x="2646794" y="4815267"/>
                  <a:ext cx="2237476" cy="7660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グラフィックス 28" descr="星 単色塗りつぶし">
                <a:extLst>
                  <a:ext uri="{FF2B5EF4-FFF2-40B4-BE49-F238E27FC236}">
                    <a16:creationId xmlns:a16="http://schemas.microsoft.com/office/drawing/2014/main" id="{DA910AED-6842-CB97-DECF-F4579F14EE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98897" y="1644696"/>
                <a:ext cx="1148361" cy="1148361"/>
              </a:xfrm>
              <a:prstGeom prst="rect">
                <a:avLst/>
              </a:prstGeom>
            </p:spPr>
          </p:pic>
        </p:grpSp>
        <p:grpSp>
          <p:nvGrpSpPr>
            <p:cNvPr id="36" name="グループ化 35">
              <a:extLst>
                <a:ext uri="{FF2B5EF4-FFF2-40B4-BE49-F238E27FC236}">
                  <a16:creationId xmlns:a16="http://schemas.microsoft.com/office/drawing/2014/main" id="{263D5360-EE39-052A-5CF4-5DBCD1EAD403}"/>
                </a:ext>
              </a:extLst>
            </p:cNvPr>
            <p:cNvGrpSpPr/>
            <p:nvPr/>
          </p:nvGrpSpPr>
          <p:grpSpPr>
            <a:xfrm>
              <a:off x="8483338" y="3116725"/>
              <a:ext cx="3160696" cy="3160696"/>
              <a:chOff x="7734872" y="3599542"/>
              <a:chExt cx="3118701" cy="3118701"/>
            </a:xfrm>
          </p:grpSpPr>
          <p:grpSp>
            <p:nvGrpSpPr>
              <p:cNvPr id="32" name="グループ化 31">
                <a:extLst>
                  <a:ext uri="{FF2B5EF4-FFF2-40B4-BE49-F238E27FC236}">
                    <a16:creationId xmlns:a16="http://schemas.microsoft.com/office/drawing/2014/main" id="{8A8CEF81-FE4D-3660-7169-0E017804795B}"/>
                  </a:ext>
                </a:extLst>
              </p:cNvPr>
              <p:cNvGrpSpPr/>
              <p:nvPr/>
            </p:nvGrpSpPr>
            <p:grpSpPr>
              <a:xfrm flipH="1">
                <a:off x="7734872" y="3599542"/>
                <a:ext cx="3118701" cy="3118701"/>
                <a:chOff x="1862550" y="3626114"/>
                <a:chExt cx="3910350" cy="3910350"/>
              </a:xfrm>
              <a:solidFill>
                <a:srgbClr val="6DFE62"/>
              </a:solidFill>
            </p:grpSpPr>
            <p:pic>
              <p:nvPicPr>
                <p:cNvPr id="33" name="グラフィックス 32" descr="チャットの吹き出し 単色塗りつぶし">
                  <a:extLst>
                    <a:ext uri="{FF2B5EF4-FFF2-40B4-BE49-F238E27FC236}">
                      <a16:creationId xmlns:a16="http://schemas.microsoft.com/office/drawing/2014/main" id="{B2937F98-87F4-3C55-241B-6CA69EBD69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2550" y="3626114"/>
                  <a:ext cx="3910350" cy="3910350"/>
                </a:xfrm>
                <a:prstGeom prst="rect">
                  <a:avLst/>
                </a:prstGeom>
              </p:spPr>
            </p:pic>
            <p:sp>
              <p:nvSpPr>
                <p:cNvPr id="34" name="正方形/長方形 33">
                  <a:extLst>
                    <a:ext uri="{FF2B5EF4-FFF2-40B4-BE49-F238E27FC236}">
                      <a16:creationId xmlns:a16="http://schemas.microsoft.com/office/drawing/2014/main" id="{66CBF089-BED7-C631-DD0F-D1EECA3BA13B}"/>
                    </a:ext>
                  </a:extLst>
                </p:cNvPr>
                <p:cNvSpPr/>
                <p:nvPr/>
              </p:nvSpPr>
              <p:spPr>
                <a:xfrm>
                  <a:off x="2646794" y="4815267"/>
                  <a:ext cx="2237476" cy="7660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1" name="グラフィックス 30" descr="電球と歯車 単色塗りつぶし">
                <a:extLst>
                  <a:ext uri="{FF2B5EF4-FFF2-40B4-BE49-F238E27FC236}">
                    <a16:creationId xmlns:a16="http://schemas.microsoft.com/office/drawing/2014/main" id="{A04CBCF0-42C3-147F-F81D-6502E014AD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80634" y="4252150"/>
                <a:ext cx="1298772" cy="1298772"/>
              </a:xfrm>
              <a:prstGeom prst="rect">
                <a:avLst/>
              </a:prstGeom>
            </p:spPr>
          </p:pic>
        </p:grpSp>
        <p:grpSp>
          <p:nvGrpSpPr>
            <p:cNvPr id="2" name="グループ化 1">
              <a:extLst>
                <a:ext uri="{FF2B5EF4-FFF2-40B4-BE49-F238E27FC236}">
                  <a16:creationId xmlns:a16="http://schemas.microsoft.com/office/drawing/2014/main" id="{D119333F-11F0-E889-0723-C967CB36D972}"/>
                </a:ext>
              </a:extLst>
            </p:cNvPr>
            <p:cNvGrpSpPr/>
            <p:nvPr/>
          </p:nvGrpSpPr>
          <p:grpSpPr>
            <a:xfrm>
              <a:off x="8558595" y="1123806"/>
              <a:ext cx="3160696" cy="3160696"/>
              <a:chOff x="8558595" y="1123806"/>
              <a:chExt cx="3160696" cy="3160696"/>
            </a:xfrm>
          </p:grpSpPr>
          <p:grpSp>
            <p:nvGrpSpPr>
              <p:cNvPr id="39" name="グループ化 38">
                <a:extLst>
                  <a:ext uri="{FF2B5EF4-FFF2-40B4-BE49-F238E27FC236}">
                    <a16:creationId xmlns:a16="http://schemas.microsoft.com/office/drawing/2014/main" id="{8DBB2F46-0244-4D28-B48C-DE9E293BE993}"/>
                  </a:ext>
                </a:extLst>
              </p:cNvPr>
              <p:cNvGrpSpPr/>
              <p:nvPr/>
            </p:nvGrpSpPr>
            <p:grpSpPr>
              <a:xfrm flipH="1">
                <a:off x="8558595" y="1123806"/>
                <a:ext cx="3160696" cy="3160696"/>
                <a:chOff x="1862550" y="3626114"/>
                <a:chExt cx="3910350" cy="3910350"/>
              </a:xfrm>
              <a:solidFill>
                <a:schemeClr val="accent2">
                  <a:lumMod val="60000"/>
                  <a:lumOff val="40000"/>
                </a:schemeClr>
              </a:solidFill>
            </p:grpSpPr>
            <p:pic>
              <p:nvPicPr>
                <p:cNvPr id="41" name="グラフィックス 40" descr="チャットの吹き出し 単色塗りつぶし">
                  <a:extLst>
                    <a:ext uri="{FF2B5EF4-FFF2-40B4-BE49-F238E27FC236}">
                      <a16:creationId xmlns:a16="http://schemas.microsoft.com/office/drawing/2014/main" id="{AE7B9D05-86AD-C6E0-5164-6C812837B58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62550" y="3626114"/>
                  <a:ext cx="3910350" cy="3910350"/>
                </a:xfrm>
                <a:prstGeom prst="rect">
                  <a:avLst/>
                </a:prstGeom>
              </p:spPr>
            </p:pic>
            <p:sp>
              <p:nvSpPr>
                <p:cNvPr id="42" name="正方形/長方形 41">
                  <a:extLst>
                    <a:ext uri="{FF2B5EF4-FFF2-40B4-BE49-F238E27FC236}">
                      <a16:creationId xmlns:a16="http://schemas.microsoft.com/office/drawing/2014/main" id="{36D68E0B-5B99-8801-FFB3-06CA0A9114DD}"/>
                    </a:ext>
                  </a:extLst>
                </p:cNvPr>
                <p:cNvSpPr/>
                <p:nvPr/>
              </p:nvSpPr>
              <p:spPr>
                <a:xfrm>
                  <a:off x="2646794" y="4815267"/>
                  <a:ext cx="2237476" cy="7660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6" name="グラフィックス 45" descr="りんご 単色塗りつぶし">
                <a:extLst>
                  <a:ext uri="{FF2B5EF4-FFF2-40B4-BE49-F238E27FC236}">
                    <a16:creationId xmlns:a16="http://schemas.microsoft.com/office/drawing/2014/main" id="{68AAFD24-1F76-09BB-428F-39B981701B1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38534" y="1902301"/>
                <a:ext cx="1119562" cy="1119562"/>
              </a:xfrm>
              <a:prstGeom prst="rect">
                <a:avLst/>
              </a:prstGeom>
            </p:spPr>
          </p:pic>
        </p:grpSp>
      </p:grpSp>
      <p:sp>
        <p:nvSpPr>
          <p:cNvPr id="37" name="テキスト ボックス 36">
            <a:extLst>
              <a:ext uri="{FF2B5EF4-FFF2-40B4-BE49-F238E27FC236}">
                <a16:creationId xmlns:a16="http://schemas.microsoft.com/office/drawing/2014/main" id="{24A00882-B770-6E34-350F-1401949DE93A}"/>
              </a:ext>
            </a:extLst>
          </p:cNvPr>
          <p:cNvSpPr txBox="1"/>
          <p:nvPr/>
        </p:nvSpPr>
        <p:spPr>
          <a:xfrm>
            <a:off x="6518644" y="2934680"/>
            <a:ext cx="4479133" cy="156966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会話の機会が</a:t>
            </a:r>
            <a:endParaRPr lang="en-US" altLang="ja-JP" sz="4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増えた</a:t>
            </a:r>
          </a:p>
        </p:txBody>
      </p:sp>
    </p:spTree>
    <p:extLst>
      <p:ext uri="{BB962C8B-B14F-4D97-AF65-F5344CB8AC3E}">
        <p14:creationId xmlns:p14="http://schemas.microsoft.com/office/powerpoint/2010/main" val="24919163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animBg="1"/>
      <p:bldP spid="9"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688C65C0-EE4C-9F42-E7ED-85FDE05B84A3}"/>
              </a:ext>
            </a:extLst>
          </p:cNvPr>
          <p:cNvSpPr/>
          <p:nvPr/>
        </p:nvSpPr>
        <p:spPr>
          <a:xfrm>
            <a:off x="6920739" y="1625659"/>
            <a:ext cx="4721575" cy="4721575"/>
          </a:xfrm>
          <a:prstGeom prst="ellips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244647" y="468426"/>
            <a:ext cx="667299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今後に向けて</a:t>
            </a:r>
          </a:p>
        </p:txBody>
      </p:sp>
      <p:sp>
        <p:nvSpPr>
          <p:cNvPr id="3" name="四角形: 角を丸くする 2">
            <a:extLst>
              <a:ext uri="{FF2B5EF4-FFF2-40B4-BE49-F238E27FC236}">
                <a16:creationId xmlns:a16="http://schemas.microsoft.com/office/drawing/2014/main" id="{70BF4506-5394-2299-0AD3-59732FFED6B6}"/>
              </a:ext>
            </a:extLst>
          </p:cNvPr>
          <p:cNvSpPr/>
          <p:nvPr/>
        </p:nvSpPr>
        <p:spPr>
          <a:xfrm>
            <a:off x="587400" y="28860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000" b="1">
                <a:solidFill>
                  <a:prstClr val="black"/>
                </a:solidFill>
                <a:latin typeface="メイリオ" panose="020B0604030504040204" pitchFamily="50" charset="-128"/>
                <a:ea typeface="メイリオ" panose="020B0604030504040204" pitchFamily="50" charset="-128"/>
              </a:rPr>
              <a:t>目標</a:t>
            </a:r>
            <a:endParaRPr kumimoji="1"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正方形/長方形 4">
            <a:extLst>
              <a:ext uri="{FF2B5EF4-FFF2-40B4-BE49-F238E27FC236}">
                <a16:creationId xmlns:a16="http://schemas.microsoft.com/office/drawing/2014/main" id="{FC606214-61E4-70E3-A131-B43601F90793}"/>
              </a:ext>
            </a:extLst>
          </p:cNvPr>
          <p:cNvSpPr/>
          <p:nvPr/>
        </p:nvSpPr>
        <p:spPr>
          <a:xfrm>
            <a:off x="3968947" y="425819"/>
            <a:ext cx="180000" cy="7335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FC99B5D1-A291-4B93-C691-D97B0D585DC1}"/>
              </a:ext>
            </a:extLst>
          </p:cNvPr>
          <p:cNvSpPr txBox="1"/>
          <p:nvPr/>
        </p:nvSpPr>
        <p:spPr>
          <a:xfrm>
            <a:off x="7312837" y="3601725"/>
            <a:ext cx="429176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rPr>
              <a:t>精神面で強く</a:t>
            </a:r>
            <a:r>
              <a:rPr kumimoji="1" lang="en-US" altLang="ja-JP" sz="48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rPr>
              <a:t>!</a:t>
            </a:r>
            <a:endParaRPr kumimoji="1" lang="ja-JP" altLang="en-US" sz="4800" b="1"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cs typeface="+mn-cs"/>
            </a:endParaRPr>
          </a:p>
        </p:txBody>
      </p:sp>
      <p:sp>
        <p:nvSpPr>
          <p:cNvPr id="15" name="矢印: 右 14">
            <a:extLst>
              <a:ext uri="{FF2B5EF4-FFF2-40B4-BE49-F238E27FC236}">
                <a16:creationId xmlns:a16="http://schemas.microsoft.com/office/drawing/2014/main" id="{5E996CE6-72ED-4458-49A5-1329D6730B8E}"/>
              </a:ext>
            </a:extLst>
          </p:cNvPr>
          <p:cNvSpPr/>
          <p:nvPr/>
        </p:nvSpPr>
        <p:spPr>
          <a:xfrm>
            <a:off x="5321876" y="3533303"/>
            <a:ext cx="1236569" cy="748449"/>
          </a:xfrm>
          <a:prstGeom prst="rightArrow">
            <a:avLst/>
          </a:prstGeom>
          <a:solidFill>
            <a:schemeClr val="bg1"/>
          </a:solidFill>
          <a:ln>
            <a:noFill/>
          </a:ln>
          <a:scene3d>
            <a:camera prst="obliqueBottomRight"/>
            <a:lightRig rig="flat" dir="t"/>
          </a:scene3d>
          <a:sp3d extrusionH="476250" contourW="50800" prstMaterial="matte">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sp>
        <p:nvSpPr>
          <p:cNvPr id="18" name="フリーフォーム: 図形 17">
            <a:extLst>
              <a:ext uri="{FF2B5EF4-FFF2-40B4-BE49-F238E27FC236}">
                <a16:creationId xmlns:a16="http://schemas.microsoft.com/office/drawing/2014/main" id="{1DD80AC0-1128-EEB7-C7E3-0537BA0738F7}"/>
              </a:ext>
            </a:extLst>
          </p:cNvPr>
          <p:cNvSpPr/>
          <p:nvPr/>
        </p:nvSpPr>
        <p:spPr>
          <a:xfrm>
            <a:off x="600300" y="1697573"/>
            <a:ext cx="4320000" cy="2209955"/>
          </a:xfrm>
          <a:custGeom>
            <a:avLst/>
            <a:gdLst>
              <a:gd name="connsiteX0" fmla="*/ 2520214 w 5040428"/>
              <a:gd name="connsiteY0" fmla="*/ 0 h 2493509"/>
              <a:gd name="connsiteX1" fmla="*/ 5028829 w 5040428"/>
              <a:gd name="connsiteY1" fmla="*/ 2263812 h 2493509"/>
              <a:gd name="connsiteX2" fmla="*/ 5040428 w 5040428"/>
              <a:gd name="connsiteY2" fmla="*/ 2493509 h 2493509"/>
              <a:gd name="connsiteX3" fmla="*/ 0 w 5040428"/>
              <a:gd name="connsiteY3" fmla="*/ 2493509 h 2493509"/>
              <a:gd name="connsiteX4" fmla="*/ 11599 w 5040428"/>
              <a:gd name="connsiteY4" fmla="*/ 2263812 h 2493509"/>
              <a:gd name="connsiteX5" fmla="*/ 2520214 w 5040428"/>
              <a:gd name="connsiteY5" fmla="*/ 0 h 2493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428" h="2493509">
                <a:moveTo>
                  <a:pt x="2520214" y="0"/>
                </a:moveTo>
                <a:cubicBezTo>
                  <a:pt x="3825833" y="0"/>
                  <a:pt x="4899696" y="992263"/>
                  <a:pt x="5028829" y="2263812"/>
                </a:cubicBezTo>
                <a:lnTo>
                  <a:pt x="5040428" y="2493509"/>
                </a:lnTo>
                <a:lnTo>
                  <a:pt x="0" y="2493509"/>
                </a:lnTo>
                <a:lnTo>
                  <a:pt x="11599" y="2263812"/>
                </a:lnTo>
                <a:cubicBezTo>
                  <a:pt x="140732" y="992263"/>
                  <a:pt x="1214595" y="0"/>
                  <a:pt x="252021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kumimoji="1" lang="en-US" altLang="ja-JP" sz="2400" b="1">
              <a:latin typeface="メイリオ" panose="020B0604030504040204" pitchFamily="50" charset="-128"/>
              <a:ea typeface="メイリオ" panose="020B0604030504040204" pitchFamily="50" charset="-128"/>
            </a:endParaRPr>
          </a:p>
          <a:p>
            <a:pPr algn="ctr"/>
            <a:endParaRPr lang="en-US" altLang="ja-JP" sz="2000" b="1">
              <a:latin typeface="メイリオ" panose="020B0604030504040204" pitchFamily="50" charset="-128"/>
              <a:ea typeface="メイリオ" panose="020B0604030504040204" pitchFamily="50" charset="-128"/>
            </a:endParaRPr>
          </a:p>
          <a:p>
            <a:pPr algn="ctr"/>
            <a:r>
              <a:rPr lang="ja-JP" altLang="en-US" sz="3200" b="1">
                <a:latin typeface="メイリオ"/>
                <a:ea typeface="メイリオ"/>
              </a:rPr>
              <a:t>コミュ力</a:t>
            </a:r>
            <a:r>
              <a:rPr kumimoji="1" lang="ja-JP" altLang="en-US" sz="3200" b="1">
                <a:latin typeface="メイリオ"/>
                <a:ea typeface="メイリオ"/>
              </a:rPr>
              <a:t>の向上</a:t>
            </a:r>
            <a:endParaRPr lang="en-US"/>
          </a:p>
        </p:txBody>
      </p:sp>
      <p:grpSp>
        <p:nvGrpSpPr>
          <p:cNvPr id="2" name="グループ化 1">
            <a:extLst>
              <a:ext uri="{FF2B5EF4-FFF2-40B4-BE49-F238E27FC236}">
                <a16:creationId xmlns:a16="http://schemas.microsoft.com/office/drawing/2014/main" id="{DCC2F07D-E54F-A91E-2DC4-79238FF71E14}"/>
              </a:ext>
            </a:extLst>
          </p:cNvPr>
          <p:cNvGrpSpPr/>
          <p:nvPr/>
        </p:nvGrpSpPr>
        <p:grpSpPr>
          <a:xfrm>
            <a:off x="587400" y="3918544"/>
            <a:ext cx="4372182" cy="2428690"/>
            <a:chOff x="587400" y="3918544"/>
            <a:chExt cx="4372182" cy="2428690"/>
          </a:xfrm>
        </p:grpSpPr>
        <p:sp>
          <p:nvSpPr>
            <p:cNvPr id="21" name="フリーフォーム: 図形 20">
              <a:extLst>
                <a:ext uri="{FF2B5EF4-FFF2-40B4-BE49-F238E27FC236}">
                  <a16:creationId xmlns:a16="http://schemas.microsoft.com/office/drawing/2014/main" id="{C1500CB8-20B0-4306-E600-34E0C475C27C}"/>
                </a:ext>
              </a:extLst>
            </p:cNvPr>
            <p:cNvSpPr/>
            <p:nvPr/>
          </p:nvSpPr>
          <p:spPr>
            <a:xfrm>
              <a:off x="600300" y="4137279"/>
              <a:ext cx="4359282" cy="2209955"/>
            </a:xfrm>
            <a:custGeom>
              <a:avLst/>
              <a:gdLst>
                <a:gd name="connsiteX0" fmla="*/ 0 w 5039270"/>
                <a:gd name="connsiteY0" fmla="*/ 0 h 2482046"/>
                <a:gd name="connsiteX1" fmla="*/ 5039270 w 5039270"/>
                <a:gd name="connsiteY1" fmla="*/ 0 h 2482046"/>
                <a:gd name="connsiteX2" fmla="*/ 5028250 w 5039270"/>
                <a:gd name="connsiteY2" fmla="*/ 218235 h 2482046"/>
                <a:gd name="connsiteX3" fmla="*/ 2519635 w 5039270"/>
                <a:gd name="connsiteY3" fmla="*/ 2482046 h 2482046"/>
                <a:gd name="connsiteX4" fmla="*/ 11020 w 5039270"/>
                <a:gd name="connsiteY4" fmla="*/ 218235 h 2482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9270" h="2482046">
                  <a:moveTo>
                    <a:pt x="0" y="0"/>
                  </a:moveTo>
                  <a:lnTo>
                    <a:pt x="5039270" y="0"/>
                  </a:lnTo>
                  <a:lnTo>
                    <a:pt x="5028250" y="218235"/>
                  </a:lnTo>
                  <a:cubicBezTo>
                    <a:pt x="4899117" y="1489784"/>
                    <a:pt x="3825254" y="2482046"/>
                    <a:pt x="2519635" y="2482046"/>
                  </a:cubicBezTo>
                  <a:cubicBezTo>
                    <a:pt x="1214017" y="2482046"/>
                    <a:pt x="140153" y="1489784"/>
                    <a:pt x="11020" y="218235"/>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r>
                <a:rPr lang="ja-JP" altLang="en-US" sz="3200" b="1">
                  <a:latin typeface="メイリオ"/>
                  <a:ea typeface="メイリオ"/>
                </a:rPr>
                <a:t>メンタル</a:t>
              </a:r>
              <a:r>
                <a:rPr kumimoji="1" lang="ja-JP" altLang="en-US" sz="3200" b="1">
                  <a:latin typeface="メイリオ"/>
                  <a:ea typeface="メイリオ"/>
                </a:rPr>
                <a:t>力の向上</a:t>
              </a:r>
            </a:p>
          </p:txBody>
        </p:sp>
        <p:sp>
          <p:nvSpPr>
            <p:cNvPr id="22" name="楕円 21">
              <a:extLst>
                <a:ext uri="{FF2B5EF4-FFF2-40B4-BE49-F238E27FC236}">
                  <a16:creationId xmlns:a16="http://schemas.microsoft.com/office/drawing/2014/main" id="{D0C11D07-2F39-26D5-CC2B-A9C274159A4A}"/>
                </a:ext>
              </a:extLst>
            </p:cNvPr>
            <p:cNvSpPr/>
            <p:nvPr/>
          </p:nvSpPr>
          <p:spPr>
            <a:xfrm>
              <a:off x="587400" y="3918544"/>
              <a:ext cx="4359282" cy="43746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316072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5"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1B61C45B-D6A4-96AD-5ED1-1E821919539F}"/>
              </a:ext>
            </a:extLst>
          </p:cNvPr>
          <p:cNvSpPr/>
          <p:nvPr/>
        </p:nvSpPr>
        <p:spPr>
          <a:xfrm>
            <a:off x="-9773" y="0"/>
            <a:ext cx="496802" cy="685800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4" name="正方形/長方形 23">
            <a:extLst>
              <a:ext uri="{FF2B5EF4-FFF2-40B4-BE49-F238E27FC236}">
                <a16:creationId xmlns:a16="http://schemas.microsoft.com/office/drawing/2014/main" id="{074C7BF1-2EE9-E49B-1D05-9DE20582348A}"/>
              </a:ext>
            </a:extLst>
          </p:cNvPr>
          <p:cNvSpPr/>
          <p:nvPr/>
        </p:nvSpPr>
        <p:spPr>
          <a:xfrm rot="5400000">
            <a:off x="5933999" y="2859363"/>
            <a:ext cx="324000" cy="41164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正方形/長方形 22">
            <a:extLst>
              <a:ext uri="{FF2B5EF4-FFF2-40B4-BE49-F238E27FC236}">
                <a16:creationId xmlns:a16="http://schemas.microsoft.com/office/drawing/2014/main" id="{1B59A814-7C33-016A-A51E-8EE4663490F0}"/>
              </a:ext>
            </a:extLst>
          </p:cNvPr>
          <p:cNvSpPr/>
          <p:nvPr/>
        </p:nvSpPr>
        <p:spPr>
          <a:xfrm rot="5400000">
            <a:off x="5934000" y="1088672"/>
            <a:ext cx="324000" cy="41164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dirty="0">
                <a:solidFill>
                  <a:prstClr val="black"/>
                </a:solidFill>
                <a:latin typeface="メイリオ" panose="020B0604030504040204" pitchFamily="50" charset="-128"/>
                <a:ea typeface="メイリオ" panose="020B0604030504040204" pitchFamily="50" charset="-128"/>
              </a:rPr>
              <a:t>目次</a:t>
            </a:r>
          </a:p>
        </p:txBody>
      </p:sp>
      <p:sp>
        <p:nvSpPr>
          <p:cNvPr id="18" name="四角形: 角を丸くする 17">
            <a:extLst>
              <a:ext uri="{FF2B5EF4-FFF2-40B4-BE49-F238E27FC236}">
                <a16:creationId xmlns:a16="http://schemas.microsoft.com/office/drawing/2014/main" id="{C5162F00-492F-EF46-4E9E-AC56D47EE60F}"/>
              </a:ext>
            </a:extLst>
          </p:cNvPr>
          <p:cNvSpPr/>
          <p:nvPr/>
        </p:nvSpPr>
        <p:spPr>
          <a:xfrm>
            <a:off x="2577776" y="2234996"/>
            <a:ext cx="1068425" cy="110799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latin typeface="メイリオ" panose="020B0604030504040204" pitchFamily="50" charset="-128"/>
                <a:ea typeface="メイリオ" panose="020B0604030504040204" pitchFamily="50" charset="-128"/>
              </a:rPr>
              <a:t>1</a:t>
            </a:r>
            <a:endParaRPr kumimoji="1" lang="ja-JP" altLang="en-US" sz="4000" b="1" dirty="0">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B95D648B-A78B-380A-664C-0969932B0D99}"/>
              </a:ext>
            </a:extLst>
          </p:cNvPr>
          <p:cNvSpPr/>
          <p:nvPr/>
        </p:nvSpPr>
        <p:spPr>
          <a:xfrm>
            <a:off x="2525469" y="4042264"/>
            <a:ext cx="1068425" cy="110799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b="1" dirty="0">
                <a:latin typeface="メイリオ" panose="020B0604030504040204" pitchFamily="50" charset="-128"/>
                <a:ea typeface="メイリオ" panose="020B0604030504040204" pitchFamily="50" charset="-128"/>
              </a:rPr>
              <a:t>2</a:t>
            </a:r>
            <a:endParaRPr kumimoji="1" lang="ja-JP" altLang="en-US" sz="4000" b="1"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29B3FC56-4923-2DD0-6270-43AE8015A8EE}"/>
              </a:ext>
            </a:extLst>
          </p:cNvPr>
          <p:cNvSpPr txBox="1"/>
          <p:nvPr/>
        </p:nvSpPr>
        <p:spPr>
          <a:xfrm>
            <a:off x="4257675" y="2380251"/>
            <a:ext cx="3676650" cy="923330"/>
          </a:xfrm>
          <a:prstGeom prst="rect">
            <a:avLst/>
          </a:prstGeom>
          <a:noFill/>
        </p:spPr>
        <p:txBody>
          <a:bodyPr wrap="square">
            <a:spAutoFit/>
          </a:bodyPr>
          <a:lstStyle/>
          <a:p>
            <a:r>
              <a:rPr kumimoji="1" lang="ja-JP" altLang="en-US" sz="5400" b="1" dirty="0">
                <a:latin typeface="メイリオ" panose="020B0604030504040204" pitchFamily="50" charset="-128"/>
                <a:ea typeface="メイリオ" panose="020B0604030504040204" pitchFamily="50" charset="-128"/>
              </a:rPr>
              <a:t>アプリ概要</a:t>
            </a:r>
            <a:endParaRPr kumimoji="1" lang="en-US" altLang="ja-JP" sz="5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1222565E-96BE-E603-342B-EF3F639E3A6E}"/>
              </a:ext>
            </a:extLst>
          </p:cNvPr>
          <p:cNvSpPr txBox="1"/>
          <p:nvPr/>
        </p:nvSpPr>
        <p:spPr>
          <a:xfrm>
            <a:off x="4257675" y="4134597"/>
            <a:ext cx="3676650" cy="923330"/>
          </a:xfrm>
          <a:prstGeom prst="rect">
            <a:avLst/>
          </a:prstGeom>
          <a:noFill/>
        </p:spPr>
        <p:txBody>
          <a:bodyPr wrap="square">
            <a:spAutoFit/>
          </a:bodyPr>
          <a:lstStyle/>
          <a:p>
            <a:r>
              <a:rPr kumimoji="1" lang="ja-JP" altLang="en-US" sz="5400" b="1" dirty="0">
                <a:latin typeface="メイリオ" panose="020B0604030504040204" pitchFamily="50" charset="-128"/>
                <a:ea typeface="メイリオ" panose="020B0604030504040204" pitchFamily="50" charset="-128"/>
              </a:rPr>
              <a:t>各担当発表</a:t>
            </a:r>
            <a:endParaRPr kumimoji="1" lang="en-US" altLang="ja-JP" sz="5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4050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18" grpId="0" animBg="1"/>
      <p:bldP spid="19" grpId="0" animBg="1"/>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9" name="楕円 18">
            <a:extLst>
              <a:ext uri="{FF2B5EF4-FFF2-40B4-BE49-F238E27FC236}">
                <a16:creationId xmlns:a16="http://schemas.microsoft.com/office/drawing/2014/main" id="{33ABAA58-13D4-58C7-E398-1C59E40BF44F}"/>
              </a:ext>
            </a:extLst>
          </p:cNvPr>
          <p:cNvSpPr/>
          <p:nvPr/>
        </p:nvSpPr>
        <p:spPr>
          <a:xfrm>
            <a:off x="574100" y="6158384"/>
            <a:ext cx="3198645" cy="4323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5">
            <a:extLst>
              <a:ext uri="{FF2B5EF4-FFF2-40B4-BE49-F238E27FC236}">
                <a16:creationId xmlns:a16="http://schemas.microsoft.com/office/drawing/2014/main" id="{7221E8D5-4FB3-08EF-CCDC-EF278639E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71999" flipH="1">
            <a:off x="720154" y="1574935"/>
            <a:ext cx="1268735" cy="173954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3A396F48-A3D7-7B3E-2287-6593A64CF9A3}"/>
              </a:ext>
            </a:extLst>
          </p:cNvPr>
          <p:cNvSpPr/>
          <p:nvPr/>
        </p:nvSpPr>
        <p:spPr>
          <a:xfrm>
            <a:off x="3410519" y="2135785"/>
            <a:ext cx="5370962" cy="2586430"/>
          </a:xfrm>
          <a:prstGeom prst="roundRect">
            <a:avLst/>
          </a:prstGeom>
          <a:solidFill>
            <a:schemeClr val="bg1"/>
          </a:solidFill>
          <a:ln>
            <a:noFill/>
          </a:ln>
          <a:effectLst>
            <a:outerShdw blurRad="50800" dist="50800" dir="5400000" algn="ctr" rotWithShape="0">
              <a:schemeClr val="accent2">
                <a:lumMod val="60000"/>
                <a:lumOff val="40000"/>
              </a:schemeClr>
            </a:outerShdw>
          </a:effectLst>
          <a:scene3d>
            <a:camera prst="obliqueBottomRight"/>
            <a:lightRig rig="flat" dir="t"/>
          </a:scene3d>
          <a:sp3d extrusionH="476250" contourW="50800" prstMaterial="matte">
            <a:extrusionClr>
              <a:schemeClr val="accent2">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コミュニケーション</a:t>
            </a:r>
            <a:endParaRPr kumimoji="1" lang="en-US" altLang="ja-JP"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1" dirty="0">
                <a:solidFill>
                  <a:prstClr val="black"/>
                </a:solidFill>
                <a:latin typeface="メイリオ" panose="020B0604030504040204" pitchFamily="50" charset="-128"/>
                <a:ea typeface="メイリオ" panose="020B0604030504040204" pitchFamily="50" charset="-128"/>
              </a:rPr>
              <a:t>品質管理</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pic>
        <p:nvPicPr>
          <p:cNvPr id="11" name="Picture 7">
            <a:extLst>
              <a:ext uri="{FF2B5EF4-FFF2-40B4-BE49-F238E27FC236}">
                <a16:creationId xmlns:a16="http://schemas.microsoft.com/office/drawing/2014/main" id="{48E9E4DE-AF47-9DA7-4DF1-41C223F8D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637261" y="1778929"/>
            <a:ext cx="894830" cy="9992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図 13" descr="時計 が含まれている画像&#10;&#10;自動的に生成された説明">
            <a:extLst>
              <a:ext uri="{FF2B5EF4-FFF2-40B4-BE49-F238E27FC236}">
                <a16:creationId xmlns:a16="http://schemas.microsoft.com/office/drawing/2014/main" id="{1DA4F49F-97A2-71B1-7A4E-7E35086599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49086" y="2247204"/>
            <a:ext cx="1630702" cy="2088734"/>
          </a:xfrm>
          <a:prstGeom prst="rect">
            <a:avLst/>
          </a:prstGeom>
          <a:effectLst>
            <a:outerShdw blurRad="50800" dist="38100" dir="5400000" algn="t" rotWithShape="0">
              <a:prstClr val="black">
                <a:alpha val="40000"/>
              </a:prstClr>
            </a:outerShdw>
          </a:effectLst>
        </p:spPr>
      </p:pic>
      <p:pic>
        <p:nvPicPr>
          <p:cNvPr id="18" name="図 17" descr="時計, 飼い猫 が含まれている画像&#10;&#10;自動的に生成された説明">
            <a:extLst>
              <a:ext uri="{FF2B5EF4-FFF2-40B4-BE49-F238E27FC236}">
                <a16:creationId xmlns:a16="http://schemas.microsoft.com/office/drawing/2014/main" id="{24667CB1-53C8-1309-F4C6-2BB1A2057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19036" y="3035465"/>
            <a:ext cx="2131280" cy="2039858"/>
          </a:xfrm>
          <a:prstGeom prst="rect">
            <a:avLst/>
          </a:prstGeom>
          <a:effectLst>
            <a:outerShdw blurRad="50800" dist="38100" dir="5400000" algn="t" rotWithShape="0">
              <a:prstClr val="black">
                <a:alpha val="40000"/>
              </a:prstClr>
            </a:outerShdw>
          </a:effectLst>
        </p:spPr>
      </p:pic>
      <p:pic>
        <p:nvPicPr>
          <p:cNvPr id="20" name="Picture 3">
            <a:extLst>
              <a:ext uri="{FF2B5EF4-FFF2-40B4-BE49-F238E27FC236}">
                <a16:creationId xmlns:a16="http://schemas.microsoft.com/office/drawing/2014/main" id="{89B418F4-226D-7A8E-BB1B-974AEAA03086}"/>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501217" flipH="1">
            <a:off x="398406" y="3336300"/>
            <a:ext cx="3372541"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19941"/>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C7D456C-B228-FCD3-99B8-0E14783F3EF8}"/>
              </a:ext>
            </a:extLst>
          </p:cNvPr>
          <p:cNvSpPr/>
          <p:nvPr/>
        </p:nvSpPr>
        <p:spPr>
          <a:xfrm rot="5400000">
            <a:off x="5806446" y="-595274"/>
            <a:ext cx="396295" cy="103861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コミュ＆品質管理として</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2">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成長</a:t>
            </a: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384EE6F-64B4-F1A5-A105-1DB2EEB6FA84}"/>
              </a:ext>
            </a:extLst>
          </p:cNvPr>
          <p:cNvSpPr txBox="1"/>
          <p:nvPr/>
        </p:nvSpPr>
        <p:spPr>
          <a:xfrm>
            <a:off x="1286609" y="2707594"/>
            <a:ext cx="10105291" cy="24006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5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メモを作る</a:t>
            </a:r>
          </a:p>
        </p:txBody>
      </p:sp>
    </p:spTree>
    <p:extLst>
      <p:ext uri="{BB962C8B-B14F-4D97-AF65-F5344CB8AC3E}">
        <p14:creationId xmlns:p14="http://schemas.microsoft.com/office/powerpoint/2010/main" val="2673544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B183"/>
        </a:solidFill>
        <a:effectLst/>
      </p:bgPr>
    </p:bg>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1A70F4D3-D83B-2266-2148-5E0CF1A05816}"/>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メモ・議事録の作成</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2">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ja-JP" altLang="en-US" sz="4000" b="1" dirty="0">
                <a:solidFill>
                  <a:prstClr val="black"/>
                </a:solidFill>
                <a:latin typeface="メイリオ" panose="020B0604030504040204" pitchFamily="50" charset="-128"/>
                <a:ea typeface="メイリオ" panose="020B0604030504040204" pitchFamily="50" charset="-128"/>
              </a:rPr>
              <a:t>理由</a:t>
            </a:r>
            <a:endPar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DC7B9262-28CF-E7E0-E71A-5CE048F00379}"/>
              </a:ext>
            </a:extLst>
          </p:cNvPr>
          <p:cNvSpPr txBox="1"/>
          <p:nvPr/>
        </p:nvSpPr>
        <p:spPr>
          <a:xfrm>
            <a:off x="2058230" y="1803370"/>
            <a:ext cx="7921718"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発言量が多い人が集まったチーム</a:t>
            </a:r>
          </a:p>
        </p:txBody>
      </p:sp>
      <p:sp>
        <p:nvSpPr>
          <p:cNvPr id="18" name="四角形: 角を丸くする 17">
            <a:extLst>
              <a:ext uri="{FF2B5EF4-FFF2-40B4-BE49-F238E27FC236}">
                <a16:creationId xmlns:a16="http://schemas.microsoft.com/office/drawing/2014/main" id="{2F6DC2B0-A212-0757-0252-202660030E77}"/>
              </a:ext>
            </a:extLst>
          </p:cNvPr>
          <p:cNvSpPr/>
          <p:nvPr/>
        </p:nvSpPr>
        <p:spPr>
          <a:xfrm>
            <a:off x="674486" y="3104283"/>
            <a:ext cx="4655031" cy="2641284"/>
          </a:xfrm>
          <a:prstGeom prst="round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記録を残す</a:t>
            </a:r>
          </a:p>
        </p:txBody>
      </p:sp>
      <p:sp>
        <p:nvSpPr>
          <p:cNvPr id="19" name="四角形: 角を丸くする 18">
            <a:extLst>
              <a:ext uri="{FF2B5EF4-FFF2-40B4-BE49-F238E27FC236}">
                <a16:creationId xmlns:a16="http://schemas.microsoft.com/office/drawing/2014/main" id="{00DE18E0-BBF3-4CE3-A9EF-9BA98F6C1C1A}"/>
              </a:ext>
            </a:extLst>
          </p:cNvPr>
          <p:cNvSpPr/>
          <p:nvPr/>
        </p:nvSpPr>
        <p:spPr>
          <a:xfrm>
            <a:off x="7148697" y="3042879"/>
            <a:ext cx="4391967" cy="1339040"/>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意見</a:t>
            </a:r>
            <a:r>
              <a:rPr lang="ja-JP" altLang="en-US" sz="3600" b="1" dirty="0">
                <a:solidFill>
                  <a:prstClr val="white"/>
                </a:solidFill>
                <a:latin typeface="メイリオ" panose="020B0604030504040204" pitchFamily="50" charset="-128"/>
                <a:ea typeface="メイリオ" panose="020B0604030504040204" pitchFamily="50" charset="-128"/>
              </a:rPr>
              <a:t>をまとめる</a:t>
            </a:r>
            <a:endParaRPr kumimoji="1" lang="en-US" altLang="ja-JP" sz="36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p:txBody>
      </p:sp>
      <p:sp>
        <p:nvSpPr>
          <p:cNvPr id="23" name="楕円 22">
            <a:extLst>
              <a:ext uri="{FF2B5EF4-FFF2-40B4-BE49-F238E27FC236}">
                <a16:creationId xmlns:a16="http://schemas.microsoft.com/office/drawing/2014/main" id="{59A4C036-9B26-520F-BDF2-D142B2887525}"/>
              </a:ext>
            </a:extLst>
          </p:cNvPr>
          <p:cNvSpPr/>
          <p:nvPr/>
        </p:nvSpPr>
        <p:spPr>
          <a:xfrm>
            <a:off x="1350344" y="1744580"/>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a:extLst>
              <a:ext uri="{FF2B5EF4-FFF2-40B4-BE49-F238E27FC236}">
                <a16:creationId xmlns:a16="http://schemas.microsoft.com/office/drawing/2014/main" id="{2DB2CD20-F082-A106-8FDD-D900311086DC}"/>
              </a:ext>
            </a:extLst>
          </p:cNvPr>
          <p:cNvSpPr/>
          <p:nvPr/>
        </p:nvSpPr>
        <p:spPr>
          <a:xfrm>
            <a:off x="9979948" y="1744580"/>
            <a:ext cx="707886" cy="70788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 name="グループ化 27">
            <a:extLst>
              <a:ext uri="{FF2B5EF4-FFF2-40B4-BE49-F238E27FC236}">
                <a16:creationId xmlns:a16="http://schemas.microsoft.com/office/drawing/2014/main" id="{62D31988-DD47-23A0-2CC7-90E969DBA331}"/>
              </a:ext>
            </a:extLst>
          </p:cNvPr>
          <p:cNvGrpSpPr/>
          <p:nvPr/>
        </p:nvGrpSpPr>
        <p:grpSpPr>
          <a:xfrm>
            <a:off x="5744105" y="3937087"/>
            <a:ext cx="990004" cy="675885"/>
            <a:chOff x="5475346" y="3881120"/>
            <a:chExt cx="990004" cy="675885"/>
          </a:xfrm>
          <a:solidFill>
            <a:schemeClr val="bg2">
              <a:lumMod val="75000"/>
            </a:schemeClr>
          </a:solidFill>
        </p:grpSpPr>
        <p:sp>
          <p:nvSpPr>
            <p:cNvPr id="26" name="四角形: 角を丸くする 25">
              <a:extLst>
                <a:ext uri="{FF2B5EF4-FFF2-40B4-BE49-F238E27FC236}">
                  <a16:creationId xmlns:a16="http://schemas.microsoft.com/office/drawing/2014/main" id="{990ED267-3928-3AF8-DE70-6FBF7E980131}"/>
                </a:ext>
              </a:extLst>
            </p:cNvPr>
            <p:cNvSpPr/>
            <p:nvPr/>
          </p:nvSpPr>
          <p:spPr>
            <a:xfrm>
              <a:off x="5475347" y="3881120"/>
              <a:ext cx="990003" cy="2641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A8BF5E81-078A-1F07-326E-EA6ED79E1869}"/>
                </a:ext>
              </a:extLst>
            </p:cNvPr>
            <p:cNvSpPr/>
            <p:nvPr/>
          </p:nvSpPr>
          <p:spPr>
            <a:xfrm>
              <a:off x="5475346" y="4292845"/>
              <a:ext cx="990003" cy="2641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四角形: 角を丸くする 28">
            <a:extLst>
              <a:ext uri="{FF2B5EF4-FFF2-40B4-BE49-F238E27FC236}">
                <a16:creationId xmlns:a16="http://schemas.microsoft.com/office/drawing/2014/main" id="{40E01F53-F220-32F3-4182-78A2428BA360}"/>
              </a:ext>
            </a:extLst>
          </p:cNvPr>
          <p:cNvSpPr/>
          <p:nvPr/>
        </p:nvSpPr>
        <p:spPr>
          <a:xfrm>
            <a:off x="7148697" y="4612972"/>
            <a:ext cx="4391967" cy="1339040"/>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3600" b="1" dirty="0">
                <a:solidFill>
                  <a:prstClr val="white"/>
                </a:solidFill>
                <a:latin typeface="メイリオ" panose="020B0604030504040204" pitchFamily="50" charset="-128"/>
                <a:ea typeface="メイリオ" panose="020B0604030504040204" pitchFamily="50" charset="-128"/>
              </a:rPr>
              <a:t>品質向上</a:t>
            </a:r>
            <a:endParaRPr kumimoji="1" lang="en-US" altLang="ja-JP" sz="36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1012677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19" grpId="0" animBg="1"/>
      <p:bldP spid="23" grpId="0" animBg="1"/>
      <p:bldP spid="24"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12CE2C96-C9D1-AD37-DE41-74F2F113ED37}"/>
              </a:ext>
            </a:extLst>
          </p:cNvPr>
          <p:cNvSpPr/>
          <p:nvPr/>
        </p:nvSpPr>
        <p:spPr>
          <a:xfrm rot="5400000">
            <a:off x="6424725" y="2252149"/>
            <a:ext cx="358074" cy="51320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001575F8-D0D6-0B71-51E9-1E552E5A7D88}"/>
              </a:ext>
            </a:extLst>
          </p:cNvPr>
          <p:cNvSpPr/>
          <p:nvPr/>
        </p:nvSpPr>
        <p:spPr>
          <a:xfrm>
            <a:off x="2577776" y="3889198"/>
            <a:ext cx="1068425" cy="110799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b="1" dirty="0">
                <a:latin typeface="メイリオ" panose="020B0604030504040204" pitchFamily="50" charset="-128"/>
                <a:ea typeface="メイリオ" panose="020B0604030504040204" pitchFamily="50" charset="-128"/>
              </a:rPr>
              <a:t>2</a:t>
            </a:r>
            <a:endParaRPr kumimoji="1" lang="ja-JP" altLang="en-US" sz="4000" b="1" dirty="0">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1E3B6DA4-6A46-249D-C0E5-539C31903F19}"/>
              </a:ext>
            </a:extLst>
          </p:cNvPr>
          <p:cNvSpPr/>
          <p:nvPr/>
        </p:nvSpPr>
        <p:spPr>
          <a:xfrm rot="5400000">
            <a:off x="6424725" y="597947"/>
            <a:ext cx="358074" cy="51320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3EAAF34F-9C02-C1C2-333D-7730F0CE49C9}"/>
              </a:ext>
            </a:extLst>
          </p:cNvPr>
          <p:cNvSpPr txBox="1"/>
          <p:nvPr/>
        </p:nvSpPr>
        <p:spPr>
          <a:xfrm>
            <a:off x="4242062" y="384877"/>
            <a:ext cx="667299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７月に向けて</a:t>
            </a:r>
          </a:p>
        </p:txBody>
      </p:sp>
      <p:sp>
        <p:nvSpPr>
          <p:cNvPr id="3" name="四角形: 角を丸くする 2">
            <a:extLst>
              <a:ext uri="{FF2B5EF4-FFF2-40B4-BE49-F238E27FC236}">
                <a16:creationId xmlns:a16="http://schemas.microsoft.com/office/drawing/2014/main" id="{95E0C5C1-D48D-080A-DDCE-E8AEB782F4E7}"/>
              </a:ext>
            </a:extLst>
          </p:cNvPr>
          <p:cNvSpPr/>
          <p:nvPr/>
        </p:nvSpPr>
        <p:spPr>
          <a:xfrm>
            <a:off x="674486" y="196311"/>
            <a:ext cx="2824446" cy="1033670"/>
          </a:xfrm>
          <a:prstGeom prst="roundRect">
            <a:avLst/>
          </a:prstGeom>
          <a:solidFill>
            <a:schemeClr val="bg1"/>
          </a:solidFill>
          <a:ln>
            <a:noFill/>
          </a:ln>
          <a:scene3d>
            <a:camera prst="obliqueBottomRight"/>
            <a:lightRig rig="flat" dir="t"/>
          </a:scene3d>
          <a:sp3d extrusionH="476250" contourW="50800" prstMaterial="matte">
            <a:extrusionClr>
              <a:schemeClr val="accent2">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dirty="0">
                <a:solidFill>
                  <a:prstClr val="black"/>
                </a:solidFill>
                <a:latin typeface="メイリオ" panose="020B0604030504040204" pitchFamily="50" charset="-128"/>
                <a:ea typeface="メイリオ" panose="020B0604030504040204" pitchFamily="50" charset="-128"/>
              </a:rPr>
              <a:t>目標</a:t>
            </a:r>
            <a:endPar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正方形/長方形 4">
            <a:extLst>
              <a:ext uri="{FF2B5EF4-FFF2-40B4-BE49-F238E27FC236}">
                <a16:creationId xmlns:a16="http://schemas.microsoft.com/office/drawing/2014/main" id="{44AD302C-5BC7-A43E-8AD6-14B60D146F73}"/>
              </a:ext>
            </a:extLst>
          </p:cNvPr>
          <p:cNvSpPr/>
          <p:nvPr/>
        </p:nvSpPr>
        <p:spPr>
          <a:xfrm>
            <a:off x="4101384" y="359203"/>
            <a:ext cx="180000" cy="7335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テキスト ボックス 19">
            <a:extLst>
              <a:ext uri="{FF2B5EF4-FFF2-40B4-BE49-F238E27FC236}">
                <a16:creationId xmlns:a16="http://schemas.microsoft.com/office/drawing/2014/main" id="{70B8D3F9-C764-0298-4206-0A5CC87BB052}"/>
              </a:ext>
            </a:extLst>
          </p:cNvPr>
          <p:cNvSpPr txBox="1"/>
          <p:nvPr/>
        </p:nvSpPr>
        <p:spPr>
          <a:xfrm>
            <a:off x="4101384" y="4177455"/>
            <a:ext cx="5132016"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5400" b="1" dirty="0">
                <a:latin typeface="メイリオ" panose="020B0604030504040204" pitchFamily="50" charset="-128"/>
                <a:ea typeface="メイリオ" panose="020B0604030504040204" pitchFamily="50" charset="-128"/>
              </a:rPr>
              <a:t>役割を把握する</a:t>
            </a:r>
            <a:endParaRPr kumimoji="1" lang="en-US" altLang="ja-JP" sz="5400" b="1"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8450D5A0-AD6E-CE55-17F2-BB0707464796}"/>
              </a:ext>
            </a:extLst>
          </p:cNvPr>
          <p:cNvSpPr txBox="1"/>
          <p:nvPr/>
        </p:nvSpPr>
        <p:spPr>
          <a:xfrm>
            <a:off x="4037754" y="2430184"/>
            <a:ext cx="5132016"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ja-JP" altLang="en-US" sz="5400" b="1" dirty="0">
                <a:latin typeface="メイリオ" panose="020B0604030504040204" pitchFamily="50" charset="-128"/>
                <a:ea typeface="メイリオ" panose="020B0604030504040204" pitchFamily="50" charset="-128"/>
              </a:rPr>
              <a:t>きっかけを作る</a:t>
            </a:r>
            <a:endParaRPr kumimoji="1" lang="en-US" altLang="ja-JP" sz="5400" b="1" dirty="0">
              <a:latin typeface="メイリオ" panose="020B0604030504040204" pitchFamily="50" charset="-128"/>
              <a:ea typeface="メイリオ" panose="020B0604030504040204" pitchFamily="50" charset="-128"/>
            </a:endParaRPr>
          </a:p>
        </p:txBody>
      </p:sp>
      <p:sp>
        <p:nvSpPr>
          <p:cNvPr id="28" name="四角形: 角を丸くする 27">
            <a:extLst>
              <a:ext uri="{FF2B5EF4-FFF2-40B4-BE49-F238E27FC236}">
                <a16:creationId xmlns:a16="http://schemas.microsoft.com/office/drawing/2014/main" id="{1E541DD5-CAF8-8720-4254-EB1888905662}"/>
              </a:ext>
            </a:extLst>
          </p:cNvPr>
          <p:cNvSpPr/>
          <p:nvPr/>
        </p:nvSpPr>
        <p:spPr>
          <a:xfrm>
            <a:off x="2577776" y="2234996"/>
            <a:ext cx="1068425" cy="110799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latin typeface="メイリオ" panose="020B0604030504040204" pitchFamily="50" charset="-128"/>
                <a:ea typeface="メイリオ" panose="020B0604030504040204" pitchFamily="50" charset="-128"/>
              </a:rPr>
              <a:t>1</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461682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27" grpId="0" animBg="1"/>
      <p:bldP spid="20" grpId="0"/>
      <p:bldP spid="26" grpId="0"/>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円 が含まれている画像&#10;&#10;自動的に生成された説明">
            <a:extLst>
              <a:ext uri="{FF2B5EF4-FFF2-40B4-BE49-F238E27FC236}">
                <a16:creationId xmlns:a16="http://schemas.microsoft.com/office/drawing/2014/main" id="{3D677FCD-04FD-2FE4-A667-10F83DBB6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図 6" descr="ロゴ&#10;&#10;自動的に生成された説明">
            <a:extLst>
              <a:ext uri="{FF2B5EF4-FFF2-40B4-BE49-F238E27FC236}">
                <a16:creationId xmlns:a16="http://schemas.microsoft.com/office/drawing/2014/main" id="{CEC2D15A-20C4-7FBB-46BF-805520197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942" y="2673378"/>
            <a:ext cx="7772114" cy="1511244"/>
          </a:xfrm>
          <a:prstGeom prst="rect">
            <a:avLst/>
          </a:prstGeom>
        </p:spPr>
      </p:pic>
      <p:pic>
        <p:nvPicPr>
          <p:cNvPr id="13" name="Picture 5">
            <a:extLst>
              <a:ext uri="{FF2B5EF4-FFF2-40B4-BE49-F238E27FC236}">
                <a16:creationId xmlns:a16="http://schemas.microsoft.com/office/drawing/2014/main" id="{3CBC1E7A-337A-7794-4306-F71125633E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32135">
            <a:off x="10879211" y="1877144"/>
            <a:ext cx="1222024" cy="154231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D2BA4F04-0D7E-2C0B-C908-24781F6D98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1729" y="2015481"/>
            <a:ext cx="828234" cy="9992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図 14" descr="時計 が含まれている画像&#10;&#10;自動的に生成された説明">
            <a:extLst>
              <a:ext uri="{FF2B5EF4-FFF2-40B4-BE49-F238E27FC236}">
                <a16:creationId xmlns:a16="http://schemas.microsoft.com/office/drawing/2014/main" id="{72B8F582-8EE2-BDA4-CBFB-523BAAF5E4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281" y="2361524"/>
            <a:ext cx="1598558" cy="2088734"/>
          </a:xfrm>
          <a:prstGeom prst="rect">
            <a:avLst/>
          </a:prstGeom>
          <a:effectLst>
            <a:outerShdw blurRad="50800" dist="38100" dir="5400000" algn="t" rotWithShape="0">
              <a:prstClr val="black">
                <a:alpha val="40000"/>
              </a:prstClr>
            </a:outerShdw>
          </a:effectLst>
        </p:spPr>
      </p:pic>
      <p:pic>
        <p:nvPicPr>
          <p:cNvPr id="16" name="図 15" descr="時計, 飼い猫 が含まれている画像&#10;&#10;自動的に生成された説明">
            <a:extLst>
              <a:ext uri="{FF2B5EF4-FFF2-40B4-BE49-F238E27FC236}">
                <a16:creationId xmlns:a16="http://schemas.microsoft.com/office/drawing/2014/main" id="{3084D5AA-9D29-4A1B-2C2A-7D33843991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9839" y="3297886"/>
            <a:ext cx="2052000" cy="2039858"/>
          </a:xfrm>
          <a:prstGeom prst="rect">
            <a:avLst/>
          </a:prstGeom>
          <a:effectLst>
            <a:outerShdw blurRad="50800" dist="38100" dir="5400000" algn="t" rotWithShape="0">
              <a:prstClr val="black">
                <a:alpha val="40000"/>
              </a:prstClr>
            </a:outerShdw>
          </a:effectLst>
        </p:spPr>
      </p:pic>
      <p:pic>
        <p:nvPicPr>
          <p:cNvPr id="17" name="Picture 3">
            <a:extLst>
              <a:ext uri="{FF2B5EF4-FFF2-40B4-BE49-F238E27FC236}">
                <a16:creationId xmlns:a16="http://schemas.microsoft.com/office/drawing/2014/main" id="{F3ECBA94-10BB-86ED-9E69-CBEF2CF1C6B9}"/>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53084" y1="55160" x2="40849" y2="34500"/>
                        <a14:foregroundMark x1="40849" y1="34500" x2="53843" y2="27566"/>
                        <a14:foregroundMark x1="60183" y1="28280" x2="61062" y2="28493"/>
                        <a14:foregroundMark x1="77874" y1="42135" x2="78770" y2="43125"/>
                        <a14:foregroundMark x1="72200" y1="35875" x2="72494" y2="36199"/>
                        <a14:foregroundMark x1="71974" y1="35625" x2="72200" y2="35875"/>
                        <a14:foregroundMark x1="79326" y1="45299" x2="81552" y2="54000"/>
                        <a14:foregroundMark x1="78770" y1="43125" x2="79308" y2="45226"/>
                        <a14:foregroundMark x1="81552" y1="54000" x2="77269" y2="59087"/>
                        <a14:foregroundMark x1="42899" y1="29750" x2="42899" y2="29750"/>
                        <a14:foregroundMark x1="60176" y1="34250" x2="60176" y2="34250"/>
                        <a14:foregroundMark x1="57687" y1="34500" x2="57687" y2="34250"/>
                        <a14:foregroundMark x1="56515" y1="29125" x2="56369" y2="29500"/>
                        <a14:foregroundMark x1="57687" y1="32375" x2="57687" y2="32375"/>
                        <a14:foregroundMark x1="58272" y1="34375" x2="58272" y2="34375"/>
                        <a14:foregroundMark x1="59736" y1="31250" x2="59736" y2="31250"/>
                        <a14:foregroundMark x1="61347" y1="30375" x2="61347" y2="30375"/>
                        <a14:foregroundMark x1="61054" y1="33125" x2="61054" y2="33125"/>
                        <a14:foregroundMark x1="61054" y1="30625" x2="61054" y2="30625"/>
                        <a14:foregroundMark x1="58712" y1="29625" x2="58712" y2="29625"/>
                        <a14:foregroundMark x1="58272" y1="29375" x2="58272" y2="29375"/>
                        <a14:foregroundMark x1="59444" y1="29625" x2="59444" y2="29625"/>
                        <a14:foregroundMark x1="59444" y1="29625" x2="59444" y2="29625"/>
                        <a14:foregroundMark x1="60908" y1="32000" x2="60908" y2="32000"/>
                        <a14:foregroundMark x1="60469" y1="31500" x2="60469" y2="31500"/>
                        <a14:foregroundMark x1="60176" y1="32375" x2="60176" y2="32375"/>
                        <a14:foregroundMark x1="59883" y1="31000" x2="59883" y2="31000"/>
                        <a14:foregroundMark x1="60322" y1="32625" x2="60322" y2="32625"/>
                        <a14:foregroundMark x1="60908" y1="34625" x2="61640" y2="32250"/>
                        <a14:foregroundMark x1="60761" y1="34375" x2="60761" y2="32125"/>
                        <a14:foregroundMark x1="59297" y1="33500" x2="59297" y2="31375"/>
                        <a14:foregroundMark x1="60176" y1="34500" x2="61347" y2="30375"/>
                        <a14:foregroundMark x1="59151" y1="28875" x2="59151" y2="29125"/>
                        <a14:foregroundMark x1="59736" y1="30000" x2="61640" y2="30125"/>
                        <a14:foregroundMark x1="59608" y1="29814" x2="58565" y2="29500"/>
                        <a14:foregroundMark x1="60761" y1="30750" x2="59444" y2="35375"/>
                        <a14:foregroundMark x1="61201" y1="30625" x2="61640" y2="33000"/>
                        <a14:foregroundMark x1="61493" y1="36000" x2="61493" y2="36000"/>
                        <a14:foregroundMark x1="61054" y1="35625" x2="61054" y2="35625"/>
                        <a14:foregroundMark x1="61347" y1="35750" x2="61347" y2="35750"/>
                        <a14:foregroundMark x1="61493" y1="35875" x2="61493" y2="35875"/>
                        <a14:foregroundMark x1="61493" y1="35875" x2="61493" y2="35875"/>
                        <a14:foregroundMark x1="61493" y1="35875" x2="61493" y2="35875"/>
                        <a14:foregroundMark x1="61493" y1="35875" x2="61493" y2="35875"/>
                        <a14:foregroundMark x1="70425" y1="42000" x2="70425" y2="42000"/>
                        <a14:foregroundMark x1="71596" y1="42625" x2="71303" y2="42750"/>
                        <a14:foregroundMark x1="72914" y1="43125" x2="68814" y2="42375"/>
                        <a14:foregroundMark x1="65300" y1="42625" x2="67496" y2="41875"/>
                        <a14:foregroundMark x1="69839" y1="42625" x2="67204" y2="42250"/>
                        <a14:foregroundMark x1="70864" y1="42750" x2="73206" y2="43375"/>
                        <a14:foregroundMark x1="64861" y1="42000" x2="65739" y2="42000"/>
                        <a14:foregroundMark x1="64275" y1="42000" x2="64861" y2="42000"/>
                        <a14:foregroundMark x1="73499" y1="42750" x2="73499" y2="42750"/>
                        <a14:foregroundMark x1="73499" y1="42750" x2="73499" y2="42750"/>
                        <a14:foregroundMark x1="73792" y1="42875" x2="73792" y2="42875"/>
                        <a14:foregroundMark x1="73792" y1="42875" x2="73792" y2="42875"/>
                        <a14:foregroundMark x1="73792" y1="42875" x2="73792" y2="42875"/>
                        <a14:foregroundMark x1="73792" y1="42750" x2="73792" y2="42750"/>
                        <a14:foregroundMark x1="73646" y1="42750" x2="73646" y2="42750"/>
                        <a14:foregroundMark x1="73499" y1="42750" x2="73792" y2="43125"/>
                        <a14:foregroundMark x1="63690" y1="41750" x2="65300" y2="41625"/>
                        <a14:foregroundMark x1="62958" y1="43125" x2="63690" y2="41375"/>
                        <a14:foregroundMark x1="64422" y1="42625" x2="64129" y2="41875"/>
                        <a14:foregroundMark x1="63836" y1="41375" x2="63836" y2="41375"/>
                        <a14:foregroundMark x1="63836" y1="41375" x2="63836" y2="41375"/>
                        <a14:foregroundMark x1="63690" y1="41250" x2="63690" y2="41250"/>
                        <a14:foregroundMark x1="63690" y1="41250" x2="63690" y2="41250"/>
                        <a14:foregroundMark x1="63397" y1="41250" x2="63397" y2="41250"/>
                        <a14:foregroundMark x1="63397" y1="41375" x2="63397" y2="41375"/>
                        <a14:foregroundMark x1="64129" y1="41375" x2="64129" y2="41375"/>
                        <a14:foregroundMark x1="64129" y1="41375" x2="64129" y2="41375"/>
                        <a14:foregroundMark x1="64129" y1="41375" x2="63836" y2="41500"/>
                        <a14:foregroundMark x1="63836" y1="41500" x2="63690" y2="41500"/>
                        <a14:foregroundMark x1="53734" y1="57875" x2="52562" y2="57750"/>
                        <a14:foregroundMark x1="55637" y1="57000" x2="53880" y2="57750"/>
                        <a14:foregroundMark x1="51977" y1="57250" x2="52562" y2="56375"/>
                        <a14:foregroundMark x1="70864" y1="60125" x2="72914" y2="60625"/>
                        <a14:foregroundMark x1="70717" y1="59875" x2="70864" y2="60125"/>
                        <a14:foregroundMark x1="70571" y1="59500" x2="69839" y2="59875"/>
                        <a14:foregroundMark x1="70132" y1="59750" x2="70132" y2="59750"/>
                        <a14:foregroundMark x1="69985" y1="60000" x2="69985" y2="60000"/>
                        <a14:foregroundMark x1="69985" y1="60000" x2="69107" y2="59625"/>
                        <a14:backgroundMark x1="25622" y1="51625" x2="52855" y2="71375"/>
                        <a14:backgroundMark x1="52855" y1="71375" x2="58565" y2="72375"/>
                        <a14:backgroundMark x1="59736" y1="64250" x2="59736" y2="64250"/>
                        <a14:backgroundMark x1="62225" y1="77125" x2="62225" y2="77125"/>
                        <a14:backgroundMark x1="59444" y1="72750" x2="50512" y2="67250"/>
                        <a14:backgroundMark x1="50512" y1="67250" x2="65886" y2="70125"/>
                        <a14:backgroundMark x1="65886" y1="70125" x2="65739" y2="73375"/>
                        <a14:backgroundMark x1="60908" y1="77750" x2="47731" y2="75375"/>
                        <a14:backgroundMark x1="47731" y1="75375" x2="39678" y2="63375"/>
                        <a14:backgroundMark x1="39678" y1="63375" x2="18741" y2="54500"/>
                        <a14:backgroundMark x1="18741" y1="54500" x2="16691" y2="41875"/>
                        <a14:backgroundMark x1="16691" y1="41875" x2="26208" y2="29625"/>
                        <a14:backgroundMark x1="26208" y1="29625" x2="27965" y2="28625"/>
                        <a14:backgroundMark x1="18887" y1="27000" x2="29868" y2="29250"/>
                        <a14:backgroundMark x1="29868" y1="29250" x2="36896" y2="35500"/>
                        <a14:backgroundMark x1="36896" y1="35500" x2="50366" y2="56500"/>
                        <a14:backgroundMark x1="71372" y1="62326" x2="73353" y2="62875"/>
                        <a14:backgroundMark x1="57076" y1="58361" x2="69372" y2="61771"/>
                        <a14:backgroundMark x1="50366" y1="56500" x2="52014" y2="56957"/>
                        <a14:backgroundMark x1="73353" y1="62875" x2="58565" y2="67750"/>
                        <a14:backgroundMark x1="58565" y1="67750" x2="21816" y2="44000"/>
                        <a14:backgroundMark x1="21816" y1="44000" x2="18448" y2="29000"/>
                        <a14:backgroundMark x1="18448" y1="29000" x2="19327" y2="27625"/>
                        <a14:backgroundMark x1="81406" y1="92000" x2="64422" y2="94750"/>
                        <a14:backgroundMark x1="64422" y1="94750" x2="33529" y2="82250"/>
                        <a14:backgroundMark x1="33529" y1="82250" x2="35139" y2="65250"/>
                        <a14:backgroundMark x1="35139" y1="65250" x2="64714" y2="60125"/>
                        <a14:backgroundMark x1="73273" y1="60228" x2="75110" y2="60250"/>
                        <a14:backgroundMark x1="64714" y1="60125" x2="69427" y2="60182"/>
                        <a14:backgroundMark x1="75110" y1="60250" x2="83455" y2="66875"/>
                        <a14:backgroundMark x1="83455" y1="66875" x2="84334" y2="87125"/>
                        <a14:backgroundMark x1="84334" y1="87125" x2="75256" y2="98250"/>
                        <a14:backgroundMark x1="75256" y1="98250" x2="75256" y2="98250"/>
                        <a14:backgroundMark x1="78331" y1="34375" x2="63861" y2="31377"/>
                        <a14:backgroundMark x1="57935" y1="28473" x2="53441" y2="26125"/>
                        <a14:backgroundMark x1="53441" y1="26125" x2="43777" y2="17000"/>
                        <a14:backgroundMark x1="43777" y1="17000" x2="58858" y2="9375"/>
                        <a14:backgroundMark x1="58858" y1="9375" x2="76281" y2="25875"/>
                        <a14:backgroundMark x1="76281" y1="25875" x2="80234" y2="34250"/>
                        <a14:backgroundMark x1="80234" y1="34250" x2="78331" y2="34625"/>
                        <a14:backgroundMark x1="78331" y1="25500" x2="67936" y2="25250"/>
                        <a14:backgroundMark x1="67936" y1="25250" x2="50073" y2="17125"/>
                        <a14:backgroundMark x1="50073" y1="17125" x2="62518" y2="13250"/>
                        <a14:backgroundMark x1="62518" y1="13250" x2="80673" y2="23375"/>
                        <a14:backgroundMark x1="80673" y1="23375" x2="77892" y2="25250"/>
                        <a14:backgroundMark x1="71010" y1="38250" x2="62617" y2="33234"/>
                        <a14:backgroundMark x1="58211" y1="27858" x2="56076" y2="25125"/>
                        <a14:backgroundMark x1="56076" y1="25125" x2="59883" y2="21250"/>
                        <a14:backgroundMark x1="63627" y1="30114" x2="63250" y2="30000"/>
                        <a14:backgroundMark x1="64495" y1="30375" x2="64057" y2="30243"/>
                        <a14:backgroundMark x1="65739" y1="30750" x2="64495" y2="30375"/>
                        <a14:backgroundMark x1="62945" y1="28353" x2="57833" y2="24875"/>
                        <a14:backgroundMark x1="67204" y1="31250" x2="63000" y2="28390"/>
                        <a14:backgroundMark x1="57833" y1="24875" x2="68521" y2="26625"/>
                        <a14:backgroundMark x1="68521" y1="26625" x2="67204" y2="31000"/>
                        <a14:backgroundMark x1="74524" y1="39500" x2="69400" y2="36250"/>
                        <a14:backgroundMark x1="74524" y1="38875" x2="72914" y2="37875"/>
                        <a14:backgroundMark x1="62548" y1="29625" x2="62372" y2="28875"/>
                        <a14:backgroundMark x1="62665" y1="30125" x2="62548" y2="29625"/>
                        <a14:backgroundMark x1="74963" y1="38375" x2="74231" y2="38000"/>
                        <a14:backgroundMark x1="74963" y1="38125" x2="74231" y2="38125"/>
                        <a14:backgroundMark x1="78038" y1="43375" x2="74406" y2="42817"/>
                        <a14:backgroundMark x1="63157" y1="40456" x2="61556" y2="36000"/>
                        <a14:backgroundMark x1="63752" y1="31500" x2="73060" y2="30875"/>
                        <a14:backgroundMark x1="73060" y1="30875" x2="77452" y2="42250"/>
                        <a14:backgroundMark x1="77452" y1="42250" x2="72328" y2="41500"/>
                        <a14:backgroundMark x1="78331" y1="36500" x2="74378" y2="37125"/>
                        <a14:backgroundMark x1="73353" y1="39375" x2="68375" y2="32000"/>
                        <a14:backgroundMark x1="68375" y1="32000" x2="69985" y2="38750"/>
                        <a14:backgroundMark x1="72163" y1="41344" x2="68521" y2="35125"/>
                        <a14:backgroundMark x1="68521" y1="35125" x2="71010" y2="41000"/>
                        <a14:backgroundMark x1="72914" y1="37250" x2="72035" y2="37500"/>
                        <a14:backgroundMark x1="72035" y1="36000" x2="72035" y2="36000"/>
                        <a14:backgroundMark x1="72767" y1="35625" x2="72767" y2="35625"/>
                        <a14:backgroundMark x1="72035" y1="36000" x2="72035" y2="36000"/>
                        <a14:backgroundMark x1="71889" y1="35750" x2="71889" y2="35750"/>
                        <a14:backgroundMark x1="72328" y1="36000" x2="72328" y2="36000"/>
                        <a14:backgroundMark x1="71742" y1="35500" x2="71742" y2="35500"/>
                        <a14:backgroundMark x1="71742" y1="35500" x2="71742" y2="35500"/>
                        <a14:backgroundMark x1="72621" y1="35875" x2="72621" y2="35875"/>
                        <a14:backgroundMark x1="72621" y1="35875" x2="72621" y2="35875"/>
                        <a14:backgroundMark x1="72182" y1="35625" x2="72182" y2="35625"/>
                        <a14:backgroundMark x1="72328" y1="35625" x2="72328" y2="35625"/>
                        <a14:backgroundMark x1="72621" y1="36375" x2="72621" y2="36375"/>
                        <a14:backgroundMark x1="72621" y1="36500" x2="72621" y2="36500"/>
                        <a14:backgroundMark x1="72621" y1="36500" x2="72621" y2="36500"/>
                        <a14:backgroundMark x1="72182" y1="35625" x2="72182" y2="35625"/>
                        <a14:backgroundMark x1="71889" y1="35625" x2="71889" y2="35625"/>
                        <a14:backgroundMark x1="72621" y1="36125" x2="72621" y2="36125"/>
                        <a14:backgroundMark x1="72621" y1="36125" x2="72621" y2="36125"/>
                        <a14:backgroundMark x1="72621" y1="36125" x2="72621" y2="36125"/>
                        <a14:backgroundMark x1="60469" y1="28125" x2="60469" y2="28125"/>
                        <a14:backgroundMark x1="60615" y1="28500" x2="60615" y2="28500"/>
                        <a14:backgroundMark x1="60615" y1="28500" x2="60615" y2="28500"/>
                        <a14:backgroundMark x1="60469" y1="28500" x2="60469" y2="28500"/>
                        <a14:backgroundMark x1="60469" y1="28250" x2="60469" y2="28250"/>
                        <a14:backgroundMark x1="60176" y1="28125" x2="60176" y2="28125"/>
                        <a14:backgroundMark x1="60176" y1="28375" x2="60176" y2="28375"/>
                        <a14:backgroundMark x1="61201" y1="28625" x2="61201" y2="28625"/>
                        <a14:backgroundMark x1="61201" y1="28250" x2="61201" y2="28250"/>
                        <a14:backgroundMark x1="61201" y1="28375" x2="61201" y2="28375"/>
                        <a14:backgroundMark x1="61201" y1="28625" x2="61201" y2="28625"/>
                        <a14:backgroundMark x1="61054" y1="28500" x2="61054" y2="28500"/>
                        <a14:backgroundMark x1="61054" y1="28500" x2="62372" y2="29125"/>
                      </a14:backgroundRemoval>
                    </a14:imgEffect>
                  </a14:imgLayer>
                </a14:imgProps>
              </a:ext>
              <a:ext uri="{28A0092B-C50C-407E-A947-70E740481C1C}">
                <a14:useLocalDpi xmlns:a14="http://schemas.microsoft.com/office/drawing/2010/main" val="0"/>
              </a:ext>
            </a:extLst>
          </a:blip>
          <a:srcRect l="30246" t="17605" r="6609" b="33721"/>
          <a:stretch/>
        </p:blipFill>
        <p:spPr bwMode="auto">
          <a:xfrm rot="21283465">
            <a:off x="8869846" y="3598721"/>
            <a:ext cx="3852000" cy="347804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5371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37C4CD67-A4A4-35E9-CB88-204707100BCB}"/>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4000" b="1" dirty="0">
                <a:solidFill>
                  <a:prstClr val="black"/>
                </a:solidFill>
                <a:latin typeface="メイリオ" panose="020B0604030504040204" pitchFamily="50" charset="-128"/>
                <a:ea typeface="メイリオ" panose="020B0604030504040204" pitchFamily="50" charset="-128"/>
              </a:rPr>
              <a:t>質問</a:t>
            </a:r>
          </a:p>
        </p:txBody>
      </p:sp>
      <p:sp>
        <p:nvSpPr>
          <p:cNvPr id="10" name="正方形/長方形 9">
            <a:extLst>
              <a:ext uri="{FF2B5EF4-FFF2-40B4-BE49-F238E27FC236}">
                <a16:creationId xmlns:a16="http://schemas.microsoft.com/office/drawing/2014/main" id="{48D6C154-C6A5-63CC-AA0E-218655760AE8}"/>
              </a:ext>
            </a:extLst>
          </p:cNvPr>
          <p:cNvSpPr/>
          <p:nvPr/>
        </p:nvSpPr>
        <p:spPr>
          <a:xfrm rot="5400000">
            <a:off x="5907405" y="-1367726"/>
            <a:ext cx="419758" cy="11090654"/>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540EE31C-925F-F946-D3A3-85D55BE4BA5F}"/>
              </a:ext>
            </a:extLst>
          </p:cNvPr>
          <p:cNvSpPr txBox="1"/>
          <p:nvPr/>
        </p:nvSpPr>
        <p:spPr>
          <a:xfrm>
            <a:off x="1069030" y="3064042"/>
            <a:ext cx="11373851" cy="1323439"/>
          </a:xfrm>
          <a:prstGeom prst="rect">
            <a:avLst/>
          </a:prstGeom>
          <a:noFill/>
        </p:spPr>
        <p:txBody>
          <a:bodyPr wrap="square">
            <a:spAutoFit/>
          </a:bodyPr>
          <a:lstStyle/>
          <a:p>
            <a:r>
              <a:rPr lang="ja-JP" altLang="en-US" sz="8000" b="1" dirty="0">
                <a:latin typeface="メイリオ" panose="020B0604030504040204" pitchFamily="50" charset="-128"/>
                <a:ea typeface="メイリオ" panose="020B0604030504040204" pitchFamily="50" charset="-128"/>
              </a:rPr>
              <a:t>宿題はなぜ溜まるのか</a:t>
            </a:r>
          </a:p>
        </p:txBody>
      </p:sp>
    </p:spTree>
    <p:extLst>
      <p:ext uri="{BB962C8B-B14F-4D97-AF65-F5344CB8AC3E}">
        <p14:creationId xmlns:p14="http://schemas.microsoft.com/office/powerpoint/2010/main" val="1858406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51BEBE5-D634-5D21-FEF6-9089D507A06D}"/>
              </a:ext>
            </a:extLst>
          </p:cNvPr>
          <p:cNvSpPr/>
          <p:nvPr/>
        </p:nvSpPr>
        <p:spPr>
          <a:xfrm rot="5400000">
            <a:off x="5909482" y="278371"/>
            <a:ext cx="216000" cy="5725493"/>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2B1862FA-B5D6-7AFB-5B56-A555785CAAC5}"/>
              </a:ext>
            </a:extLst>
          </p:cNvPr>
          <p:cNvSpPr/>
          <p:nvPr/>
        </p:nvSpPr>
        <p:spPr>
          <a:xfrm rot="5400000">
            <a:off x="6963259" y="897135"/>
            <a:ext cx="216000" cy="7833048"/>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理由</a:t>
            </a:r>
          </a:p>
        </p:txBody>
      </p:sp>
      <p:sp>
        <p:nvSpPr>
          <p:cNvPr id="4" name="正方形/長方形 3">
            <a:extLst>
              <a:ext uri="{FF2B5EF4-FFF2-40B4-BE49-F238E27FC236}">
                <a16:creationId xmlns:a16="http://schemas.microsoft.com/office/drawing/2014/main" id="{ED80FAC0-DBEB-AF4B-DCC0-5CEA54F593AD}"/>
              </a:ext>
            </a:extLst>
          </p:cNvPr>
          <p:cNvSpPr/>
          <p:nvPr/>
        </p:nvSpPr>
        <p:spPr>
          <a:xfrm>
            <a:off x="3814202" y="341609"/>
            <a:ext cx="180000" cy="73356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 name="四角形: 角を丸くする 2">
            <a:extLst>
              <a:ext uri="{FF2B5EF4-FFF2-40B4-BE49-F238E27FC236}">
                <a16:creationId xmlns:a16="http://schemas.microsoft.com/office/drawing/2014/main" id="{F15631C2-71F4-B6F2-7AAE-C84858296399}"/>
              </a:ext>
            </a:extLst>
          </p:cNvPr>
          <p:cNvSpPr/>
          <p:nvPr/>
        </p:nvSpPr>
        <p:spPr>
          <a:xfrm>
            <a:off x="2068643" y="2322439"/>
            <a:ext cx="861244" cy="893141"/>
          </a:xfrm>
          <a:prstGeom prst="round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1</a:t>
            </a:r>
            <a:endParaRPr kumimoji="1" lang="ja-JP" altLang="en-US" sz="32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p:txBody>
      </p:sp>
      <p:sp>
        <p:nvSpPr>
          <p:cNvPr id="9" name="テキスト ボックス 8">
            <a:extLst>
              <a:ext uri="{FF2B5EF4-FFF2-40B4-BE49-F238E27FC236}">
                <a16:creationId xmlns:a16="http://schemas.microsoft.com/office/drawing/2014/main" id="{2D8261A1-4088-14A9-4C82-49098A5E7E83}"/>
              </a:ext>
            </a:extLst>
          </p:cNvPr>
          <p:cNvSpPr txBox="1"/>
          <p:nvPr/>
        </p:nvSpPr>
        <p:spPr>
          <a:xfrm>
            <a:off x="3154734" y="2397237"/>
            <a:ext cx="5725494"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54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取り掛かりが遅い</a:t>
            </a:r>
            <a:endParaRPr kumimoji="1" lang="ja-JP" altLang="en-US" sz="5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四角形: 角を丸くする 9">
            <a:extLst>
              <a:ext uri="{FF2B5EF4-FFF2-40B4-BE49-F238E27FC236}">
                <a16:creationId xmlns:a16="http://schemas.microsoft.com/office/drawing/2014/main" id="{493D0049-640B-29B4-2897-5C11A35A2A98}"/>
              </a:ext>
            </a:extLst>
          </p:cNvPr>
          <p:cNvSpPr/>
          <p:nvPr/>
        </p:nvSpPr>
        <p:spPr>
          <a:xfrm>
            <a:off x="2068643" y="4076958"/>
            <a:ext cx="861244" cy="893141"/>
          </a:xfrm>
          <a:prstGeom prst="round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rPr>
              <a:t>2</a:t>
            </a:r>
            <a:endParaRPr kumimoji="1" lang="ja-JP" altLang="en-US" sz="3200" b="1" i="0" u="none" strike="noStrike" kern="120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cs typeface="+mn-cs"/>
            </a:endParaRPr>
          </a:p>
        </p:txBody>
      </p:sp>
      <p:sp>
        <p:nvSpPr>
          <p:cNvPr id="11" name="テキスト ボックス 10">
            <a:extLst>
              <a:ext uri="{FF2B5EF4-FFF2-40B4-BE49-F238E27FC236}">
                <a16:creationId xmlns:a16="http://schemas.microsoft.com/office/drawing/2014/main" id="{00EF30CC-F600-C23F-6030-99AC5BD0BAFE}"/>
              </a:ext>
            </a:extLst>
          </p:cNvPr>
          <p:cNvSpPr txBox="1"/>
          <p:nvPr/>
        </p:nvSpPr>
        <p:spPr>
          <a:xfrm>
            <a:off x="3154734" y="4061863"/>
            <a:ext cx="783304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54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時間管理ができていない</a:t>
            </a:r>
            <a:endParaRPr kumimoji="1" lang="ja-JP" altLang="en-US" sz="5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CFDCB10B-DF82-E0AF-167C-3D4834923A85}"/>
              </a:ext>
            </a:extLst>
          </p:cNvPr>
          <p:cNvSpPr txBox="1"/>
          <p:nvPr/>
        </p:nvSpPr>
        <p:spPr>
          <a:xfrm>
            <a:off x="3994202" y="419712"/>
            <a:ext cx="66038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宿題＝タスクで泣く原因</a:t>
            </a:r>
          </a:p>
        </p:txBody>
      </p:sp>
    </p:spTree>
    <p:extLst>
      <p:ext uri="{BB962C8B-B14F-4D97-AF65-F5344CB8AC3E}">
        <p14:creationId xmlns:p14="http://schemas.microsoft.com/office/powerpoint/2010/main" val="2826948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 grpId="0" animBg="1"/>
      <p:bldP spid="9" grpId="0"/>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図 13" descr="円 が含まれている画像&#10;&#10;自動的に生成された説明">
            <a:extLst>
              <a:ext uri="{FF2B5EF4-FFF2-40B4-BE49-F238E27FC236}">
                <a16:creationId xmlns:a16="http://schemas.microsoft.com/office/drawing/2014/main" id="{AF544D1C-76A4-F3B7-AAE7-AA6438340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9" name="図 8" descr="ロゴ&#10;&#10;自動的に生成された説明">
            <a:extLst>
              <a:ext uri="{FF2B5EF4-FFF2-40B4-BE49-F238E27FC236}">
                <a16:creationId xmlns:a16="http://schemas.microsoft.com/office/drawing/2014/main" id="{2D76A541-AA6A-6D25-F871-C1CEC5F62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942" y="2290992"/>
            <a:ext cx="7772114" cy="1511244"/>
          </a:xfrm>
          <a:prstGeom prst="rect">
            <a:avLst/>
          </a:prstGeom>
        </p:spPr>
      </p:pic>
      <p:sp>
        <p:nvSpPr>
          <p:cNvPr id="4" name="テキスト ボックス 3">
            <a:extLst>
              <a:ext uri="{FF2B5EF4-FFF2-40B4-BE49-F238E27FC236}">
                <a16:creationId xmlns:a16="http://schemas.microsoft.com/office/drawing/2014/main" id="{525E54CD-99EC-5823-3E71-5A0865087163}"/>
              </a:ext>
            </a:extLst>
          </p:cNvPr>
          <p:cNvSpPr txBox="1"/>
          <p:nvPr/>
        </p:nvSpPr>
        <p:spPr>
          <a:xfrm>
            <a:off x="1449183" y="4406788"/>
            <a:ext cx="9889375" cy="830997"/>
          </a:xfrm>
          <a:prstGeom prst="rect">
            <a:avLst/>
          </a:prstGeom>
          <a:noFill/>
          <a:effectLst>
            <a:outerShdw blurRad="50800" dist="38100" dir="5400000" algn="t"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schemeClr val="bg1"/>
                </a:solidFill>
                <a:effectLst/>
                <a:uLnTx/>
                <a:uFillTx/>
                <a:latin typeface="メイリオ" panose="020B0604030504040204" pitchFamily="50" charset="-128"/>
                <a:ea typeface="メイリオ" panose="020B0604030504040204" pitchFamily="50" charset="-128"/>
              </a:rPr>
              <a:t>～タスクを貯めちゃうあなたへ～</a:t>
            </a:r>
          </a:p>
        </p:txBody>
      </p:sp>
    </p:spTree>
    <p:extLst>
      <p:ext uri="{BB962C8B-B14F-4D97-AF65-F5344CB8AC3E}">
        <p14:creationId xmlns:p14="http://schemas.microsoft.com/office/powerpoint/2010/main" val="119467259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8FB3"/>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11956E-1D11-08A9-5ED7-CCD9FBDA2A51}"/>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4" y="178717"/>
            <a:ext cx="2824446"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machico</a:t>
            </a:r>
            <a:endPar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正方形/長方形 4">
            <a:extLst>
              <a:ext uri="{FF2B5EF4-FFF2-40B4-BE49-F238E27FC236}">
                <a16:creationId xmlns:a16="http://schemas.microsoft.com/office/drawing/2014/main" id="{157BB48A-D159-B002-0E6A-4AEBC3987BF7}"/>
              </a:ext>
            </a:extLst>
          </p:cNvPr>
          <p:cNvSpPr/>
          <p:nvPr/>
        </p:nvSpPr>
        <p:spPr>
          <a:xfrm>
            <a:off x="3814202" y="341609"/>
            <a:ext cx="180000" cy="73356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4BB0A5CB-CD1C-9E91-0997-FA37DDB22EC3}"/>
              </a:ext>
            </a:extLst>
          </p:cNvPr>
          <p:cNvSpPr txBox="1"/>
          <p:nvPr/>
        </p:nvSpPr>
        <p:spPr>
          <a:xfrm>
            <a:off x="4080927" y="367283"/>
            <a:ext cx="52740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dirty="0">
                <a:solidFill>
                  <a:prstClr val="black"/>
                </a:solidFill>
                <a:latin typeface="メイリオ" panose="020B0604030504040204" pitchFamily="50" charset="-128"/>
                <a:ea typeface="メイリオ" panose="020B0604030504040204" pitchFamily="50" charset="-128"/>
              </a:rPr>
              <a:t>アプリの概要</a:t>
            </a:r>
            <a:endPar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 name="四角形: 角を丸くする 7">
            <a:extLst>
              <a:ext uri="{FF2B5EF4-FFF2-40B4-BE49-F238E27FC236}">
                <a16:creationId xmlns:a16="http://schemas.microsoft.com/office/drawing/2014/main" id="{298C156A-517C-CCD2-3C3F-FDCCA3E41214}"/>
              </a:ext>
            </a:extLst>
          </p:cNvPr>
          <p:cNvSpPr/>
          <p:nvPr/>
        </p:nvSpPr>
        <p:spPr>
          <a:xfrm>
            <a:off x="605150" y="2763028"/>
            <a:ext cx="5099179" cy="2175089"/>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solidFill>
                  <a:prstClr val="black"/>
                </a:solidFill>
                <a:latin typeface="メイリオ" panose="020B0604030504040204" pitchFamily="50" charset="-128"/>
                <a:ea typeface="メイリオ" panose="020B0604030504040204" pitchFamily="50" charset="-128"/>
              </a:rPr>
              <a:t>カレンダーアプリ</a:t>
            </a:r>
          </a:p>
        </p:txBody>
      </p:sp>
      <p:sp>
        <p:nvSpPr>
          <p:cNvPr id="9" name="四角形: 角を丸くする 8">
            <a:extLst>
              <a:ext uri="{FF2B5EF4-FFF2-40B4-BE49-F238E27FC236}">
                <a16:creationId xmlns:a16="http://schemas.microsoft.com/office/drawing/2014/main" id="{E7C75A4F-D888-46DC-792D-60236C08C2EF}"/>
              </a:ext>
            </a:extLst>
          </p:cNvPr>
          <p:cNvSpPr/>
          <p:nvPr/>
        </p:nvSpPr>
        <p:spPr>
          <a:xfrm>
            <a:off x="6210927" y="2763028"/>
            <a:ext cx="809469" cy="839449"/>
          </a:xfrm>
          <a:prstGeom prst="round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メイリオ" panose="020B0604030504040204" pitchFamily="50" charset="-128"/>
                <a:ea typeface="メイリオ" panose="020B0604030504040204" pitchFamily="50" charset="-128"/>
              </a:rPr>
              <a:t>1</a:t>
            </a:r>
            <a:endParaRPr kumimoji="1" lang="ja-JP" altLang="en-US" sz="32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F1BDA43-B635-7A54-20AA-C5FF69D47274}"/>
              </a:ext>
            </a:extLst>
          </p:cNvPr>
          <p:cNvSpPr txBox="1"/>
          <p:nvPr/>
        </p:nvSpPr>
        <p:spPr>
          <a:xfrm>
            <a:off x="7020395" y="2890364"/>
            <a:ext cx="3468282" cy="584775"/>
          </a:xfrm>
          <a:prstGeom prst="rect">
            <a:avLst/>
          </a:prstGeom>
          <a:noFill/>
        </p:spPr>
        <p:txBody>
          <a:bodyPr wrap="square">
            <a:spAutoFit/>
          </a:bodyPr>
          <a:lstStyle/>
          <a:p>
            <a:r>
              <a:rPr lang="ja-JP" altLang="en-US" sz="3200" b="1" dirty="0">
                <a:solidFill>
                  <a:prstClr val="black"/>
                </a:solidFill>
                <a:latin typeface="メイリオ" panose="020B0604030504040204" pitchFamily="50" charset="-128"/>
                <a:ea typeface="メイリオ" panose="020B0604030504040204" pitchFamily="50" charset="-128"/>
              </a:rPr>
              <a:t>スケジュール管理</a:t>
            </a:r>
            <a:endParaRPr lang="ja-JP" altLang="en-US" sz="3200" dirty="0"/>
          </a:p>
        </p:txBody>
      </p:sp>
      <p:sp>
        <p:nvSpPr>
          <p:cNvPr id="11" name="四角形: 角を丸くする 10">
            <a:extLst>
              <a:ext uri="{FF2B5EF4-FFF2-40B4-BE49-F238E27FC236}">
                <a16:creationId xmlns:a16="http://schemas.microsoft.com/office/drawing/2014/main" id="{85764FC4-B6EB-8D84-C9EA-2A5FD4BE6054}"/>
              </a:ext>
            </a:extLst>
          </p:cNvPr>
          <p:cNvSpPr/>
          <p:nvPr/>
        </p:nvSpPr>
        <p:spPr>
          <a:xfrm>
            <a:off x="6210926" y="4133587"/>
            <a:ext cx="809469" cy="839449"/>
          </a:xfrm>
          <a:prstGeom prst="round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メイリオ" panose="020B0604030504040204" pitchFamily="50" charset="-128"/>
                <a:ea typeface="メイリオ" panose="020B0604030504040204" pitchFamily="50" charset="-128"/>
              </a:rPr>
              <a:t>2</a:t>
            </a:r>
            <a:endParaRPr kumimoji="1" lang="ja-JP" altLang="en-US" sz="32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C0487DB8-20D2-6BB1-619B-2E06C9833680}"/>
              </a:ext>
            </a:extLst>
          </p:cNvPr>
          <p:cNvSpPr txBox="1"/>
          <p:nvPr/>
        </p:nvSpPr>
        <p:spPr>
          <a:xfrm>
            <a:off x="7020395" y="4220993"/>
            <a:ext cx="4694444" cy="584775"/>
          </a:xfrm>
          <a:prstGeom prst="rect">
            <a:avLst/>
          </a:prstGeom>
          <a:noFill/>
        </p:spPr>
        <p:txBody>
          <a:bodyPr wrap="square">
            <a:spAutoFit/>
          </a:bodyPr>
          <a:lstStyle/>
          <a:p>
            <a:r>
              <a:rPr lang="ja-JP" altLang="en-US" sz="3200" b="1" dirty="0">
                <a:latin typeface="メイリオ" panose="020B0604030504040204" pitchFamily="50" charset="-128"/>
                <a:ea typeface="メイリオ" panose="020B0604030504040204" pitchFamily="50" charset="-128"/>
              </a:rPr>
              <a:t>自動予定機能を追加</a:t>
            </a:r>
          </a:p>
        </p:txBody>
      </p:sp>
    </p:spTree>
    <p:extLst>
      <p:ext uri="{BB962C8B-B14F-4D97-AF65-F5344CB8AC3E}">
        <p14:creationId xmlns:p14="http://schemas.microsoft.com/office/powerpoint/2010/main" val="4148954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8FB3"/>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11956E-1D11-08A9-5ED7-CCD9FBDA2A51}"/>
              </a:ext>
            </a:extLst>
          </p:cNvPr>
          <p:cNvSpPr/>
          <p:nvPr/>
        </p:nvSpPr>
        <p:spPr>
          <a:xfrm>
            <a:off x="310877" y="264165"/>
            <a:ext cx="11550829" cy="6329669"/>
          </a:xfrm>
          <a:prstGeom prst="rect">
            <a:avLst/>
          </a:prstGeom>
          <a:solidFill>
            <a:schemeClr val="bg1">
              <a:lumMod val="95000"/>
            </a:scheme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3" y="178717"/>
            <a:ext cx="3483909"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a:solidFill>
                  <a:prstClr val="black"/>
                </a:solidFill>
                <a:latin typeface="メイリオ" panose="020B0604030504040204" pitchFamily="50" charset="-128"/>
                <a:ea typeface="メイリオ" panose="020B0604030504040204" pitchFamily="50" charset="-128"/>
              </a:rPr>
              <a:t>自動予定機能</a:t>
            </a:r>
            <a:endParaRPr kumimoji="0"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 name="正方形/長方形 4">
            <a:extLst>
              <a:ext uri="{FF2B5EF4-FFF2-40B4-BE49-F238E27FC236}">
                <a16:creationId xmlns:a16="http://schemas.microsoft.com/office/drawing/2014/main" id="{157BB48A-D159-B002-0E6A-4AEBC3987BF7}"/>
              </a:ext>
            </a:extLst>
          </p:cNvPr>
          <p:cNvSpPr/>
          <p:nvPr/>
        </p:nvSpPr>
        <p:spPr>
          <a:xfrm>
            <a:off x="4272081" y="469322"/>
            <a:ext cx="180000" cy="73356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4BB0A5CB-CD1C-9E91-0997-FA37DDB22EC3}"/>
              </a:ext>
            </a:extLst>
          </p:cNvPr>
          <p:cNvSpPr txBox="1"/>
          <p:nvPr/>
        </p:nvSpPr>
        <p:spPr>
          <a:xfrm>
            <a:off x="4538806" y="494996"/>
            <a:ext cx="29262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000" b="1">
                <a:solidFill>
                  <a:prstClr val="black"/>
                </a:solidFill>
                <a:latin typeface="メイリオ" panose="020B0604030504040204" pitchFamily="50" charset="-128"/>
                <a:ea typeface="メイリオ" panose="020B0604030504040204" pitchFamily="50" charset="-128"/>
              </a:rPr>
              <a:t>独自の機能</a:t>
            </a:r>
            <a:endParaRPr kumimoji="1" lang="ja-JP" altLang="en-US" sz="4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5" name="矢印: 右 14">
            <a:extLst>
              <a:ext uri="{FF2B5EF4-FFF2-40B4-BE49-F238E27FC236}">
                <a16:creationId xmlns:a16="http://schemas.microsoft.com/office/drawing/2014/main" id="{7998D1B3-4F9E-6986-8E3F-9370B8CF6A2F}"/>
              </a:ext>
            </a:extLst>
          </p:cNvPr>
          <p:cNvSpPr/>
          <p:nvPr/>
        </p:nvSpPr>
        <p:spPr>
          <a:xfrm>
            <a:off x="5324585" y="3054774"/>
            <a:ext cx="1236569" cy="748449"/>
          </a:xfrm>
          <a:prstGeom prst="rightArrow">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4000" b="1">
              <a:solidFill>
                <a:prstClr val="black"/>
              </a:solidFill>
              <a:latin typeface="メイリオ" panose="020B0604030504040204" pitchFamily="50" charset="-128"/>
              <a:ea typeface="メイリオ" panose="020B0604030504040204" pitchFamily="50" charset="-128"/>
            </a:endParaRPr>
          </a:p>
        </p:txBody>
      </p:sp>
      <p:grpSp>
        <p:nvGrpSpPr>
          <p:cNvPr id="22" name="グループ化 21">
            <a:extLst>
              <a:ext uri="{FF2B5EF4-FFF2-40B4-BE49-F238E27FC236}">
                <a16:creationId xmlns:a16="http://schemas.microsoft.com/office/drawing/2014/main" id="{5DCEB36D-0A08-9321-40D2-8A821DFA2443}"/>
              </a:ext>
            </a:extLst>
          </p:cNvPr>
          <p:cNvGrpSpPr/>
          <p:nvPr/>
        </p:nvGrpSpPr>
        <p:grpSpPr>
          <a:xfrm>
            <a:off x="6992942" y="1467948"/>
            <a:ext cx="4378139" cy="4378139"/>
            <a:chOff x="6947001" y="2408490"/>
            <a:chExt cx="3826988" cy="3826988"/>
          </a:xfrm>
        </p:grpSpPr>
        <p:pic>
          <p:nvPicPr>
            <p:cNvPr id="3" name="グラフィックス 2" descr="付箋 単色塗りつぶし">
              <a:extLst>
                <a:ext uri="{FF2B5EF4-FFF2-40B4-BE49-F238E27FC236}">
                  <a16:creationId xmlns:a16="http://schemas.microsoft.com/office/drawing/2014/main" id="{492A2715-D99B-6BB2-8F42-D653B172D0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7001" y="2408490"/>
              <a:ext cx="3826988" cy="3826988"/>
            </a:xfrm>
            <a:prstGeom prst="rect">
              <a:avLst/>
            </a:prstGeom>
          </p:spPr>
        </p:pic>
        <p:sp>
          <p:nvSpPr>
            <p:cNvPr id="20" name="正方形/長方形 19">
              <a:extLst>
                <a:ext uri="{FF2B5EF4-FFF2-40B4-BE49-F238E27FC236}">
                  <a16:creationId xmlns:a16="http://schemas.microsoft.com/office/drawing/2014/main" id="{2FE018C0-4570-A3BE-6FA1-6E13F752EF1A}"/>
                </a:ext>
              </a:extLst>
            </p:cNvPr>
            <p:cNvSpPr/>
            <p:nvPr/>
          </p:nvSpPr>
          <p:spPr>
            <a:xfrm>
              <a:off x="9209832" y="4383468"/>
              <a:ext cx="1109272" cy="1035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0F6F4C0-7359-8779-2DAA-47E18BFAFA35}"/>
                </a:ext>
              </a:extLst>
            </p:cNvPr>
            <p:cNvSpPr/>
            <p:nvPr/>
          </p:nvSpPr>
          <p:spPr>
            <a:xfrm>
              <a:off x="7283450" y="3871638"/>
              <a:ext cx="1135878" cy="1035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90B525A1-58D2-A407-5F86-3B217EF421D2}"/>
              </a:ext>
            </a:extLst>
          </p:cNvPr>
          <p:cNvSpPr txBox="1"/>
          <p:nvPr/>
        </p:nvSpPr>
        <p:spPr>
          <a:xfrm>
            <a:off x="6713497" y="2924142"/>
            <a:ext cx="4937027"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期限日までに</a:t>
            </a:r>
            <a:endParaRPr kumimoji="1" lang="en-US" altLang="ja-JP" sz="44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4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Automatic</a:t>
            </a:r>
            <a:r>
              <a:rPr kumimoji="1" lang="ja-JP" altLang="en-US" sz="44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に配置</a:t>
            </a:r>
          </a:p>
        </p:txBody>
      </p:sp>
      <p:grpSp>
        <p:nvGrpSpPr>
          <p:cNvPr id="26" name="グループ化 25">
            <a:extLst>
              <a:ext uri="{FF2B5EF4-FFF2-40B4-BE49-F238E27FC236}">
                <a16:creationId xmlns:a16="http://schemas.microsoft.com/office/drawing/2014/main" id="{59C8D94B-1C6F-5B3F-D736-84B861E9FC43}"/>
              </a:ext>
            </a:extLst>
          </p:cNvPr>
          <p:cNvGrpSpPr/>
          <p:nvPr/>
        </p:nvGrpSpPr>
        <p:grpSpPr>
          <a:xfrm>
            <a:off x="1405620" y="1984864"/>
            <a:ext cx="3506351" cy="3506351"/>
            <a:chOff x="3603131" y="3898369"/>
            <a:chExt cx="2926296" cy="2926296"/>
          </a:xfrm>
        </p:grpSpPr>
        <p:pic>
          <p:nvPicPr>
            <p:cNvPr id="19" name="グラフィックス 18" descr="付箋 3 単色塗りつぶし">
              <a:extLst>
                <a:ext uri="{FF2B5EF4-FFF2-40B4-BE49-F238E27FC236}">
                  <a16:creationId xmlns:a16="http://schemas.microsoft.com/office/drawing/2014/main" id="{DD1B237E-D47B-8DE1-2C65-A27AF335E9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3131" y="3898369"/>
              <a:ext cx="2926296" cy="2926296"/>
            </a:xfrm>
            <a:prstGeom prst="rect">
              <a:avLst/>
            </a:prstGeom>
          </p:spPr>
        </p:pic>
        <p:sp>
          <p:nvSpPr>
            <p:cNvPr id="23" name="正方形/長方形 22">
              <a:extLst>
                <a:ext uri="{FF2B5EF4-FFF2-40B4-BE49-F238E27FC236}">
                  <a16:creationId xmlns:a16="http://schemas.microsoft.com/office/drawing/2014/main" id="{DFE30FB0-86AB-FE67-C922-30DEE312AC05}"/>
                </a:ext>
              </a:extLst>
            </p:cNvPr>
            <p:cNvSpPr/>
            <p:nvPr/>
          </p:nvSpPr>
          <p:spPr>
            <a:xfrm rot="1392851">
              <a:off x="4268676" y="4343245"/>
              <a:ext cx="1678125" cy="1185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98D2DB8-9329-651B-A8D2-3866229D03D6}"/>
                </a:ext>
              </a:extLst>
            </p:cNvPr>
            <p:cNvSpPr/>
            <p:nvPr/>
          </p:nvSpPr>
          <p:spPr>
            <a:xfrm rot="1739449">
              <a:off x="3993023" y="5336905"/>
              <a:ext cx="1603823" cy="4148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3DE4C05A-146E-6AFF-7DBB-ABEC53DC807B}"/>
                </a:ext>
              </a:extLst>
            </p:cNvPr>
            <p:cNvSpPr/>
            <p:nvPr/>
          </p:nvSpPr>
          <p:spPr>
            <a:xfrm rot="1463020">
              <a:off x="3843361" y="5563759"/>
              <a:ext cx="1379929" cy="1564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C0487DB8-20D2-6BB1-619B-2E06C9833680}"/>
              </a:ext>
            </a:extLst>
          </p:cNvPr>
          <p:cNvSpPr txBox="1"/>
          <p:nvPr/>
        </p:nvSpPr>
        <p:spPr>
          <a:xfrm>
            <a:off x="645381" y="3412245"/>
            <a:ext cx="4597742"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予定日に配置</a:t>
            </a:r>
          </a:p>
        </p:txBody>
      </p:sp>
    </p:spTree>
    <p:extLst>
      <p:ext uri="{BB962C8B-B14F-4D97-AF65-F5344CB8AC3E}">
        <p14:creationId xmlns:p14="http://schemas.microsoft.com/office/powerpoint/2010/main" val="2040063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9" name="四角形: 角を丸くする 58">
            <a:extLst>
              <a:ext uri="{FF2B5EF4-FFF2-40B4-BE49-F238E27FC236}">
                <a16:creationId xmlns:a16="http://schemas.microsoft.com/office/drawing/2014/main" id="{8CF9E4C0-1338-4397-6678-672AB005CD5C}"/>
              </a:ext>
            </a:extLst>
          </p:cNvPr>
          <p:cNvSpPr/>
          <p:nvPr/>
        </p:nvSpPr>
        <p:spPr>
          <a:xfrm>
            <a:off x="6392950" y="2160383"/>
            <a:ext cx="5423395" cy="45379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a:extLst>
              <a:ext uri="{FF2B5EF4-FFF2-40B4-BE49-F238E27FC236}">
                <a16:creationId xmlns:a16="http://schemas.microsoft.com/office/drawing/2014/main" id="{1321607E-94DA-9ED0-7262-249BF70F0FC0}"/>
              </a:ext>
            </a:extLst>
          </p:cNvPr>
          <p:cNvSpPr/>
          <p:nvPr/>
        </p:nvSpPr>
        <p:spPr>
          <a:xfrm>
            <a:off x="460310" y="2194560"/>
            <a:ext cx="5423395" cy="45379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DF3AB25A-48C5-A92E-063F-A34B09D41CA8}"/>
              </a:ext>
            </a:extLst>
          </p:cNvPr>
          <p:cNvSpPr/>
          <p:nvPr/>
        </p:nvSpPr>
        <p:spPr>
          <a:xfrm rot="5400000">
            <a:off x="9270929" y="2481294"/>
            <a:ext cx="180000" cy="2294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628CA270-33F5-03AF-4016-C9BC553986F8}"/>
              </a:ext>
            </a:extLst>
          </p:cNvPr>
          <p:cNvSpPr/>
          <p:nvPr/>
        </p:nvSpPr>
        <p:spPr>
          <a:xfrm rot="5400000">
            <a:off x="3002763" y="2889855"/>
            <a:ext cx="170364" cy="153258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22F90033-DB46-4A4F-3654-D1B2068F1D6A}"/>
              </a:ext>
            </a:extLst>
          </p:cNvPr>
          <p:cNvSpPr/>
          <p:nvPr/>
        </p:nvSpPr>
        <p:spPr>
          <a:xfrm>
            <a:off x="330293" y="178717"/>
            <a:ext cx="3483909" cy="1033670"/>
          </a:xfrm>
          <a:prstGeom prst="roundRect">
            <a:avLst/>
          </a:prstGeom>
          <a:solidFill>
            <a:schemeClr val="bg1"/>
          </a:solidFill>
          <a:ln>
            <a:noFill/>
          </a:ln>
          <a:scene3d>
            <a:camera prst="obliqueBottomRight"/>
            <a:lightRig rig="flat" dir="t"/>
          </a:scene3d>
          <a:sp3d extrusionH="476250" contourW="50800" prstMaterial="matte">
            <a:extrusionClr>
              <a:srgbClr val="C08FB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機能説明</a:t>
            </a:r>
          </a:p>
        </p:txBody>
      </p:sp>
      <p:sp>
        <p:nvSpPr>
          <p:cNvPr id="27" name="正方形/長方形 26">
            <a:extLst>
              <a:ext uri="{FF2B5EF4-FFF2-40B4-BE49-F238E27FC236}">
                <a16:creationId xmlns:a16="http://schemas.microsoft.com/office/drawing/2014/main" id="{AF5811BE-3F60-D1A3-A154-9E0CD42F79BC}"/>
              </a:ext>
            </a:extLst>
          </p:cNvPr>
          <p:cNvSpPr/>
          <p:nvPr/>
        </p:nvSpPr>
        <p:spPr>
          <a:xfrm>
            <a:off x="4272081" y="469322"/>
            <a:ext cx="180000" cy="733560"/>
          </a:xfrm>
          <a:prstGeom prst="rect">
            <a:avLst/>
          </a:prstGeom>
          <a:solidFill>
            <a:srgbClr val="C08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223F794E-F800-6DAA-1636-454C3ED681BC}"/>
              </a:ext>
            </a:extLst>
          </p:cNvPr>
          <p:cNvSpPr txBox="1"/>
          <p:nvPr/>
        </p:nvSpPr>
        <p:spPr>
          <a:xfrm>
            <a:off x="4538805" y="494996"/>
            <a:ext cx="556313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自動予定機能とは</a:t>
            </a:r>
          </a:p>
        </p:txBody>
      </p:sp>
      <p:grpSp>
        <p:nvGrpSpPr>
          <p:cNvPr id="10" name="グループ化 9">
            <a:extLst>
              <a:ext uri="{FF2B5EF4-FFF2-40B4-BE49-F238E27FC236}">
                <a16:creationId xmlns:a16="http://schemas.microsoft.com/office/drawing/2014/main" id="{B30B06C1-9140-9218-6845-9BACF3F6319A}"/>
              </a:ext>
            </a:extLst>
          </p:cNvPr>
          <p:cNvGrpSpPr/>
          <p:nvPr/>
        </p:nvGrpSpPr>
        <p:grpSpPr>
          <a:xfrm>
            <a:off x="881811" y="4663440"/>
            <a:ext cx="4597742" cy="1291345"/>
            <a:chOff x="606200" y="3428998"/>
            <a:chExt cx="5061174" cy="1738088"/>
          </a:xfrm>
        </p:grpSpPr>
        <p:sp>
          <p:nvSpPr>
            <p:cNvPr id="9" name="正方形/長方形 8">
              <a:extLst>
                <a:ext uri="{FF2B5EF4-FFF2-40B4-BE49-F238E27FC236}">
                  <a16:creationId xmlns:a16="http://schemas.microsoft.com/office/drawing/2014/main" id="{FCA1C742-F353-AA4B-1393-461C6274F140}"/>
                </a:ext>
              </a:extLst>
            </p:cNvPr>
            <p:cNvSpPr/>
            <p:nvPr/>
          </p:nvSpPr>
          <p:spPr>
            <a:xfrm>
              <a:off x="606200" y="3428999"/>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D9DFCC3-F9BD-4498-80D5-599A32CECA14}"/>
                </a:ext>
              </a:extLst>
            </p:cNvPr>
            <p:cNvSpPr/>
            <p:nvPr/>
          </p:nvSpPr>
          <p:spPr>
            <a:xfrm>
              <a:off x="2293258" y="3428998"/>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6D2FF2A8-3279-0304-EAB5-74711A0135AB}"/>
                </a:ext>
              </a:extLst>
            </p:cNvPr>
            <p:cNvSpPr/>
            <p:nvPr/>
          </p:nvSpPr>
          <p:spPr>
            <a:xfrm>
              <a:off x="3980316" y="3428998"/>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6" name="グラフィックス 15" descr="整理箱 (記録保管) 単色塗りつぶし">
            <a:extLst>
              <a:ext uri="{FF2B5EF4-FFF2-40B4-BE49-F238E27FC236}">
                <a16:creationId xmlns:a16="http://schemas.microsoft.com/office/drawing/2014/main" id="{442C454E-7440-2AE2-7CD1-A7ED61A40E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923" y="2845585"/>
            <a:ext cx="1166830" cy="1166830"/>
          </a:xfrm>
          <a:prstGeom prst="rect">
            <a:avLst/>
          </a:prstGeom>
        </p:spPr>
      </p:pic>
      <p:sp>
        <p:nvSpPr>
          <p:cNvPr id="32" name="テキスト ボックス 31">
            <a:extLst>
              <a:ext uri="{FF2B5EF4-FFF2-40B4-BE49-F238E27FC236}">
                <a16:creationId xmlns:a16="http://schemas.microsoft.com/office/drawing/2014/main" id="{829E0A66-2877-D65A-952E-751112ACB07C}"/>
              </a:ext>
            </a:extLst>
          </p:cNvPr>
          <p:cNvSpPr txBox="1"/>
          <p:nvPr/>
        </p:nvSpPr>
        <p:spPr>
          <a:xfrm>
            <a:off x="2275225" y="3069521"/>
            <a:ext cx="2575402"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7/3</a:t>
            </a:r>
            <a:r>
              <a:rPr lang="ja-JP" altLang="en-US" sz="3600" b="1" dirty="0">
                <a:solidFill>
                  <a:prstClr val="black"/>
                </a:solidFill>
                <a:latin typeface="メイリオ" panose="020B0604030504040204" pitchFamily="50" charset="-128"/>
                <a:ea typeface="メイリオ" panose="020B0604030504040204" pitchFamily="50" charset="-128"/>
              </a:rPr>
              <a:t>に追加</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pic>
        <p:nvPicPr>
          <p:cNvPr id="34" name="グラフィックス 33" descr="整理箱 (記録保管) 単色塗りつぶし">
            <a:extLst>
              <a:ext uri="{FF2B5EF4-FFF2-40B4-BE49-F238E27FC236}">
                <a16:creationId xmlns:a16="http://schemas.microsoft.com/office/drawing/2014/main" id="{90728672-66A7-0640-5318-EAE5D3E404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9847" y="4745513"/>
            <a:ext cx="1166830" cy="1166830"/>
          </a:xfrm>
          <a:prstGeom prst="rect">
            <a:avLst/>
          </a:prstGeom>
        </p:spPr>
      </p:pic>
      <p:grpSp>
        <p:nvGrpSpPr>
          <p:cNvPr id="35" name="グループ化 34">
            <a:extLst>
              <a:ext uri="{FF2B5EF4-FFF2-40B4-BE49-F238E27FC236}">
                <a16:creationId xmlns:a16="http://schemas.microsoft.com/office/drawing/2014/main" id="{84CFEAF4-4749-74B5-6559-19081193431E}"/>
              </a:ext>
            </a:extLst>
          </p:cNvPr>
          <p:cNvGrpSpPr/>
          <p:nvPr/>
        </p:nvGrpSpPr>
        <p:grpSpPr>
          <a:xfrm>
            <a:off x="6891933" y="4682770"/>
            <a:ext cx="4597742" cy="1291345"/>
            <a:chOff x="606200" y="3428998"/>
            <a:chExt cx="5061174" cy="1738088"/>
          </a:xfrm>
        </p:grpSpPr>
        <p:sp>
          <p:nvSpPr>
            <p:cNvPr id="36" name="正方形/長方形 35">
              <a:extLst>
                <a:ext uri="{FF2B5EF4-FFF2-40B4-BE49-F238E27FC236}">
                  <a16:creationId xmlns:a16="http://schemas.microsoft.com/office/drawing/2014/main" id="{FE9E35B1-AB54-D848-0142-345F71DE0AB1}"/>
                </a:ext>
              </a:extLst>
            </p:cNvPr>
            <p:cNvSpPr/>
            <p:nvPr/>
          </p:nvSpPr>
          <p:spPr>
            <a:xfrm>
              <a:off x="606200" y="3428999"/>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DBB35655-A906-9B02-085B-8D1603CEC3D6}"/>
                </a:ext>
              </a:extLst>
            </p:cNvPr>
            <p:cNvSpPr/>
            <p:nvPr/>
          </p:nvSpPr>
          <p:spPr>
            <a:xfrm>
              <a:off x="2293258" y="3428998"/>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378F347-0645-EFB0-B4F9-1022B439DB36}"/>
                </a:ext>
              </a:extLst>
            </p:cNvPr>
            <p:cNvSpPr/>
            <p:nvPr/>
          </p:nvSpPr>
          <p:spPr>
            <a:xfrm>
              <a:off x="3980316" y="3428998"/>
              <a:ext cx="1687058" cy="1738087"/>
            </a:xfrm>
            <a:prstGeom prst="rect">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9" name="グラフィックス 38" descr="整理箱 (記録保管) 単色塗りつぶし">
            <a:extLst>
              <a:ext uri="{FF2B5EF4-FFF2-40B4-BE49-F238E27FC236}">
                <a16:creationId xmlns:a16="http://schemas.microsoft.com/office/drawing/2014/main" id="{45D17E75-A517-AD0A-DA32-5119807BEA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92303" y="2870042"/>
            <a:ext cx="1166830" cy="1166830"/>
          </a:xfrm>
          <a:prstGeom prst="rect">
            <a:avLst/>
          </a:prstGeom>
        </p:spPr>
      </p:pic>
      <p:sp>
        <p:nvSpPr>
          <p:cNvPr id="41" name="テキスト ボックス 40">
            <a:extLst>
              <a:ext uri="{FF2B5EF4-FFF2-40B4-BE49-F238E27FC236}">
                <a16:creationId xmlns:a16="http://schemas.microsoft.com/office/drawing/2014/main" id="{7A7A560A-2B1D-17EC-E5A9-90F358AEF09D}"/>
              </a:ext>
            </a:extLst>
          </p:cNvPr>
          <p:cNvSpPr txBox="1"/>
          <p:nvPr/>
        </p:nvSpPr>
        <p:spPr>
          <a:xfrm>
            <a:off x="8153301" y="3055056"/>
            <a:ext cx="3607585"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7/3</a:t>
            </a:r>
            <a:r>
              <a:rPr kumimoji="1" lang="ja-JP" altLang="en-US"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まで</a:t>
            </a:r>
            <a:r>
              <a:rPr lang="ja-JP" altLang="en-US" sz="3600" b="1" dirty="0">
                <a:solidFill>
                  <a:prstClr val="black"/>
                </a:solidFill>
                <a:latin typeface="メイリオ" panose="020B0604030504040204" pitchFamily="50" charset="-128"/>
                <a:ea typeface="メイリオ" panose="020B0604030504040204" pitchFamily="50" charset="-128"/>
              </a:rPr>
              <a:t>に追加</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pic>
        <p:nvPicPr>
          <p:cNvPr id="43" name="グラフィックス 42" descr="整理箱 (記録保管) 単色塗りつぶし">
            <a:extLst>
              <a:ext uri="{FF2B5EF4-FFF2-40B4-BE49-F238E27FC236}">
                <a16:creationId xmlns:a16="http://schemas.microsoft.com/office/drawing/2014/main" id="{34A96DCA-5555-80B6-C65A-7767900003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70403" y="4764843"/>
            <a:ext cx="1166830" cy="1166830"/>
          </a:xfrm>
          <a:prstGeom prst="rect">
            <a:avLst/>
          </a:prstGeom>
        </p:spPr>
      </p:pic>
      <p:sp>
        <p:nvSpPr>
          <p:cNvPr id="44" name="テキスト ボックス 43">
            <a:extLst>
              <a:ext uri="{FF2B5EF4-FFF2-40B4-BE49-F238E27FC236}">
                <a16:creationId xmlns:a16="http://schemas.microsoft.com/office/drawing/2014/main" id="{C3E80F28-EF51-1AFF-8463-21C0A6AF643C}"/>
              </a:ext>
            </a:extLst>
          </p:cNvPr>
          <p:cNvSpPr txBox="1"/>
          <p:nvPr/>
        </p:nvSpPr>
        <p:spPr>
          <a:xfrm>
            <a:off x="7093348" y="6086147"/>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7/1</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86875421-BE83-4E34-06E2-824D281E6228}"/>
              </a:ext>
            </a:extLst>
          </p:cNvPr>
          <p:cNvSpPr txBox="1"/>
          <p:nvPr/>
        </p:nvSpPr>
        <p:spPr>
          <a:xfrm>
            <a:off x="1081709" y="6065512"/>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7/1</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3B0552E0-5F15-197C-EA66-5329115DF217}"/>
              </a:ext>
            </a:extLst>
          </p:cNvPr>
          <p:cNvSpPr txBox="1"/>
          <p:nvPr/>
        </p:nvSpPr>
        <p:spPr>
          <a:xfrm>
            <a:off x="2686890" y="6065512"/>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7/2</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658A2A0F-3DD2-4F74-6102-F3196F13BF2C}"/>
              </a:ext>
            </a:extLst>
          </p:cNvPr>
          <p:cNvSpPr txBox="1"/>
          <p:nvPr/>
        </p:nvSpPr>
        <p:spPr>
          <a:xfrm>
            <a:off x="4179791" y="6065512"/>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7/3</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F8AD9BC1-B77C-95A3-3316-6A1BFE544D73}"/>
              </a:ext>
            </a:extLst>
          </p:cNvPr>
          <p:cNvSpPr txBox="1"/>
          <p:nvPr/>
        </p:nvSpPr>
        <p:spPr>
          <a:xfrm>
            <a:off x="8607131" y="6086147"/>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7/2</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E2E27406-F71E-DCAB-3EB2-092F66F468A4}"/>
              </a:ext>
            </a:extLst>
          </p:cNvPr>
          <p:cNvSpPr txBox="1"/>
          <p:nvPr/>
        </p:nvSpPr>
        <p:spPr>
          <a:xfrm>
            <a:off x="10273957" y="6086147"/>
            <a:ext cx="116734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7/3</a:t>
            </a:r>
            <a:endParaRPr lang="en-US" altLang="ja-JP" sz="3600" b="1" dirty="0">
              <a:solidFill>
                <a:prstClr val="black"/>
              </a:solidFill>
              <a:latin typeface="メイリオ" panose="020B0604030504040204" pitchFamily="50" charset="-128"/>
              <a:ea typeface="メイリオ" panose="020B0604030504040204" pitchFamily="50" charset="-128"/>
            </a:endParaRPr>
          </a:p>
        </p:txBody>
      </p:sp>
      <p:sp>
        <p:nvSpPr>
          <p:cNvPr id="18" name="矢印: 右 17">
            <a:extLst>
              <a:ext uri="{FF2B5EF4-FFF2-40B4-BE49-F238E27FC236}">
                <a16:creationId xmlns:a16="http://schemas.microsoft.com/office/drawing/2014/main" id="{919B462F-FDEA-C512-4DEF-526762E75F09}"/>
              </a:ext>
            </a:extLst>
          </p:cNvPr>
          <p:cNvSpPr/>
          <p:nvPr/>
        </p:nvSpPr>
        <p:spPr>
          <a:xfrm rot="5400000">
            <a:off x="4327325" y="4202452"/>
            <a:ext cx="800952" cy="543165"/>
          </a:xfrm>
          <a:prstGeom prst="rightArrow">
            <a:avLst/>
          </a:prstGeom>
          <a:solidFill>
            <a:srgbClr val="C08FB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7DEBB948-8949-2691-B7B2-2F57E926013D}"/>
              </a:ext>
            </a:extLst>
          </p:cNvPr>
          <p:cNvSpPr/>
          <p:nvPr/>
        </p:nvSpPr>
        <p:spPr>
          <a:xfrm rot="5400000">
            <a:off x="10329696" y="4221782"/>
            <a:ext cx="800952" cy="543165"/>
          </a:xfrm>
          <a:prstGeom prst="rightArrow">
            <a:avLst/>
          </a:prstGeom>
          <a:solidFill>
            <a:srgbClr val="C08FB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右 53">
            <a:extLst>
              <a:ext uri="{FF2B5EF4-FFF2-40B4-BE49-F238E27FC236}">
                <a16:creationId xmlns:a16="http://schemas.microsoft.com/office/drawing/2014/main" id="{CEA2CE31-7B5D-FD22-FCC2-52A8AFA81D1F}"/>
              </a:ext>
            </a:extLst>
          </p:cNvPr>
          <p:cNvSpPr/>
          <p:nvPr/>
        </p:nvSpPr>
        <p:spPr>
          <a:xfrm rot="5400000">
            <a:off x="8769492" y="4221782"/>
            <a:ext cx="800952" cy="543165"/>
          </a:xfrm>
          <a:prstGeom prst="rightArrow">
            <a:avLst/>
          </a:prstGeom>
          <a:solidFill>
            <a:srgbClr val="C08FB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右 54">
            <a:extLst>
              <a:ext uri="{FF2B5EF4-FFF2-40B4-BE49-F238E27FC236}">
                <a16:creationId xmlns:a16="http://schemas.microsoft.com/office/drawing/2014/main" id="{92A2FC9C-4B86-D7EA-30B5-4D5201DD055F}"/>
              </a:ext>
            </a:extLst>
          </p:cNvPr>
          <p:cNvSpPr/>
          <p:nvPr/>
        </p:nvSpPr>
        <p:spPr>
          <a:xfrm rot="5400000">
            <a:off x="7287392" y="4221782"/>
            <a:ext cx="800952" cy="543165"/>
          </a:xfrm>
          <a:prstGeom prst="rightArrow">
            <a:avLst/>
          </a:prstGeom>
          <a:solidFill>
            <a:srgbClr val="C08FB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四角形: 角を丸くする 55">
            <a:extLst>
              <a:ext uri="{FF2B5EF4-FFF2-40B4-BE49-F238E27FC236}">
                <a16:creationId xmlns:a16="http://schemas.microsoft.com/office/drawing/2014/main" id="{FFC9701D-939D-6E55-5A4D-181578D0127D}"/>
              </a:ext>
            </a:extLst>
          </p:cNvPr>
          <p:cNvSpPr/>
          <p:nvPr/>
        </p:nvSpPr>
        <p:spPr>
          <a:xfrm>
            <a:off x="1018984" y="1697014"/>
            <a:ext cx="4385939" cy="8609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dirty="0">
                <a:ln>
                  <a:noFill/>
                </a:ln>
                <a:solidFill>
                  <a:schemeClr val="bg1"/>
                </a:solidFill>
                <a:effectLst/>
                <a:uLnTx/>
                <a:uFillTx/>
                <a:latin typeface="メイリオ" panose="020B0604030504040204" pitchFamily="50" charset="-128"/>
                <a:ea typeface="メイリオ" panose="020B0604030504040204" pitchFamily="50" charset="-128"/>
                <a:cs typeface="+mn-cs"/>
              </a:rPr>
              <a:t>普通の予定機能</a:t>
            </a:r>
          </a:p>
        </p:txBody>
      </p:sp>
      <p:sp>
        <p:nvSpPr>
          <p:cNvPr id="57" name="四角形: 角を丸くする 56">
            <a:extLst>
              <a:ext uri="{FF2B5EF4-FFF2-40B4-BE49-F238E27FC236}">
                <a16:creationId xmlns:a16="http://schemas.microsoft.com/office/drawing/2014/main" id="{8D6CB2A2-A851-FE12-9A1F-29F100B68092}"/>
              </a:ext>
            </a:extLst>
          </p:cNvPr>
          <p:cNvSpPr/>
          <p:nvPr/>
        </p:nvSpPr>
        <p:spPr>
          <a:xfrm>
            <a:off x="6891933" y="1729932"/>
            <a:ext cx="4385939" cy="86090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1" i="0" u="none" strike="noStrike" kern="1200" cap="none" spc="0" normalizeH="0" baseline="0" noProof="0" dirty="0">
                <a:ln>
                  <a:noFill/>
                </a:ln>
                <a:solidFill>
                  <a:schemeClr val="bg1"/>
                </a:solidFill>
                <a:effectLst/>
                <a:uLnTx/>
                <a:uFillTx/>
                <a:latin typeface="メイリオ" panose="020B0604030504040204" pitchFamily="50" charset="-128"/>
                <a:ea typeface="メイリオ" panose="020B0604030504040204" pitchFamily="50" charset="-128"/>
                <a:cs typeface="+mn-cs"/>
              </a:rPr>
              <a:t>自動予定機能</a:t>
            </a:r>
          </a:p>
        </p:txBody>
      </p:sp>
    </p:spTree>
    <p:extLst>
      <p:ext uri="{BB962C8B-B14F-4D97-AF65-F5344CB8AC3E}">
        <p14:creationId xmlns:p14="http://schemas.microsoft.com/office/powerpoint/2010/main" val="3049482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par>
                                <p:cTn id="38" presetID="22" presetClass="entr" presetSubtype="1"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arn(inVertical)">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up)">
                                      <p:cBhvr>
                                        <p:cTn id="75" dur="500"/>
                                        <p:tgtEl>
                                          <p:spTgt spid="5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up)">
                                      <p:cBhvr>
                                        <p:cTn id="78" dur="500"/>
                                        <p:tgtEl>
                                          <p:spTgt spid="54"/>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wipe(up)">
                                      <p:cBhvr>
                                        <p:cTn id="81" dur="500"/>
                                        <p:tgtEl>
                                          <p:spTgt spid="53"/>
                                        </p:tgtEl>
                                      </p:cBhvr>
                                    </p:animEffect>
                                  </p:childTnLst>
                                </p:cTn>
                              </p:par>
                              <p:par>
                                <p:cTn id="82" presetID="22" presetClass="entr" presetSubtype="1"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up)">
                                      <p:cBhvr>
                                        <p:cTn id="8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3" grpId="0" animBg="1"/>
      <p:bldP spid="32" grpId="0"/>
      <p:bldP spid="41" grpId="0"/>
      <p:bldP spid="44" grpId="0"/>
      <p:bldP spid="45" grpId="0"/>
      <p:bldP spid="46" grpId="0"/>
      <p:bldP spid="47" grpId="0"/>
      <p:bldP spid="48" grpId="0"/>
      <p:bldP spid="49" grpId="0"/>
      <p:bldP spid="18" grpId="0" animBg="1"/>
      <p:bldP spid="53" grpId="0" animBg="1"/>
      <p:bldP spid="54" grpId="0" animBg="1"/>
      <p:bldP spid="55" grpId="0" animBg="1"/>
      <p:bldP spid="56" grpId="0" animBg="1"/>
      <p:bldP spid="5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5309145EA1814EBD2846E28C5317E2" ma:contentTypeVersion="9" ma:contentTypeDescription="新しいドキュメントを作成します。" ma:contentTypeScope="" ma:versionID="9664b397b304fcd4251b2b10534eb272">
  <xsd:schema xmlns:xsd="http://www.w3.org/2001/XMLSchema" xmlns:xs="http://www.w3.org/2001/XMLSchema" xmlns:p="http://schemas.microsoft.com/office/2006/metadata/properties" xmlns:ns3="63a85d34-499a-47c1-a6c3-3f1f522599ca" targetNamespace="http://schemas.microsoft.com/office/2006/metadata/properties" ma:root="true" ma:fieldsID="94461cd412df86a5748891a5f84cbc6d" ns3:_="">
    <xsd:import namespace="63a85d34-499a-47c1-a6c3-3f1f522599c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85d34-499a-47c1-a6c3-3f1f5225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A78A59-B7E4-4B6C-A39F-DAB931F9E37C}">
  <ds:schemaRefs>
    <ds:schemaRef ds:uri="63a85d34-499a-47c1-a6c3-3f1f522599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541B24-6909-44C0-A995-88B8FF291675}">
  <ds:schemaRefs>
    <ds:schemaRef ds:uri="http://schemas.microsoft.com/sharepoint/v3/contenttype/forms"/>
  </ds:schemaRefs>
</ds:datastoreItem>
</file>

<file path=customXml/itemProps3.xml><?xml version="1.0" encoding="utf-8"?>
<ds:datastoreItem xmlns:ds="http://schemas.openxmlformats.org/officeDocument/2006/customXml" ds:itemID="{F638B660-D4EC-485E-8882-D536321FC638}">
  <ds:schemaRefs>
    <ds:schemaRef ds:uri="63a85d34-499a-47c1-a6c3-3f1f522599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9155</TotalTime>
  <Words>1738</Words>
  <Application>Microsoft Office PowerPoint</Application>
  <PresentationFormat>ワイド画面</PresentationFormat>
  <Paragraphs>288</Paragraphs>
  <Slides>34</Slides>
  <Notes>33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島津美波</dc:creator>
  <cp:lastModifiedBy>島津美波</cp:lastModifiedBy>
  <cp:revision>151</cp:revision>
  <dcterms:created xsi:type="dcterms:W3CDTF">2022-06-22T06:31:35Z</dcterms:created>
  <dcterms:modified xsi:type="dcterms:W3CDTF">2022-06-29T00:33:11Z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0x010100AC5309145EA1814EBD2846E28C5317E2</vt:lpwstr>
  </property>
</Properties>
</file>