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60" r:id="rId2"/>
  </p:sldMasterIdLst>
  <p:notesMasterIdLst>
    <p:notesMasterId r:id="rId23"/>
  </p:notesMasterIdLst>
  <p:sldIdLst>
    <p:sldId id="256" r:id="rId3"/>
    <p:sldId id="257" r:id="rId4"/>
    <p:sldId id="258" r:id="rId5"/>
    <p:sldId id="259" r:id="rId6"/>
    <p:sldId id="260" r:id="rId7"/>
    <p:sldId id="261" r:id="rId8"/>
    <p:sldId id="262" r:id="rId9"/>
    <p:sldId id="263" r:id="rId10"/>
    <p:sldId id="275"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080"/>
    <a:srgbClr val="5F9EA0"/>
    <a:srgbClr val="FF0000"/>
    <a:srgbClr val="056334"/>
    <a:srgbClr val="C6E8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9405" autoAdjust="0"/>
  </p:normalViewPr>
  <p:slideViewPr>
    <p:cSldViewPr snapToGrid="0">
      <p:cViewPr varScale="1">
        <p:scale>
          <a:sx n="64" d="100"/>
          <a:sy n="64" d="100"/>
        </p:scale>
        <p:origin x="9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8T13:48:35.155"/>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7C9A1-BC21-41F0-B9F1-A440215DF1DB}" type="datetimeFigureOut">
              <a:rPr kumimoji="1" lang="ja-JP" altLang="en-US" smtClean="0"/>
              <a:t>2022/6/29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82D42A-24B4-4602-BEDB-08A64AE7D000}" type="slidenum">
              <a:rPr kumimoji="1" lang="ja-JP" altLang="en-US" smtClean="0"/>
              <a:t>‹#›</a:t>
            </a:fld>
            <a:endParaRPr kumimoji="1" lang="ja-JP" altLang="en-US"/>
          </a:p>
        </p:txBody>
      </p:sp>
    </p:spTree>
    <p:extLst>
      <p:ext uri="{BB962C8B-B14F-4D97-AF65-F5344CB8AC3E}">
        <p14:creationId xmlns:p14="http://schemas.microsoft.com/office/powerpoint/2010/main" val="33351023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a:t>
            </a:r>
            <a:r>
              <a:rPr kumimoji="1" lang="en-US" altLang="ja-JP" dirty="0"/>
              <a:t>3</a:t>
            </a:r>
            <a:r>
              <a:rPr kumimoji="1" lang="ja-JP" altLang="en-US" dirty="0"/>
              <a:t>秒くらい？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6</a:t>
            </a:fld>
            <a:endParaRPr kumimoji="1" lang="ja-JP" altLang="en-US"/>
          </a:p>
        </p:txBody>
      </p:sp>
    </p:spTree>
    <p:extLst>
      <p:ext uri="{BB962C8B-B14F-4D97-AF65-F5344CB8AC3E}">
        <p14:creationId xmlns:p14="http://schemas.microsoft.com/office/powerpoint/2010/main" val="2144975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約</a:t>
            </a:r>
            <a:r>
              <a:rPr kumimoji="1" lang="en-US" altLang="ja-JP" dirty="0"/>
              <a:t>30</a:t>
            </a:r>
            <a:r>
              <a:rPr kumimoji="1" lang="ja-JP" altLang="en-US" dirty="0"/>
              <a:t>秒</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19</a:t>
            </a:fld>
            <a:endParaRPr kumimoji="1" lang="ja-JP" altLang="en-US"/>
          </a:p>
        </p:txBody>
      </p:sp>
    </p:spTree>
    <p:extLst>
      <p:ext uri="{BB962C8B-B14F-4D97-AF65-F5344CB8AC3E}">
        <p14:creationId xmlns:p14="http://schemas.microsoft.com/office/powerpoint/2010/main" val="3191201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42375A2-42B0-4E26-8948-2F72A7F6ECBF}" type="slidenum">
              <a:rPr kumimoji="1" lang="ja-JP" altLang="en-US" smtClean="0"/>
              <a:t>20</a:t>
            </a:fld>
            <a:endParaRPr kumimoji="1" lang="ja-JP" altLang="en-US"/>
          </a:p>
        </p:txBody>
      </p:sp>
    </p:spTree>
    <p:extLst>
      <p:ext uri="{BB962C8B-B14F-4D97-AF65-F5344CB8AC3E}">
        <p14:creationId xmlns:p14="http://schemas.microsoft.com/office/powerpoint/2010/main" val="88572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7</a:t>
            </a:fld>
            <a:endParaRPr kumimoji="1" lang="ja-JP" altLang="en-US"/>
          </a:p>
        </p:txBody>
      </p:sp>
    </p:spTree>
    <p:extLst>
      <p:ext uri="{BB962C8B-B14F-4D97-AF65-F5344CB8AC3E}">
        <p14:creationId xmlns:p14="http://schemas.microsoft.com/office/powerpoint/2010/main" val="1505877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8</a:t>
            </a:fld>
            <a:endParaRPr kumimoji="1" lang="ja-JP" altLang="en-US"/>
          </a:p>
        </p:txBody>
      </p:sp>
    </p:spTree>
    <p:extLst>
      <p:ext uri="{BB962C8B-B14F-4D97-AF65-F5344CB8AC3E}">
        <p14:creationId xmlns:p14="http://schemas.microsoft.com/office/powerpoint/2010/main" val="1424188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9</a:t>
            </a:fld>
            <a:endParaRPr kumimoji="1" lang="ja-JP" altLang="en-US"/>
          </a:p>
        </p:txBody>
      </p:sp>
    </p:spTree>
    <p:extLst>
      <p:ext uri="{BB962C8B-B14F-4D97-AF65-F5344CB8AC3E}">
        <p14:creationId xmlns:p14="http://schemas.microsoft.com/office/powerpoint/2010/main" val="1289410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a:t>
            </a:r>
            <a:r>
              <a:rPr kumimoji="1" lang="en-US" altLang="ja-JP" dirty="0"/>
              <a:t>2</a:t>
            </a:r>
            <a:r>
              <a:rPr kumimoji="1" lang="ja-JP" altLang="en-US" dirty="0"/>
              <a:t>秒くらい？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10</a:t>
            </a:fld>
            <a:endParaRPr kumimoji="1" lang="ja-JP" altLang="en-US"/>
          </a:p>
        </p:txBody>
      </p:sp>
    </p:spTree>
    <p:extLst>
      <p:ext uri="{BB962C8B-B14F-4D97-AF65-F5344CB8AC3E}">
        <p14:creationId xmlns:p14="http://schemas.microsoft.com/office/powerpoint/2010/main" val="3117826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分</a:t>
            </a:r>
            <a:r>
              <a:rPr kumimoji="1" lang="en-US" altLang="ja-JP" dirty="0"/>
              <a:t>10</a:t>
            </a:r>
            <a:r>
              <a:rPr kumimoji="1" lang="ja-JP" altLang="en-US" dirty="0"/>
              <a:t>秒くらい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11</a:t>
            </a:fld>
            <a:endParaRPr kumimoji="1" lang="ja-JP" altLang="en-US"/>
          </a:p>
        </p:txBody>
      </p:sp>
    </p:spTree>
    <p:extLst>
      <p:ext uri="{BB962C8B-B14F-4D97-AF65-F5344CB8AC3E}">
        <p14:creationId xmlns:p14="http://schemas.microsoft.com/office/powerpoint/2010/main" val="2352653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a:t>
            </a:r>
            <a:r>
              <a:rPr kumimoji="1" lang="en-US" altLang="ja-JP" dirty="0"/>
              <a:t>20</a:t>
            </a:r>
            <a:r>
              <a:rPr kumimoji="1" lang="ja-JP" altLang="en-US" dirty="0"/>
              <a:t>秒くらい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12</a:t>
            </a:fld>
            <a:endParaRPr kumimoji="1" lang="ja-JP" altLang="en-US"/>
          </a:p>
        </p:txBody>
      </p:sp>
    </p:spTree>
    <p:extLst>
      <p:ext uri="{BB962C8B-B14F-4D97-AF65-F5344CB8AC3E}">
        <p14:creationId xmlns:p14="http://schemas.microsoft.com/office/powerpoint/2010/main" val="2959290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13</a:t>
            </a:fld>
            <a:endParaRPr kumimoji="1" lang="ja-JP" altLang="en-US"/>
          </a:p>
        </p:txBody>
      </p:sp>
    </p:spTree>
    <p:extLst>
      <p:ext uri="{BB962C8B-B14F-4D97-AF65-F5344CB8AC3E}">
        <p14:creationId xmlns:p14="http://schemas.microsoft.com/office/powerpoint/2010/main" val="3480967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14</a:t>
            </a:fld>
            <a:endParaRPr kumimoji="1" lang="ja-JP" altLang="en-US"/>
          </a:p>
        </p:txBody>
      </p:sp>
    </p:spTree>
    <p:extLst>
      <p:ext uri="{BB962C8B-B14F-4D97-AF65-F5344CB8AC3E}">
        <p14:creationId xmlns:p14="http://schemas.microsoft.com/office/powerpoint/2010/main" val="2088926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EFBB56-2E51-A19D-0A2A-5F0BB8B297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1C1EB46-6B77-F168-FDD3-3F3C03E0A7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144D629-C021-33F2-B9CA-CB67D167DE12}"/>
              </a:ext>
            </a:extLst>
          </p:cNvPr>
          <p:cNvSpPr>
            <a:spLocks noGrp="1"/>
          </p:cNvSpPr>
          <p:nvPr>
            <p:ph type="dt" sz="half" idx="10"/>
          </p:nvPr>
        </p:nvSpPr>
        <p:spPr/>
        <p:txBody>
          <a:bodyPr/>
          <a:lstStyle/>
          <a:p>
            <a:fld id="{DB0A3435-7A7C-4688-9750-453E419612D0}"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0AF7E1A0-5C27-8C1F-2968-D25DC4A84B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BD96CC-2BA0-D4BA-BF93-C269D32A96E2}"/>
              </a:ext>
            </a:extLst>
          </p:cNvPr>
          <p:cNvSpPr>
            <a:spLocks noGrp="1"/>
          </p:cNvSpPr>
          <p:nvPr>
            <p:ph type="sldNum" sz="quarter" idx="12"/>
          </p:nvPr>
        </p:nvSpPr>
        <p:spPr/>
        <p:txBody>
          <a:bodyPr/>
          <a:lstStyle/>
          <a:p>
            <a:fld id="{27BFCEBC-6F3C-4805-9038-ADC85D2C4A5D}" type="slidenum">
              <a:rPr kumimoji="1" lang="ja-JP" altLang="en-US" smtClean="0"/>
              <a:t>‹#›</a:t>
            </a:fld>
            <a:endParaRPr kumimoji="1" lang="ja-JP" altLang="en-US"/>
          </a:p>
        </p:txBody>
      </p:sp>
    </p:spTree>
    <p:extLst>
      <p:ext uri="{BB962C8B-B14F-4D97-AF65-F5344CB8AC3E}">
        <p14:creationId xmlns:p14="http://schemas.microsoft.com/office/powerpoint/2010/main" val="1282596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05E4F6-800E-2EFF-F75D-D5CC63E8B8E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F1BE63B-9155-D142-F7E4-99D3CD1EE11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A84603-6CFE-91A2-BCC3-8CA39CD4F31E}"/>
              </a:ext>
            </a:extLst>
          </p:cNvPr>
          <p:cNvSpPr>
            <a:spLocks noGrp="1"/>
          </p:cNvSpPr>
          <p:nvPr>
            <p:ph type="dt" sz="half" idx="10"/>
          </p:nvPr>
        </p:nvSpPr>
        <p:spPr/>
        <p:txBody>
          <a:bodyPr/>
          <a:lstStyle/>
          <a:p>
            <a:fld id="{CA4A5610-4D71-45E8-A43F-B7CDE07B535B}"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70A5C48F-DD08-5E90-8574-93AD36117DD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BC14F3-1C73-55DA-AA27-82DE34FD521B}"/>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623316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51C220-47D1-3415-8AA7-B523CB9B5D4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0295578-793D-D188-2F49-CC4C4CDC96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0621EE5-412D-806E-EA5E-52452E5FBFBD}"/>
              </a:ext>
            </a:extLst>
          </p:cNvPr>
          <p:cNvSpPr>
            <a:spLocks noGrp="1"/>
          </p:cNvSpPr>
          <p:nvPr>
            <p:ph type="dt" sz="half" idx="10"/>
          </p:nvPr>
        </p:nvSpPr>
        <p:spPr/>
        <p:txBody>
          <a:bodyPr/>
          <a:lstStyle/>
          <a:p>
            <a:fld id="{CA4A5610-4D71-45E8-A43F-B7CDE07B535B}"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40843EE7-A318-849F-BB41-7FD6A15B46F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4AF8E7E-BDC0-AECC-8C8B-9BF9EFAF4014}"/>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291686237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5F9EA0"/>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96577E0-6613-A397-ABD1-7AA7FECE4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4BDF455-3C6A-4C55-E3E9-E5F6F4EE4C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704014-9815-2FF0-DC07-E7FE5A19B7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A3435-7A7C-4688-9750-453E419612D0}"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6AC866AE-F373-F17D-A558-34EE48C94D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64D406B-CDD8-7AC7-D2BB-B1AFB4AC8B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CEBC-6F3C-4805-9038-ADC85D2C4A5D}" type="slidenum">
              <a:rPr kumimoji="1" lang="ja-JP" altLang="en-US" smtClean="0"/>
              <a:t>‹#›</a:t>
            </a:fld>
            <a:endParaRPr kumimoji="1" lang="ja-JP" altLang="en-US"/>
          </a:p>
        </p:txBody>
      </p:sp>
    </p:spTree>
    <p:extLst>
      <p:ext uri="{BB962C8B-B14F-4D97-AF65-F5344CB8AC3E}">
        <p14:creationId xmlns:p14="http://schemas.microsoft.com/office/powerpoint/2010/main" val="1315569673"/>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5F9EA0"/>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228D851-E3C1-7AF5-3FBB-A7B6654A73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3BC9144-8E0C-92B7-115F-7EEC22CBC7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D46E9BB-5E9E-5679-5046-71475B9E28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4A5610-4D71-45E8-A43F-B7CDE07B535B}"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4C9B27AC-EC31-F707-890C-E3F5AC0331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AA3D8CD-6C77-D2A4-5116-9877D95E38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3544252753"/>
      </p:ext>
    </p:extLst>
  </p:cSld>
  <p:clrMap bg1="lt1" tx1="dk1" bg2="lt2" tx2="dk2" accent1="accent1" accent2="accent2" accent3="accent3" accent4="accent4" accent5="accent5" accent6="accent6" hlink="hlink" folHlink="folHlink"/>
  <p:sldLayoutIdLst>
    <p:sldLayoutId id="2147483650" r:id="rId1"/>
    <p:sldLayoutId id="2147483663" r:id="rId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90.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customXml" Target="../ink/ink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12"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6.png"/><Relationship Id="rId5" Type="http://schemas.openxmlformats.org/officeDocument/2006/relationships/image" Target="../media/image17.png"/><Relationship Id="rId10" Type="http://schemas.openxmlformats.org/officeDocument/2006/relationships/image" Target="../media/image14.png"/><Relationship Id="rId4" Type="http://schemas.openxmlformats.org/officeDocument/2006/relationships/image" Target="../media/image15.png"/><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119BFB3-A8A5-C926-6EAD-03629E6471DD}"/>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字幕 2">
            <a:extLst>
              <a:ext uri="{FF2B5EF4-FFF2-40B4-BE49-F238E27FC236}">
                <a16:creationId xmlns:a16="http://schemas.microsoft.com/office/drawing/2014/main" id="{EB52F197-1E75-4B39-DD36-E8E79938C2C5}"/>
              </a:ext>
            </a:extLst>
          </p:cNvPr>
          <p:cNvSpPr>
            <a:spLocks noGrp="1"/>
          </p:cNvSpPr>
          <p:nvPr>
            <p:ph type="subTitle" idx="1"/>
          </p:nvPr>
        </p:nvSpPr>
        <p:spPr>
          <a:xfrm>
            <a:off x="1524000" y="4331626"/>
            <a:ext cx="9144000" cy="1314519"/>
          </a:xfrm>
        </p:spPr>
        <p:txBody>
          <a:bodyPr/>
          <a:lstStyle/>
          <a:p>
            <a:r>
              <a:rPr lang="en-US" altLang="ja-JP" b="1" dirty="0">
                <a:latin typeface="BIZ UDP明朝 Medium" panose="02020500000000000000" pitchFamily="18" charset="-128"/>
                <a:ea typeface="BIZ UDP明朝 Medium" panose="02020500000000000000" pitchFamily="18" charset="-128"/>
              </a:rPr>
              <a:t>B-3</a:t>
            </a:r>
            <a:r>
              <a:rPr kumimoji="1" lang="ja-JP" altLang="en-US" b="1" dirty="0">
                <a:latin typeface="BIZ UDP明朝 Medium" panose="02020500000000000000" pitchFamily="18" charset="-128"/>
                <a:ea typeface="BIZ UDP明朝 Medium" panose="02020500000000000000" pitchFamily="18" charset="-128"/>
              </a:rPr>
              <a:t> 炙りえんがわ</a:t>
            </a:r>
            <a:endParaRPr kumimoji="1" lang="en-US" altLang="ja-JP" b="1" dirty="0">
              <a:latin typeface="BIZ UDP明朝 Medium" panose="02020500000000000000" pitchFamily="18" charset="-128"/>
              <a:ea typeface="BIZ UDP明朝 Medium" panose="02020500000000000000" pitchFamily="18" charset="-128"/>
            </a:endParaRPr>
          </a:p>
          <a:p>
            <a:r>
              <a:rPr kumimoji="1" lang="ja-JP" altLang="en-US" sz="1800" dirty="0">
                <a:latin typeface="BIZ UDP明朝 Medium" panose="02020500000000000000" pitchFamily="18" charset="-128"/>
                <a:ea typeface="BIZ UDP明朝 Medium" panose="02020500000000000000" pitchFamily="18" charset="-128"/>
              </a:rPr>
              <a:t>遠藤 洋渡　伊藤 慶秀　石田 夏帆</a:t>
            </a:r>
            <a:endParaRPr kumimoji="1" lang="en-US" altLang="ja-JP" sz="1800" dirty="0">
              <a:latin typeface="BIZ UDP明朝 Medium" panose="02020500000000000000" pitchFamily="18" charset="-128"/>
              <a:ea typeface="BIZ UDP明朝 Medium" panose="02020500000000000000" pitchFamily="18" charset="-128"/>
            </a:endParaRPr>
          </a:p>
          <a:p>
            <a:r>
              <a:rPr lang="ja-JP" altLang="en-US" sz="1800" dirty="0">
                <a:latin typeface="BIZ UDP明朝 Medium" panose="02020500000000000000" pitchFamily="18" charset="-128"/>
                <a:ea typeface="BIZ UDP明朝 Medium" panose="02020500000000000000" pitchFamily="18" charset="-128"/>
              </a:rPr>
              <a:t>菊地 航大　高山 芳久　橋本 美玖</a:t>
            </a:r>
            <a:endParaRPr kumimoji="1" lang="ja-JP" altLang="en-US" sz="1800" dirty="0">
              <a:latin typeface="BIZ UDP明朝 Medium" panose="02020500000000000000" pitchFamily="18" charset="-128"/>
              <a:ea typeface="BIZ UDP明朝 Medium" panose="02020500000000000000" pitchFamily="18" charset="-128"/>
            </a:endParaRPr>
          </a:p>
        </p:txBody>
      </p:sp>
      <p:pic>
        <p:nvPicPr>
          <p:cNvPr id="4" name="図 3" descr="ロゴ&#10;&#10;自動的に生成された説明">
            <a:extLst>
              <a:ext uri="{FF2B5EF4-FFF2-40B4-BE49-F238E27FC236}">
                <a16:creationId xmlns:a16="http://schemas.microsoft.com/office/drawing/2014/main" id="{FEB0A237-F3EB-C256-6A89-4CED8714DE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9497" y="1354549"/>
            <a:ext cx="5513006" cy="2581275"/>
          </a:xfrm>
          <a:prstGeom prst="rect">
            <a:avLst/>
          </a:prstGeom>
        </p:spPr>
      </p:pic>
    </p:spTree>
    <p:extLst>
      <p:ext uri="{BB962C8B-B14F-4D97-AF65-F5344CB8AC3E}">
        <p14:creationId xmlns:p14="http://schemas.microsoft.com/office/powerpoint/2010/main" val="2474695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6A5B499-DEBF-310B-53C2-933BD9FB2353}"/>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5F9EA0"/>
                </a:solidFill>
                <a:latin typeface="HGS行書体" panose="03000600000000000000" pitchFamily="66" charset="-128"/>
                <a:ea typeface="HGS行書体" panose="03000600000000000000" pitchFamily="66" charset="-128"/>
              </a:rPr>
              <a:t>投稿数ランキング</a:t>
            </a:r>
          </a:p>
        </p:txBody>
      </p:sp>
      <p:sp>
        <p:nvSpPr>
          <p:cNvPr id="4" name="コンテンツ プレースホルダー 3">
            <a:extLst>
              <a:ext uri="{FF2B5EF4-FFF2-40B4-BE49-F238E27FC236}">
                <a16:creationId xmlns:a16="http://schemas.microsoft.com/office/drawing/2014/main" id="{5E2E24B2-7E18-DBB8-B1F2-73FE4B35E022}"/>
              </a:ext>
            </a:extLst>
          </p:cNvPr>
          <p:cNvSpPr>
            <a:spLocks noGrp="1"/>
          </p:cNvSpPr>
          <p:nvPr>
            <p:ph idx="1"/>
          </p:nvPr>
        </p:nvSpPr>
        <p:spPr/>
        <p:txBody>
          <a:bodyPr/>
          <a:lstStyle/>
          <a:p>
            <a:endParaRPr lang="ja-JP" altLang="en-US"/>
          </a:p>
        </p:txBody>
      </p:sp>
      <p:pic>
        <p:nvPicPr>
          <p:cNvPr id="8" name="図 7" descr="ロゴ&#10;&#10;自動的に生成された説明">
            <a:extLst>
              <a:ext uri="{FF2B5EF4-FFF2-40B4-BE49-F238E27FC236}">
                <a16:creationId xmlns:a16="http://schemas.microsoft.com/office/drawing/2014/main" id="{C64D6E3C-65D0-7B06-9B23-5688B5DAAC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717383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6A5B499-DEBF-310B-53C2-933BD9FB2353}"/>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5F9EA0"/>
                </a:solidFill>
                <a:latin typeface="HGS行書体" panose="03000600000000000000" pitchFamily="66" charset="-128"/>
                <a:ea typeface="HGS行書体" panose="03000600000000000000" pitchFamily="66" charset="-128"/>
              </a:rPr>
              <a:t>検索結果</a:t>
            </a:r>
            <a:r>
              <a:rPr kumimoji="1" lang="en-US" altLang="ja-JP" b="1" dirty="0">
                <a:solidFill>
                  <a:srgbClr val="5F9EA0"/>
                </a:solidFill>
                <a:latin typeface="HGS行書体" panose="03000600000000000000" pitchFamily="66" charset="-128"/>
                <a:ea typeface="HGS行書体" panose="03000600000000000000" pitchFamily="66" charset="-128"/>
              </a:rPr>
              <a:t>/</a:t>
            </a:r>
            <a:r>
              <a:rPr kumimoji="1" lang="ja-JP" altLang="en-US" b="1" dirty="0">
                <a:solidFill>
                  <a:srgbClr val="5F9EA0"/>
                </a:solidFill>
                <a:latin typeface="HGS行書体" panose="03000600000000000000" pitchFamily="66" charset="-128"/>
                <a:ea typeface="HGS行書体" panose="03000600000000000000" pitchFamily="66" charset="-128"/>
              </a:rPr>
              <a:t>ルーレット</a:t>
            </a:r>
          </a:p>
        </p:txBody>
      </p:sp>
      <p:sp>
        <p:nvSpPr>
          <p:cNvPr id="4" name="コンテンツ プレースホルダー 3">
            <a:extLst>
              <a:ext uri="{FF2B5EF4-FFF2-40B4-BE49-F238E27FC236}">
                <a16:creationId xmlns:a16="http://schemas.microsoft.com/office/drawing/2014/main" id="{F5E1A19D-0C5E-2E75-B82B-0BD43B9FC059}"/>
              </a:ext>
            </a:extLst>
          </p:cNvPr>
          <p:cNvSpPr>
            <a:spLocks noGrp="1"/>
          </p:cNvSpPr>
          <p:nvPr>
            <p:ph idx="1"/>
          </p:nvPr>
        </p:nvSpPr>
        <p:spPr/>
        <p:txBody>
          <a:bodyPr/>
          <a:lstStyle/>
          <a:p>
            <a:endParaRPr lang="ja-JP" altLang="en-US"/>
          </a:p>
        </p:txBody>
      </p:sp>
      <p:pic>
        <p:nvPicPr>
          <p:cNvPr id="8" name="図 7" descr="ロゴ&#10;&#10;自動的に生成された説明">
            <a:extLst>
              <a:ext uri="{FF2B5EF4-FFF2-40B4-BE49-F238E27FC236}">
                <a16:creationId xmlns:a16="http://schemas.microsoft.com/office/drawing/2014/main" id="{E6C2D08B-F9C1-7769-BCA3-147FB2D063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3947344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6A5B499-DEBF-310B-53C2-933BD9FB2353}"/>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5F9EA0"/>
                </a:solidFill>
                <a:latin typeface="HGS行書体" panose="03000600000000000000" pitchFamily="66" charset="-128"/>
                <a:ea typeface="HGS行書体" panose="03000600000000000000" pitchFamily="66" charset="-128"/>
              </a:rPr>
              <a:t>投稿ページ</a:t>
            </a:r>
          </a:p>
        </p:txBody>
      </p:sp>
      <p:sp>
        <p:nvSpPr>
          <p:cNvPr id="4" name="コンテンツ プレースホルダー 3">
            <a:extLst>
              <a:ext uri="{FF2B5EF4-FFF2-40B4-BE49-F238E27FC236}">
                <a16:creationId xmlns:a16="http://schemas.microsoft.com/office/drawing/2014/main" id="{ADDF8174-8F54-3C0E-36FA-6C0D7C7C6649}"/>
              </a:ext>
            </a:extLst>
          </p:cNvPr>
          <p:cNvSpPr>
            <a:spLocks noGrp="1"/>
          </p:cNvSpPr>
          <p:nvPr>
            <p:ph idx="1"/>
          </p:nvPr>
        </p:nvSpPr>
        <p:spPr/>
        <p:txBody>
          <a:bodyPr/>
          <a:lstStyle/>
          <a:p>
            <a:endParaRPr lang="ja-JP" altLang="en-US"/>
          </a:p>
        </p:txBody>
      </p:sp>
      <p:pic>
        <p:nvPicPr>
          <p:cNvPr id="8" name="図 7" descr="ロゴ&#10;&#10;自動的に生成された説明">
            <a:extLst>
              <a:ext uri="{FF2B5EF4-FFF2-40B4-BE49-F238E27FC236}">
                <a16:creationId xmlns:a16="http://schemas.microsoft.com/office/drawing/2014/main" id="{AE6A904B-1359-1969-F6E3-1D0BE1BC7D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187202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7EF2084-5684-EFF9-2ADE-2ABCA123B071}"/>
              </a:ext>
            </a:extLst>
          </p:cNvPr>
          <p:cNvSpPr/>
          <p:nvPr/>
        </p:nvSpPr>
        <p:spPr>
          <a:xfrm>
            <a:off x="682487" y="287419"/>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A8DB7DF9-FCA7-71CC-B62A-09D82A43AE8B}"/>
              </a:ext>
            </a:extLst>
          </p:cNvPr>
          <p:cNvGrpSpPr/>
          <p:nvPr/>
        </p:nvGrpSpPr>
        <p:grpSpPr>
          <a:xfrm>
            <a:off x="441723" y="116375"/>
            <a:ext cx="11341804" cy="1930400"/>
            <a:chOff x="438350" y="98251"/>
            <a:chExt cx="11341804" cy="1930400"/>
          </a:xfrm>
        </p:grpSpPr>
        <p:pic>
          <p:nvPicPr>
            <p:cNvPr id="8" name="Picture 12">
              <a:extLst>
                <a:ext uri="{FF2B5EF4-FFF2-40B4-BE49-F238E27FC236}">
                  <a16:creationId xmlns:a16="http://schemas.microsoft.com/office/drawing/2014/main" id="{171739C1-9340-9717-11A8-53F1ADD6DED6}"/>
                </a:ext>
              </a:extLst>
            </p:cNvPr>
            <p:cNvPicPr>
              <a:picLocks noChangeAspect="1" noChangeArrowheads="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9825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9" name="字幕 2">
              <a:extLst>
                <a:ext uri="{FF2B5EF4-FFF2-40B4-BE49-F238E27FC236}">
                  <a16:creationId xmlns:a16="http://schemas.microsoft.com/office/drawing/2014/main" id="{6C1361CA-344F-F6FF-7508-C787ED3CD4C0}"/>
                </a:ext>
              </a:extLst>
            </p:cNvPr>
            <p:cNvSpPr txBox="1">
              <a:spLocks/>
            </p:cNvSpPr>
            <p:nvPr/>
          </p:nvSpPr>
          <p:spPr>
            <a:xfrm>
              <a:off x="5288227" y="678754"/>
              <a:ext cx="1642049" cy="9298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4800" dirty="0">
                <a:solidFill>
                  <a:schemeClr val="bg1"/>
                </a:solidFill>
                <a:latin typeface="HGS行書体" panose="03000600000000000000" pitchFamily="66" charset="-128"/>
                <a:ea typeface="HGS行書体" panose="03000600000000000000" pitchFamily="66" charset="-128"/>
              </a:endParaRPr>
            </a:p>
          </p:txBody>
        </p:sp>
      </p:grpSp>
      <p:sp>
        <p:nvSpPr>
          <p:cNvPr id="2" name="タイトル 1">
            <a:extLst>
              <a:ext uri="{FF2B5EF4-FFF2-40B4-BE49-F238E27FC236}">
                <a16:creationId xmlns:a16="http://schemas.microsoft.com/office/drawing/2014/main" id="{97B0C93D-798D-1298-F0A4-2BC05BA2B9C8}"/>
              </a:ext>
            </a:extLst>
          </p:cNvPr>
          <p:cNvSpPr>
            <a:spLocks noGrp="1"/>
          </p:cNvSpPr>
          <p:nvPr>
            <p:ph type="ctrTitle"/>
          </p:nvPr>
        </p:nvSpPr>
        <p:spPr>
          <a:xfrm>
            <a:off x="1367928" y="699932"/>
            <a:ext cx="9144000" cy="929814"/>
          </a:xfrm>
        </p:spPr>
        <p:txBody>
          <a:bodyPr>
            <a:normAutofit/>
          </a:bodyPr>
          <a:lstStyle/>
          <a:p>
            <a:r>
              <a:rPr kumimoji="1" lang="ja-JP" altLang="en-US" sz="4800" b="1" dirty="0">
                <a:solidFill>
                  <a:schemeClr val="bg1"/>
                </a:solidFill>
                <a:latin typeface="HGS行書体" panose="03000600000000000000" pitchFamily="66" charset="-128"/>
                <a:ea typeface="HGS行書体" panose="03000600000000000000" pitchFamily="66" charset="-128"/>
              </a:rPr>
              <a:t>個人成長</a:t>
            </a:r>
          </a:p>
        </p:txBody>
      </p:sp>
      <p:sp>
        <p:nvSpPr>
          <p:cNvPr id="10" name="コンテンツ プレースホルダー 2">
            <a:extLst>
              <a:ext uri="{FF2B5EF4-FFF2-40B4-BE49-F238E27FC236}">
                <a16:creationId xmlns:a16="http://schemas.microsoft.com/office/drawing/2014/main" id="{F2A959C7-CE41-2417-B2F4-FCC391336BEE}"/>
              </a:ext>
            </a:extLst>
          </p:cNvPr>
          <p:cNvSpPr txBox="1">
            <a:spLocks/>
          </p:cNvSpPr>
          <p:nvPr/>
        </p:nvSpPr>
        <p:spPr>
          <a:xfrm>
            <a:off x="2562363" y="3006379"/>
            <a:ext cx="7498080" cy="13590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buFont typeface="Wingdings" panose="05000000000000000000" pitchFamily="2" charset="2"/>
              <a:buChar char="Ø"/>
            </a:pPr>
            <a:r>
              <a:rPr lang="ja-JP" altLang="en-US" sz="3000" b="1" u="sng" dirty="0">
                <a:solidFill>
                  <a:srgbClr val="FF0000"/>
                </a:solidFill>
                <a:latin typeface="BIZ UDP明朝 Medium" panose="02020500000000000000" pitchFamily="18" charset="-128"/>
                <a:ea typeface="BIZ UDP明朝 Medium" panose="02020500000000000000" pitchFamily="18" charset="-128"/>
              </a:rPr>
              <a:t>個人的に成長したと感じている点</a:t>
            </a:r>
            <a:endParaRPr lang="en-US" altLang="ja-JP" sz="3000" dirty="0">
              <a:solidFill>
                <a:srgbClr val="FF0000"/>
              </a:solidFill>
              <a:latin typeface="BIZ UDP明朝 Medium" panose="02020500000000000000" pitchFamily="18" charset="-128"/>
              <a:ea typeface="BIZ UDP明朝 Medium" panose="02020500000000000000" pitchFamily="18" charset="-128"/>
            </a:endParaRPr>
          </a:p>
          <a:p>
            <a:pPr algn="l">
              <a:buFont typeface="Wingdings" panose="05000000000000000000" pitchFamily="2" charset="2"/>
              <a:buChar char="Ø"/>
            </a:pPr>
            <a:r>
              <a:rPr lang="ja-JP" altLang="en-US" sz="3000" b="1" u="sng" dirty="0">
                <a:latin typeface="BIZ UDP明朝 Medium" panose="02020500000000000000" pitchFamily="18" charset="-128"/>
                <a:ea typeface="BIZ UDP明朝 Medium" panose="02020500000000000000" pitchFamily="18" charset="-128"/>
              </a:rPr>
              <a:t>チームメンバーからの愛を込めた寄せ書き</a:t>
            </a:r>
            <a:endParaRPr lang="en-US" altLang="ja-JP" sz="3000" b="1" dirty="0">
              <a:solidFill>
                <a:srgbClr val="FF0000"/>
              </a:solidFill>
              <a:latin typeface="BIZ UDP明朝 Medium" panose="02020500000000000000" pitchFamily="18" charset="-128"/>
              <a:ea typeface="BIZ UDP明朝 Medium" panose="02020500000000000000" pitchFamily="18" charset="-128"/>
            </a:endParaRPr>
          </a:p>
        </p:txBody>
      </p:sp>
      <p:pic>
        <p:nvPicPr>
          <p:cNvPr id="27" name="図 26" descr="軟体動物, 動物, 座る, テーブル が含まれている画像&#10;&#10;自動的に生成された説明">
            <a:extLst>
              <a:ext uri="{FF2B5EF4-FFF2-40B4-BE49-F238E27FC236}">
                <a16:creationId xmlns:a16="http://schemas.microsoft.com/office/drawing/2014/main" id="{740AE3FC-A337-17B2-89C8-DDCBB96989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7957" y="4634772"/>
            <a:ext cx="1726719" cy="1537063"/>
          </a:xfrm>
          <a:prstGeom prst="rect">
            <a:avLst/>
          </a:prstGeom>
        </p:spPr>
      </p:pic>
      <mc:AlternateContent xmlns:mc="http://schemas.openxmlformats.org/markup-compatibility/2006" xmlns:p14="http://schemas.microsoft.com/office/powerpoint/2010/main">
        <mc:Choice Requires="p14">
          <p:contentPart p14:bwMode="auto" r:id="rId5">
            <p14:nvContentPartPr>
              <p14:cNvPr id="36" name="インク 35">
                <a:extLst>
                  <a:ext uri="{FF2B5EF4-FFF2-40B4-BE49-F238E27FC236}">
                    <a16:creationId xmlns:a16="http://schemas.microsoft.com/office/drawing/2014/main" id="{A9B17168-440E-ABCE-114E-AFB8FB182A12}"/>
                  </a:ext>
                </a:extLst>
              </p14:cNvPr>
              <p14:cNvContentPartPr/>
              <p14:nvPr/>
            </p14:nvContentPartPr>
            <p14:xfrm>
              <a:off x="-1083406" y="1603523"/>
              <a:ext cx="360" cy="360"/>
            </p14:xfrm>
          </p:contentPart>
        </mc:Choice>
        <mc:Fallback xmlns="">
          <p:pic>
            <p:nvPicPr>
              <p:cNvPr id="36" name="インク 35">
                <a:extLst>
                  <a:ext uri="{FF2B5EF4-FFF2-40B4-BE49-F238E27FC236}">
                    <a16:creationId xmlns:a16="http://schemas.microsoft.com/office/drawing/2014/main" id="{A9B17168-440E-ABCE-114E-AFB8FB182A12}"/>
                  </a:ext>
                </a:extLst>
              </p:cNvPr>
              <p:cNvPicPr/>
              <p:nvPr/>
            </p:nvPicPr>
            <p:blipFill>
              <a:blip r:embed="rId7"/>
              <a:stretch>
                <a:fillRect/>
              </a:stretch>
            </p:blipFill>
            <p:spPr>
              <a:xfrm>
                <a:off x="-1092406" y="1594523"/>
                <a:ext cx="18000" cy="18000"/>
              </a:xfrm>
              <a:prstGeom prst="rect">
                <a:avLst/>
              </a:prstGeom>
            </p:spPr>
          </p:pic>
        </mc:Fallback>
      </mc:AlternateContent>
      <p:sp>
        <p:nvSpPr>
          <p:cNvPr id="38" name="ハート 37">
            <a:extLst>
              <a:ext uri="{FF2B5EF4-FFF2-40B4-BE49-F238E27FC236}">
                <a16:creationId xmlns:a16="http://schemas.microsoft.com/office/drawing/2014/main" id="{48505739-0637-4DF5-31C4-DECC7DAED679}"/>
              </a:ext>
            </a:extLst>
          </p:cNvPr>
          <p:cNvSpPr/>
          <p:nvPr/>
        </p:nvSpPr>
        <p:spPr>
          <a:xfrm rot="1064573">
            <a:off x="2911643" y="4949841"/>
            <a:ext cx="463870" cy="443989"/>
          </a:xfrm>
          <a:prstGeom prst="hear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 name="図 3" descr="ロゴ&#10;&#10;自動的に生成された説明">
            <a:extLst>
              <a:ext uri="{FF2B5EF4-FFF2-40B4-BE49-F238E27FC236}">
                <a16:creationId xmlns:a16="http://schemas.microsoft.com/office/drawing/2014/main" id="{CFE551B5-CFCD-B1ED-0449-7A554F4A25C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1813133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kumimoji="1" lang="ja-JP" altLang="en-US" b="1" dirty="0">
                <a:solidFill>
                  <a:srgbClr val="004080"/>
                </a:solidFill>
                <a:latin typeface="HGS行書体" panose="03000600000000000000" pitchFamily="66" charset="-128"/>
                <a:ea typeface="HGS行書体" panose="03000600000000000000" pitchFamily="66" charset="-128"/>
              </a:rPr>
              <a:t>遠藤：チームリーダー</a:t>
            </a: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891090"/>
            <a:ext cx="10358023" cy="2391630"/>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リーダーとしての仕事だけでなくメンバーがわすれがちな細かいこと（ロゴ作成や基本デザインなど）を率先して作業してくれた。​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仕事が速くて頼れるリーダーなだけでなく、ちょっと天然なギャップでチームの空気を和ませてくれた。​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おだやかに、でも締めるところは締める理想的なリーダーでした！​</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リーダーとしてチームを引っ張り、まとめてくれてとても頼りになりました。​</a:t>
            </a:r>
          </a:p>
        </p:txBody>
      </p:sp>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1043788" y="1693297"/>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個人成長：目標や計画を立てるようになった！　</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grpSp>
        <p:nvGrpSpPr>
          <p:cNvPr id="8" name="グループ化 7">
            <a:extLst>
              <a:ext uri="{FF2B5EF4-FFF2-40B4-BE49-F238E27FC236}">
                <a16:creationId xmlns:a16="http://schemas.microsoft.com/office/drawing/2014/main" id="{A4302000-993D-4529-CC90-5F2B64074F31}"/>
              </a:ext>
            </a:extLst>
          </p:cNvPr>
          <p:cNvGrpSpPr/>
          <p:nvPr/>
        </p:nvGrpSpPr>
        <p:grpSpPr>
          <a:xfrm>
            <a:off x="957881" y="506437"/>
            <a:ext cx="2076104" cy="1837752"/>
            <a:chOff x="1797901" y="2260387"/>
            <a:chExt cx="2306080" cy="2137359"/>
          </a:xfrm>
        </p:grpSpPr>
        <p:pic>
          <p:nvPicPr>
            <p:cNvPr id="9" name="Picture 16">
              <a:extLst>
                <a:ext uri="{FF2B5EF4-FFF2-40B4-BE49-F238E27FC236}">
                  <a16:creationId xmlns:a16="http://schemas.microsoft.com/office/drawing/2014/main" id="{C5E079A4-FD33-4CAA-32CA-CF73879C6C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7901" y="2619182"/>
              <a:ext cx="2306080" cy="177856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4">
              <a:extLst>
                <a:ext uri="{FF2B5EF4-FFF2-40B4-BE49-F238E27FC236}">
                  <a16:creationId xmlns:a16="http://schemas.microsoft.com/office/drawing/2014/main" id="{28977C82-1829-9FF7-B298-68B1181E58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8174" y="2260387"/>
              <a:ext cx="1338163" cy="717590"/>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図 10" descr="ロゴ&#10;&#10;自動的に生成された説明">
            <a:extLst>
              <a:ext uri="{FF2B5EF4-FFF2-40B4-BE49-F238E27FC236}">
                <a16:creationId xmlns:a16="http://schemas.microsoft.com/office/drawing/2014/main" id="{47F0C149-0B32-63A9-91FB-DC7E3AC918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3207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lang="ja-JP" altLang="en-US" b="1" dirty="0">
                <a:solidFill>
                  <a:srgbClr val="004080"/>
                </a:solidFill>
                <a:latin typeface="HGS行書体" panose="03000600000000000000" pitchFamily="66" charset="-128"/>
                <a:ea typeface="HGS行書体" panose="03000600000000000000" pitchFamily="66" charset="-128"/>
              </a:rPr>
              <a:t>伊藤：発表担当</a:t>
            </a:r>
            <a:endParaRPr kumimoji="1" lang="ja-JP" altLang="en-US" b="1" dirty="0">
              <a:solidFill>
                <a:srgbClr val="004080"/>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892416"/>
            <a:ext cx="10358023" cy="2578804"/>
          </a:xfrm>
        </p:spPr>
        <p:txBody>
          <a:bodyPr>
            <a:normAutofit lnSpcReduction="10000"/>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コミュニケーション能力がとにかく高い！いつもチームのために色々気を遣ってくれてありがとう。​</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伊藤君パワーでいろいろ円滑に決まったと思います！初日から一貫してすごかった。​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常に意見を出してくれるうえ、話を進めてくれる。作業中でもすぐに手を止めて仲間の話に耳を傾けてくれた。</a:t>
            </a:r>
            <a:r>
              <a:rPr lang="ja-JP" altLang="en-US" sz="2000" dirty="0">
                <a:latin typeface="BIZ UDP明朝 Medium" panose="02020500000000000000" pitchFamily="18" charset="-128"/>
                <a:ea typeface="BIZ UDP明朝 Medium" panose="02020500000000000000" pitchFamily="18" charset="-128"/>
              </a:rPr>
              <a:t>ムードメーカー</a:t>
            </a:r>
            <a:r>
              <a:rPr kumimoji="1" lang="ja-JP" altLang="en-US" sz="2000" dirty="0">
                <a:latin typeface="BIZ UDP明朝 Medium" panose="02020500000000000000" pitchFamily="18" charset="-128"/>
                <a:ea typeface="BIZ UDP明朝 Medium" panose="02020500000000000000" pitchFamily="18" charset="-128"/>
              </a:rPr>
              <a:t>で、チームに限らずクラス全体を活気あるものにしてくれてありがとう！​</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話し上手は聞き上手という言葉の通りでコミュニケーションのエキスパート、様々な場面でとても頼りになりました。</a:t>
            </a:r>
          </a:p>
        </p:txBody>
      </p:sp>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15124" y="1700107"/>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a:t>
            </a:r>
            <a:r>
              <a:rPr lang="en-US" altLang="ja-JP" sz="2400" b="1" dirty="0">
                <a:solidFill>
                  <a:srgbClr val="FF0000"/>
                </a:solidFill>
                <a:latin typeface="BIZ UDP明朝 Medium" panose="02020500000000000000" pitchFamily="18" charset="-128"/>
                <a:ea typeface="BIZ UDP明朝 Medium" panose="02020500000000000000" pitchFamily="18" charset="-128"/>
              </a:rPr>
              <a:t>PC</a:t>
            </a:r>
            <a:r>
              <a:rPr lang="ja-JP" altLang="en-US" sz="2400" b="1" dirty="0">
                <a:solidFill>
                  <a:srgbClr val="FF0000"/>
                </a:solidFill>
                <a:latin typeface="BIZ UDP明朝 Medium" panose="02020500000000000000" pitchFamily="18" charset="-128"/>
                <a:ea typeface="BIZ UDP明朝 Medium" panose="02020500000000000000" pitchFamily="18" charset="-128"/>
              </a:rPr>
              <a:t>が怖くなくなった！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grpSp>
        <p:nvGrpSpPr>
          <p:cNvPr id="8" name="グループ化 7">
            <a:extLst>
              <a:ext uri="{FF2B5EF4-FFF2-40B4-BE49-F238E27FC236}">
                <a16:creationId xmlns:a16="http://schemas.microsoft.com/office/drawing/2014/main" id="{583EDA2A-C84E-AE38-57D6-7B75C40FCD46}"/>
              </a:ext>
            </a:extLst>
          </p:cNvPr>
          <p:cNvGrpSpPr/>
          <p:nvPr/>
        </p:nvGrpSpPr>
        <p:grpSpPr>
          <a:xfrm>
            <a:off x="1330961" y="594676"/>
            <a:ext cx="1320217" cy="1583380"/>
            <a:chOff x="4228087" y="2619182"/>
            <a:chExt cx="1320217" cy="1583380"/>
          </a:xfrm>
        </p:grpSpPr>
        <p:pic>
          <p:nvPicPr>
            <p:cNvPr id="9" name="Picture 8">
              <a:extLst>
                <a:ext uri="{FF2B5EF4-FFF2-40B4-BE49-F238E27FC236}">
                  <a16:creationId xmlns:a16="http://schemas.microsoft.com/office/drawing/2014/main" id="{BAB1F49B-823D-C832-5EAA-F8AC36B00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228087" y="2619182"/>
              <a:ext cx="1320217" cy="15833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6">
              <a:extLst>
                <a:ext uri="{FF2B5EF4-FFF2-40B4-BE49-F238E27FC236}">
                  <a16:creationId xmlns:a16="http://schemas.microsoft.com/office/drawing/2014/main" id="{60F2B4B0-68CE-7692-5F96-97BFCCEF5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4542508" y="2743678"/>
              <a:ext cx="691374" cy="259765"/>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図 10" descr="ロゴ&#10;&#10;自動的に生成された説明">
            <a:extLst>
              <a:ext uri="{FF2B5EF4-FFF2-40B4-BE49-F238E27FC236}">
                <a16:creationId xmlns:a16="http://schemas.microsoft.com/office/drawing/2014/main" id="{51B21451-0506-848A-D8C5-A0F11E7EEA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811220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1936992" y="367733"/>
            <a:ext cx="9242473" cy="1325563"/>
          </a:xfrm>
        </p:spPr>
        <p:txBody>
          <a:bodyPr/>
          <a:lstStyle/>
          <a:p>
            <a:pPr algn="ctr"/>
            <a:r>
              <a:rPr lang="ja-JP" altLang="en-US" b="1" dirty="0">
                <a:solidFill>
                  <a:srgbClr val="004080"/>
                </a:solidFill>
                <a:latin typeface="HGS行書体" panose="03000600000000000000" pitchFamily="66" charset="-128"/>
                <a:ea typeface="HGS行書体" panose="03000600000000000000" pitchFamily="66" charset="-128"/>
              </a:rPr>
              <a:t>石田：コミュニケーション担当</a:t>
            </a:r>
            <a:endParaRPr kumimoji="1" lang="ja-JP" altLang="en-US" b="1" dirty="0">
              <a:solidFill>
                <a:srgbClr val="004080"/>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2" y="2910704"/>
            <a:ext cx="10358023" cy="2619759"/>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発想力が豊かで驚かされた。​アイコンや色彩のセンス素晴らしい。ペルソナ分析は夏帆ちゃんなくして成立しなかった。​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データベースの整理や議事録など細かい仕事を請け負ってくれて本当に助かった！デザインセンスも尊敬しています。​</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分からなければ聞き、できることは進んで取り掛かり、とても要領よく作業を進めてくれた。担当関係なく、終わっていない作業があれば率先して進めてくれたのは本当に感謝！</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問題に対して適切な意見や指摘をいただき重要な場面でとても頼りになりました。</a:t>
            </a:r>
          </a:p>
        </p:txBody>
      </p:sp>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27301" y="1698431"/>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質問力がついた！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pic>
        <p:nvPicPr>
          <p:cNvPr id="8" name="Picture 14">
            <a:extLst>
              <a:ext uri="{FF2B5EF4-FFF2-40B4-BE49-F238E27FC236}">
                <a16:creationId xmlns:a16="http://schemas.microsoft.com/office/drawing/2014/main" id="{3D6A2503-8D97-4FAF-2C3A-AB81015276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676" y="646765"/>
            <a:ext cx="1338913" cy="1547795"/>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descr="ロゴ&#10;&#10;自動的に生成された説明">
            <a:extLst>
              <a:ext uri="{FF2B5EF4-FFF2-40B4-BE49-F238E27FC236}">
                <a16:creationId xmlns:a16="http://schemas.microsoft.com/office/drawing/2014/main" id="{4B98865E-DED3-EAD0-5F2E-733D4FEF1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3373132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kumimoji="1" lang="ja-JP" altLang="en-US" b="1" dirty="0">
                <a:solidFill>
                  <a:srgbClr val="004080"/>
                </a:solidFill>
                <a:latin typeface="HGS行書体" panose="03000600000000000000" pitchFamily="66" charset="-128"/>
                <a:ea typeface="HGS行書体" panose="03000600000000000000" pitchFamily="66" charset="-128"/>
              </a:rPr>
              <a:t>菊地：構成管理担当</a:t>
            </a: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3018860"/>
            <a:ext cx="10358023" cy="1957967"/>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実現が難しそうなところもしっかりこなしてくれたミスター仕事人​</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自分で積極的に調べて知識の仕入れをしていく姿勢が素晴らしいなと思いました！​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静かにコツコツ作り上げていく姿が印象的！あと発表が毎回簡潔でわかりやすかったです。​</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コンセプトに合ったアイディアを盛り込んでくれて、躓いた時は自分で調べながら確実に仕上げてくれた。</a:t>
            </a:r>
          </a:p>
        </p:txBody>
      </p:sp>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806105"/>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エラーメッセージを読むようになった！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pic>
        <p:nvPicPr>
          <p:cNvPr id="8" name="Picture 20">
            <a:extLst>
              <a:ext uri="{FF2B5EF4-FFF2-40B4-BE49-F238E27FC236}">
                <a16:creationId xmlns:a16="http://schemas.microsoft.com/office/drawing/2014/main" id="{858DE630-DB40-339E-EC6C-5BA5D7A289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063507" y="679578"/>
            <a:ext cx="1525046" cy="1640080"/>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descr="ロゴ&#10;&#10;自動的に生成された説明">
            <a:extLst>
              <a:ext uri="{FF2B5EF4-FFF2-40B4-BE49-F238E27FC236}">
                <a16:creationId xmlns:a16="http://schemas.microsoft.com/office/drawing/2014/main" id="{E53DEB30-3A19-A465-0929-5CC1C97CF0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2165666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kumimoji="1" lang="ja-JP" altLang="en-US" b="1" dirty="0">
                <a:solidFill>
                  <a:srgbClr val="004080"/>
                </a:solidFill>
                <a:latin typeface="HGS行書体" panose="03000600000000000000" pitchFamily="66" charset="-128"/>
                <a:ea typeface="HGS行書体" panose="03000600000000000000" pitchFamily="66" charset="-128"/>
              </a:rPr>
              <a:t>高山：品質管理担当</a:t>
            </a: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582413"/>
            <a:ext cx="10358023" cy="3071732"/>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技術のサポートだけでなく、苦手だと言っていたコミュニケーションも一生懸命頑張ってくれたこのグループ最大の功労者。大先生。​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いつもプログラミングで行き詰まった時に助けてくれて、本当にありがとう。</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質問する前からつまずきそうなところの対策を考えておいてくれている、まさに先生。本当にありがとう！​</a:t>
            </a:r>
          </a:p>
          <a:p>
            <a:pPr>
              <a:buFont typeface="BIZ UDP明朝 Medium" panose="02020500000000000000" pitchFamily="18" charset="-128"/>
              <a:buChar char="♥"/>
            </a:pPr>
            <a:r>
              <a:rPr kumimoji="1" lang="en-US" altLang="ja-JP" sz="2000" dirty="0">
                <a:latin typeface="BIZ UDP明朝 Medium" panose="02020500000000000000" pitchFamily="18" charset="-128"/>
                <a:ea typeface="BIZ UDP明朝 Medium" panose="02020500000000000000" pitchFamily="18" charset="-128"/>
              </a:rPr>
              <a:t>1</a:t>
            </a:r>
            <a:r>
              <a:rPr kumimoji="1" lang="ja-JP" altLang="en-US" sz="2000" dirty="0">
                <a:latin typeface="BIZ UDP明朝 Medium" panose="02020500000000000000" pitchFamily="18" charset="-128"/>
                <a:ea typeface="BIZ UDP明朝 Medium" panose="02020500000000000000" pitchFamily="18" charset="-128"/>
              </a:rPr>
              <a:t>日の大半を仲間のサポートに費やすことがありながら、担当した部分は文句なしの仕上がりで作ってくれた。同じチームじゃなかったら</a:t>
            </a:r>
            <a:r>
              <a:rPr kumimoji="1" lang="en-US" altLang="ja-JP" sz="2000" dirty="0">
                <a:latin typeface="BIZ UDP明朝 Medium" panose="02020500000000000000" pitchFamily="18" charset="-128"/>
                <a:ea typeface="BIZ UDP明朝 Medium" panose="02020500000000000000" pitchFamily="18" charset="-128"/>
              </a:rPr>
              <a:t>FLIFRE</a:t>
            </a:r>
            <a:r>
              <a:rPr kumimoji="1" lang="ja-JP" altLang="en-US" sz="2000" dirty="0">
                <a:latin typeface="BIZ UDP明朝 Medium" panose="02020500000000000000" pitchFamily="18" charset="-128"/>
                <a:ea typeface="BIZ UDP明朝 Medium" panose="02020500000000000000" pitchFamily="18" charset="-128"/>
              </a:rPr>
              <a:t>のクオリティはもっと低くかったに違いない。</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技術面でのチームの支えで</a:t>
            </a:r>
            <a:r>
              <a:rPr kumimoji="1" lang="en-US" altLang="ja-JP" sz="2000" dirty="0">
                <a:latin typeface="BIZ UDP明朝 Medium" panose="02020500000000000000" pitchFamily="18" charset="-128"/>
                <a:ea typeface="BIZ UDP明朝 Medium" panose="02020500000000000000" pitchFamily="18" charset="-128"/>
              </a:rPr>
              <a:t>1</a:t>
            </a:r>
            <a:r>
              <a:rPr kumimoji="1" lang="ja-JP" altLang="en-US" sz="2000" dirty="0">
                <a:latin typeface="BIZ UDP明朝 Medium" panose="02020500000000000000" pitchFamily="18" charset="-128"/>
                <a:ea typeface="BIZ UDP明朝 Medium" panose="02020500000000000000" pitchFamily="18" charset="-128"/>
              </a:rPr>
              <a:t>人</a:t>
            </a:r>
            <a:r>
              <a:rPr kumimoji="1" lang="en-US" altLang="ja-JP" sz="2000" dirty="0">
                <a:latin typeface="BIZ UDP明朝 Medium" panose="02020500000000000000" pitchFamily="18" charset="-128"/>
                <a:ea typeface="BIZ UDP明朝 Medium" panose="02020500000000000000" pitchFamily="18" charset="-128"/>
              </a:rPr>
              <a:t>1</a:t>
            </a:r>
            <a:r>
              <a:rPr kumimoji="1" lang="ja-JP" altLang="en-US" sz="2000" dirty="0">
                <a:latin typeface="BIZ UDP明朝 Medium" panose="02020500000000000000" pitchFamily="18" charset="-128"/>
                <a:ea typeface="BIZ UDP明朝 Medium" panose="02020500000000000000" pitchFamily="18" charset="-128"/>
              </a:rPr>
              <a:t>人に真摯に向き合う姿はとても頼りになりました。</a:t>
            </a:r>
          </a:p>
        </p:txBody>
      </p:sp>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636591"/>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コミュニケーション能力が向上した！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pic>
        <p:nvPicPr>
          <p:cNvPr id="8" name="Picture 12">
            <a:extLst>
              <a:ext uri="{FF2B5EF4-FFF2-40B4-BE49-F238E27FC236}">
                <a16:creationId xmlns:a16="http://schemas.microsoft.com/office/drawing/2014/main" id="{284E99E4-5548-BC59-6EE3-20185B4746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695" y="745588"/>
            <a:ext cx="1614546" cy="1614546"/>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descr="ロゴ&#10;&#10;自動的に生成された説明">
            <a:extLst>
              <a:ext uri="{FF2B5EF4-FFF2-40B4-BE49-F238E27FC236}">
                <a16:creationId xmlns:a16="http://schemas.microsoft.com/office/drawing/2014/main" id="{568CC74D-B72B-7991-9432-A181ED9C8F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1793374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lang="ja-JP" altLang="en-US" b="1" dirty="0">
                <a:solidFill>
                  <a:srgbClr val="004080"/>
                </a:solidFill>
                <a:latin typeface="HGS行書体" panose="03000600000000000000" pitchFamily="66" charset="-128"/>
                <a:ea typeface="HGS行書体" panose="03000600000000000000" pitchFamily="66" charset="-128"/>
              </a:rPr>
              <a:t>橋本：</a:t>
            </a:r>
            <a:r>
              <a:rPr lang="en-US" altLang="ja-JP" b="1" dirty="0">
                <a:solidFill>
                  <a:srgbClr val="004080"/>
                </a:solidFill>
                <a:latin typeface="HGS行書体" panose="03000600000000000000" pitchFamily="66" charset="-128"/>
                <a:ea typeface="HGS行書体" panose="03000600000000000000" pitchFamily="66" charset="-128"/>
              </a:rPr>
              <a:t>DBA</a:t>
            </a:r>
            <a:r>
              <a:rPr lang="ja-JP" altLang="en-US" b="1" dirty="0">
                <a:solidFill>
                  <a:srgbClr val="004080"/>
                </a:solidFill>
                <a:latin typeface="HGS行書体" panose="03000600000000000000" pitchFamily="66" charset="-128"/>
                <a:ea typeface="HGS行書体" panose="03000600000000000000" pitchFamily="66" charset="-128"/>
              </a:rPr>
              <a:t>担当</a:t>
            </a:r>
            <a:endParaRPr kumimoji="1" lang="ja-JP" altLang="en-US" b="1" dirty="0">
              <a:solidFill>
                <a:srgbClr val="004080"/>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798029"/>
            <a:ext cx="10358023" cy="2663909"/>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苦手とする業務の担当を自ら立候補する積極性に尊敬した。　プレゼンであそこまで人を楽しませられるのはあなたしかいない。​</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チーム開発初日にコミュニケーションが苦手なので頑張ると言っていて、しっかり実行しているところに感動！発表が毎回楽しみでした。​</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どこまでできた、どこがわからないなど報連相をこまめにしてくれた。先生や仲間に積極的に質問し、最後までやり遂げようとする責任感は見習いたい。</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仕事を見つけ積極的に作業に取り組んでいただきとても頼りになりました。</a:t>
            </a:r>
          </a:p>
        </p:txBody>
      </p:sp>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759594"/>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人に頼ることができるようになった！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pic>
        <p:nvPicPr>
          <p:cNvPr id="8" name="Picture 22">
            <a:extLst>
              <a:ext uri="{FF2B5EF4-FFF2-40B4-BE49-F238E27FC236}">
                <a16:creationId xmlns:a16="http://schemas.microsoft.com/office/drawing/2014/main" id="{4F4019A4-92C2-86AF-97F4-1D790E0B67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2428" y="792049"/>
            <a:ext cx="1331693" cy="1158263"/>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descr="ロゴ&#10;&#10;自動的に生成された説明">
            <a:extLst>
              <a:ext uri="{FF2B5EF4-FFF2-40B4-BE49-F238E27FC236}">
                <a16:creationId xmlns:a16="http://schemas.microsoft.com/office/drawing/2014/main" id="{A595986F-85AF-1D53-94DC-E5F4AE9954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4166017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F4F5560-4DDF-95AE-553A-22C0E1AC37B9}"/>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4167808" y="2446083"/>
            <a:ext cx="3882887" cy="2192178"/>
          </a:xfrm>
        </p:spPr>
        <p:txBody>
          <a:bodyPr>
            <a:normAutofit/>
          </a:bodyPr>
          <a:lstStyle/>
          <a:p>
            <a:pPr>
              <a:buFont typeface="Wingdings" panose="05000000000000000000" pitchFamily="2" charset="2"/>
              <a:buChar char="Ø"/>
            </a:pPr>
            <a:r>
              <a:rPr kumimoji="1" lang="en-US" altLang="ja-JP" b="1" u="sng" dirty="0">
                <a:latin typeface="BIZ UDP明朝 Medium" panose="02020500000000000000" pitchFamily="18" charset="-128"/>
                <a:ea typeface="BIZ UDP明朝 Medium" panose="02020500000000000000" pitchFamily="18" charset="-128"/>
              </a:rPr>
              <a:t>FLIFRE</a:t>
            </a:r>
            <a:r>
              <a:rPr kumimoji="1" lang="ja-JP" altLang="en-US" b="1" u="sng" dirty="0">
                <a:latin typeface="BIZ UDP明朝 Medium" panose="02020500000000000000" pitchFamily="18" charset="-128"/>
                <a:ea typeface="BIZ UDP明朝 Medium" panose="02020500000000000000" pitchFamily="18" charset="-128"/>
              </a:rPr>
              <a:t>について</a:t>
            </a:r>
            <a:endParaRPr kumimoji="1" lang="en-US" altLang="ja-JP"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en-US" altLang="ja-JP" b="1" u="sng" dirty="0">
                <a:latin typeface="BIZ UDP明朝 Medium" panose="02020500000000000000" pitchFamily="18" charset="-128"/>
                <a:ea typeface="BIZ UDP明朝 Medium" panose="02020500000000000000" pitchFamily="18" charset="-128"/>
              </a:rPr>
              <a:t>FLIFRE</a:t>
            </a:r>
            <a:r>
              <a:rPr lang="ja-JP" altLang="en-US" b="1" u="sng" dirty="0">
                <a:latin typeface="BIZ UDP明朝 Medium" panose="02020500000000000000" pitchFamily="18" charset="-128"/>
                <a:ea typeface="BIZ UDP明朝 Medium" panose="02020500000000000000" pitchFamily="18" charset="-128"/>
              </a:rPr>
              <a:t>の開発背景</a:t>
            </a:r>
            <a:endParaRPr kumimoji="1" lang="en-US" altLang="ja-JP"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ja-JP" altLang="en-US" b="1" u="sng" dirty="0">
                <a:latin typeface="BIZ UDP明朝 Medium" panose="02020500000000000000" pitchFamily="18" charset="-128"/>
                <a:ea typeface="BIZ UDP明朝 Medium" panose="02020500000000000000" pitchFamily="18" charset="-128"/>
              </a:rPr>
              <a:t>機能説明</a:t>
            </a:r>
            <a:endParaRPr lang="en-US" altLang="ja-JP"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個人成長</a:t>
            </a:r>
            <a:endParaRPr kumimoji="1" lang="en-US" altLang="ja-JP" sz="3200" b="1" u="sng" dirty="0">
              <a:latin typeface="BIZ UDP明朝 Medium" panose="02020500000000000000" pitchFamily="18" charset="-128"/>
              <a:ea typeface="BIZ UDP明朝 Medium" panose="02020500000000000000" pitchFamily="18" charset="-128"/>
            </a:endParaRPr>
          </a:p>
        </p:txBody>
      </p:sp>
      <p:pic>
        <p:nvPicPr>
          <p:cNvPr id="8" name="Picture 12">
            <a:extLst>
              <a:ext uri="{FF2B5EF4-FFF2-40B4-BE49-F238E27FC236}">
                <a16:creationId xmlns:a16="http://schemas.microsoft.com/office/drawing/2014/main" id="{0FBE787C-D67B-E2E9-9B42-F577A275141F}"/>
              </a:ext>
            </a:extLst>
          </p:cNvPr>
          <p:cNvPicPr>
            <a:picLocks noChangeAspect="1" noChangeArrowheads="1"/>
          </p:cNvPicPr>
          <p:nvPr/>
        </p:nvPicPr>
        <p:blipFill>
          <a:blip r:embed="rId2">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9825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9" name="字幕 2">
            <a:extLst>
              <a:ext uri="{FF2B5EF4-FFF2-40B4-BE49-F238E27FC236}">
                <a16:creationId xmlns:a16="http://schemas.microsoft.com/office/drawing/2014/main" id="{6BEAD35A-4747-FED1-165B-F77B563C2A38}"/>
              </a:ext>
            </a:extLst>
          </p:cNvPr>
          <p:cNvSpPr txBox="1">
            <a:spLocks/>
          </p:cNvSpPr>
          <p:nvPr/>
        </p:nvSpPr>
        <p:spPr>
          <a:xfrm>
            <a:off x="3699972" y="736218"/>
            <a:ext cx="4792055" cy="9298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4800" dirty="0">
                <a:solidFill>
                  <a:schemeClr val="bg1"/>
                </a:solidFill>
                <a:latin typeface="HGS行書体" panose="03000600000000000000" pitchFamily="66" charset="-128"/>
                <a:ea typeface="HGS行書体" panose="03000600000000000000" pitchFamily="66" charset="-128"/>
              </a:rPr>
              <a:t>本日のお品書き</a:t>
            </a:r>
            <a:endParaRPr lang="en-US" altLang="ja-JP" sz="4800" dirty="0">
              <a:solidFill>
                <a:schemeClr val="bg1"/>
              </a:solidFill>
              <a:latin typeface="HGS行書体" panose="03000600000000000000" pitchFamily="66" charset="-128"/>
              <a:ea typeface="HGS行書体" panose="03000600000000000000" pitchFamily="66" charset="-128"/>
            </a:endParaRPr>
          </a:p>
        </p:txBody>
      </p:sp>
      <p:pic>
        <p:nvPicPr>
          <p:cNvPr id="10" name="Picture 8">
            <a:extLst>
              <a:ext uri="{FF2B5EF4-FFF2-40B4-BE49-F238E27FC236}">
                <a16:creationId xmlns:a16="http://schemas.microsoft.com/office/drawing/2014/main" id="{7BDE0EBF-610B-2B20-59A4-E0EB40BB56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334551"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38D0EDB7-B120-9D93-ACE5-88B0246916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9344518" y="4517165"/>
            <a:ext cx="1229747" cy="17567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a:extLst>
              <a:ext uri="{FF2B5EF4-FFF2-40B4-BE49-F238E27FC236}">
                <a16:creationId xmlns:a16="http://schemas.microsoft.com/office/drawing/2014/main" id="{A2D940D0-A081-2D7B-61F1-061E0929A4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224" y="4492487"/>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a:extLst>
              <a:ext uri="{FF2B5EF4-FFF2-40B4-BE49-F238E27FC236}">
                <a16:creationId xmlns:a16="http://schemas.microsoft.com/office/drawing/2014/main" id="{A25C3A3F-6059-89F1-6967-C72AB4246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6786"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a:extLst>
              <a:ext uri="{FF2B5EF4-FFF2-40B4-BE49-F238E27FC236}">
                <a16:creationId xmlns:a16="http://schemas.microsoft.com/office/drawing/2014/main" id="{CBA3D6A5-A45F-9487-439C-81A0EAE97A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5975" y="4505736"/>
            <a:ext cx="1229747" cy="175678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a:extLst>
              <a:ext uri="{FF2B5EF4-FFF2-40B4-BE49-F238E27FC236}">
                <a16:creationId xmlns:a16="http://schemas.microsoft.com/office/drawing/2014/main" id="{AD578ABE-6B68-FD76-4B48-C38AB27E7F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428352"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917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正方形/長方形 36">
            <a:extLst>
              <a:ext uri="{FF2B5EF4-FFF2-40B4-BE49-F238E27FC236}">
                <a16:creationId xmlns:a16="http://schemas.microsoft.com/office/drawing/2014/main" id="{A5EAC9EC-E63B-9F2C-AD19-8F8EA46A4D6F}"/>
              </a:ext>
            </a:extLst>
          </p:cNvPr>
          <p:cNvSpPr/>
          <p:nvPr/>
        </p:nvSpPr>
        <p:spPr>
          <a:xfrm>
            <a:off x="682487" y="23522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6" name="Picture 12">
            <a:extLst>
              <a:ext uri="{FF2B5EF4-FFF2-40B4-BE49-F238E27FC236}">
                <a16:creationId xmlns:a16="http://schemas.microsoft.com/office/drawing/2014/main" id="{0CD25576-0D6C-46E1-67CF-7F62DF766819}"/>
              </a:ext>
            </a:extLst>
          </p:cNvPr>
          <p:cNvPicPr>
            <a:picLocks noChangeAspect="1" noChangeArrowheads="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25098" y="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3" name="字幕 2">
            <a:extLst>
              <a:ext uri="{FF2B5EF4-FFF2-40B4-BE49-F238E27FC236}">
                <a16:creationId xmlns:a16="http://schemas.microsoft.com/office/drawing/2014/main" id="{B9C9FA85-31F3-4C52-2DB3-21CCC84B3594}"/>
              </a:ext>
            </a:extLst>
          </p:cNvPr>
          <p:cNvSpPr>
            <a:spLocks noGrp="1"/>
          </p:cNvSpPr>
          <p:nvPr>
            <p:ph type="subTitle" idx="1"/>
          </p:nvPr>
        </p:nvSpPr>
        <p:spPr>
          <a:xfrm>
            <a:off x="2223287" y="688356"/>
            <a:ext cx="7997216" cy="929814"/>
          </a:xfrm>
        </p:spPr>
        <p:txBody>
          <a:bodyPr>
            <a:noAutofit/>
          </a:bodyPr>
          <a:lstStyle/>
          <a:p>
            <a:r>
              <a:rPr lang="en-US" altLang="ja-JP" sz="4000" dirty="0">
                <a:solidFill>
                  <a:schemeClr val="bg1"/>
                </a:solidFill>
                <a:latin typeface="HGS行書体" panose="03000600000000000000" pitchFamily="66" charset="-128"/>
                <a:ea typeface="HGS行書体" panose="03000600000000000000" pitchFamily="66" charset="-128"/>
              </a:rPr>
              <a:t>B3 </a:t>
            </a:r>
            <a:r>
              <a:rPr lang="ja-JP" altLang="en-US" sz="4000" dirty="0">
                <a:solidFill>
                  <a:schemeClr val="bg1"/>
                </a:solidFill>
                <a:latin typeface="HGS行書体" panose="03000600000000000000" pitchFamily="66" charset="-128"/>
                <a:ea typeface="HGS行書体" panose="03000600000000000000" pitchFamily="66" charset="-128"/>
              </a:rPr>
              <a:t>炙りえんがわより愛を込めて</a:t>
            </a:r>
            <a:endParaRPr lang="en-US" altLang="ja-JP" sz="4000" dirty="0">
              <a:solidFill>
                <a:schemeClr val="bg1"/>
              </a:solidFill>
              <a:latin typeface="HGS行書体" panose="03000600000000000000" pitchFamily="66" charset="-128"/>
              <a:ea typeface="HGS行書体" panose="03000600000000000000" pitchFamily="66" charset="-128"/>
            </a:endParaRPr>
          </a:p>
        </p:txBody>
      </p:sp>
      <p:sp>
        <p:nvSpPr>
          <p:cNvPr id="5" name="タイトル 4">
            <a:extLst>
              <a:ext uri="{FF2B5EF4-FFF2-40B4-BE49-F238E27FC236}">
                <a16:creationId xmlns:a16="http://schemas.microsoft.com/office/drawing/2014/main" id="{024DB6ED-1995-07CC-6153-6684553392AF}"/>
              </a:ext>
            </a:extLst>
          </p:cNvPr>
          <p:cNvSpPr>
            <a:spLocks noGrp="1"/>
          </p:cNvSpPr>
          <p:nvPr>
            <p:ph type="ctrTitle"/>
          </p:nvPr>
        </p:nvSpPr>
        <p:spPr>
          <a:xfrm>
            <a:off x="1457739" y="2383530"/>
            <a:ext cx="9528312" cy="1193247"/>
          </a:xfrm>
        </p:spPr>
        <p:txBody>
          <a:bodyPr>
            <a:normAutofit fontScale="90000"/>
          </a:bodyPr>
          <a:lstStyle/>
          <a:p>
            <a:r>
              <a:rPr lang="ja-JP" altLang="en-US" sz="4400" dirty="0">
                <a:solidFill>
                  <a:srgbClr val="004080"/>
                </a:solidFill>
                <a:latin typeface="HGS行書体" panose="03000600000000000000" pitchFamily="66" charset="-128"/>
                <a:ea typeface="HGS行書体" panose="03000600000000000000" pitchFamily="66" charset="-128"/>
              </a:rPr>
              <a:t>ご清聴ありがとうございました！</a:t>
            </a:r>
            <a:br>
              <a:rPr lang="en-US" altLang="ja-JP" sz="4400" dirty="0">
                <a:solidFill>
                  <a:srgbClr val="004080"/>
                </a:solidFill>
                <a:latin typeface="HGS行書体" panose="03000600000000000000" pitchFamily="66" charset="-128"/>
                <a:ea typeface="HGS行書体" panose="03000600000000000000" pitchFamily="66" charset="-128"/>
              </a:rPr>
            </a:br>
            <a:r>
              <a:rPr lang="ja-JP" altLang="en-US" sz="4400" dirty="0">
                <a:solidFill>
                  <a:srgbClr val="004080"/>
                </a:solidFill>
                <a:latin typeface="HGS行書体" panose="03000600000000000000" pitchFamily="66" charset="-128"/>
                <a:ea typeface="HGS行書体" panose="03000600000000000000" pitchFamily="66" charset="-128"/>
              </a:rPr>
              <a:t>またのご利用お待ちしております。</a:t>
            </a:r>
          </a:p>
        </p:txBody>
      </p:sp>
      <p:pic>
        <p:nvPicPr>
          <p:cNvPr id="7" name="Picture 20">
            <a:extLst>
              <a:ext uri="{FF2B5EF4-FFF2-40B4-BE49-F238E27FC236}">
                <a16:creationId xmlns:a16="http://schemas.microsoft.com/office/drawing/2014/main" id="{B7316F9D-00D7-D98B-7829-E50F825F26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567376" y="4271601"/>
            <a:ext cx="1653817" cy="177856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2">
            <a:extLst>
              <a:ext uri="{FF2B5EF4-FFF2-40B4-BE49-F238E27FC236}">
                <a16:creationId xmlns:a16="http://schemas.microsoft.com/office/drawing/2014/main" id="{88DB2A9B-2D76-C9DC-7D9A-723EFB9188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2034" y="4853354"/>
            <a:ext cx="1224616" cy="1065131"/>
          </a:xfrm>
          <a:prstGeom prst="rect">
            <a:avLst/>
          </a:prstGeom>
          <a:noFill/>
          <a:extLst>
            <a:ext uri="{909E8E84-426E-40DD-AFC4-6F175D3DCCD1}">
              <a14:hiddenFill xmlns:a14="http://schemas.microsoft.com/office/drawing/2010/main">
                <a:solidFill>
                  <a:srgbClr val="FFFFFF"/>
                </a:solidFill>
              </a14:hiddenFill>
            </a:ext>
          </a:extLst>
        </p:spPr>
      </p:pic>
      <p:grpSp>
        <p:nvGrpSpPr>
          <p:cNvPr id="9" name="グループ化 8">
            <a:extLst>
              <a:ext uri="{FF2B5EF4-FFF2-40B4-BE49-F238E27FC236}">
                <a16:creationId xmlns:a16="http://schemas.microsoft.com/office/drawing/2014/main" id="{CF609F17-54E4-D73D-F8CE-B1DE2175A613}"/>
              </a:ext>
            </a:extLst>
          </p:cNvPr>
          <p:cNvGrpSpPr/>
          <p:nvPr/>
        </p:nvGrpSpPr>
        <p:grpSpPr>
          <a:xfrm>
            <a:off x="4225881" y="4204909"/>
            <a:ext cx="2059741" cy="1862328"/>
            <a:chOff x="1797901" y="2260387"/>
            <a:chExt cx="2306080" cy="2137359"/>
          </a:xfrm>
        </p:grpSpPr>
        <p:pic>
          <p:nvPicPr>
            <p:cNvPr id="10" name="Picture 16">
              <a:extLst>
                <a:ext uri="{FF2B5EF4-FFF2-40B4-BE49-F238E27FC236}">
                  <a16:creationId xmlns:a16="http://schemas.microsoft.com/office/drawing/2014/main" id="{63DF4C52-D3E3-1511-04B6-ABF66C2E0E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7901" y="2619182"/>
              <a:ext cx="2306080" cy="177856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4">
              <a:extLst>
                <a:ext uri="{FF2B5EF4-FFF2-40B4-BE49-F238E27FC236}">
                  <a16:creationId xmlns:a16="http://schemas.microsoft.com/office/drawing/2014/main" id="{29E46478-8E34-4F8F-3AB6-E5D533F9925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78174" y="2260387"/>
              <a:ext cx="1338163" cy="71759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グループ化 11">
            <a:extLst>
              <a:ext uri="{FF2B5EF4-FFF2-40B4-BE49-F238E27FC236}">
                <a16:creationId xmlns:a16="http://schemas.microsoft.com/office/drawing/2014/main" id="{B10F97F6-E414-01A9-F90A-620543E744BE}"/>
              </a:ext>
            </a:extLst>
          </p:cNvPr>
          <p:cNvGrpSpPr/>
          <p:nvPr/>
        </p:nvGrpSpPr>
        <p:grpSpPr>
          <a:xfrm>
            <a:off x="6313797" y="4517534"/>
            <a:ext cx="1148529" cy="1375195"/>
            <a:chOff x="4228087" y="2619182"/>
            <a:chExt cx="1320217" cy="1583380"/>
          </a:xfrm>
        </p:grpSpPr>
        <p:pic>
          <p:nvPicPr>
            <p:cNvPr id="13" name="Picture 8">
              <a:extLst>
                <a:ext uri="{FF2B5EF4-FFF2-40B4-BE49-F238E27FC236}">
                  <a16:creationId xmlns:a16="http://schemas.microsoft.com/office/drawing/2014/main" id="{79648129-BB3E-D488-BB06-7DEC20D6533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4228087" y="2619182"/>
              <a:ext cx="1320217" cy="158338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6">
              <a:extLst>
                <a:ext uri="{FF2B5EF4-FFF2-40B4-BE49-F238E27FC236}">
                  <a16:creationId xmlns:a16="http://schemas.microsoft.com/office/drawing/2014/main" id="{67DBE1E3-F22C-EADF-1710-B2284CDD546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V="1">
              <a:off x="4542508" y="2743678"/>
              <a:ext cx="691374" cy="259765"/>
            </a:xfrm>
            <a:prstGeom prst="rect">
              <a:avLst/>
            </a:prstGeom>
            <a:noFill/>
            <a:extLst>
              <a:ext uri="{909E8E84-426E-40DD-AFC4-6F175D3DCCD1}">
                <a14:hiddenFill xmlns:a14="http://schemas.microsoft.com/office/drawing/2010/main">
                  <a:solidFill>
                    <a:srgbClr val="FFFFFF"/>
                  </a:solidFill>
                </a14:hiddenFill>
              </a:ext>
            </a:extLst>
          </p:spPr>
        </p:pic>
      </p:grpSp>
      <p:pic>
        <p:nvPicPr>
          <p:cNvPr id="15" name="Picture 14">
            <a:extLst>
              <a:ext uri="{FF2B5EF4-FFF2-40B4-BE49-F238E27FC236}">
                <a16:creationId xmlns:a16="http://schemas.microsoft.com/office/drawing/2014/main" id="{439761DE-8314-E0CC-8A06-BB8C24A7F71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34392" y="4538212"/>
            <a:ext cx="1189606" cy="137519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a:extLst>
              <a:ext uri="{FF2B5EF4-FFF2-40B4-BE49-F238E27FC236}">
                <a16:creationId xmlns:a16="http://schemas.microsoft.com/office/drawing/2014/main" id="{8D792C6B-847C-90C9-5CD3-381B7A0CB8A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38066" y="4479765"/>
            <a:ext cx="1549703" cy="1549703"/>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descr="ロゴ&#10;&#10;自動的に生成された説明">
            <a:extLst>
              <a:ext uri="{FF2B5EF4-FFF2-40B4-BE49-F238E27FC236}">
                <a16:creationId xmlns:a16="http://schemas.microsoft.com/office/drawing/2014/main" id="{7CBCE206-1B07-FB05-DC8A-1AA9B782EFF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712348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F315BA8D-3AE3-F2B0-BF93-664742398F26}"/>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31D4277-22F7-CD8C-8DD6-B5C14712D92E}"/>
              </a:ext>
            </a:extLst>
          </p:cNvPr>
          <p:cNvSpPr>
            <a:spLocks noGrp="1"/>
          </p:cNvSpPr>
          <p:nvPr>
            <p:ph type="title"/>
          </p:nvPr>
        </p:nvSpPr>
        <p:spPr>
          <a:xfrm>
            <a:off x="6069496" y="403020"/>
            <a:ext cx="2552114" cy="1325563"/>
          </a:xfrm>
        </p:spPr>
        <p:txBody>
          <a:bodyPr/>
          <a:lstStyle/>
          <a:p>
            <a:r>
              <a:rPr kumimoji="1" lang="ja-JP" altLang="en-US" b="1" dirty="0">
                <a:solidFill>
                  <a:srgbClr val="004080"/>
                </a:solidFill>
                <a:latin typeface="HGS行書体" panose="03000600000000000000" pitchFamily="66" charset="-128"/>
                <a:ea typeface="HGS行書体" panose="03000600000000000000" pitchFamily="66" charset="-128"/>
              </a:rPr>
              <a:t>について</a:t>
            </a:r>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1284288" y="1840109"/>
            <a:ext cx="9815121" cy="4351338"/>
          </a:xfrm>
        </p:spPr>
        <p:txBody>
          <a:bodyPr>
            <a:normAutofit lnSpcReduction="10000"/>
          </a:bodyPr>
          <a:lstStyle/>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想定ユーザー</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kumimoji="1" lang="en-US" altLang="ja-JP" sz="2600" dirty="0">
                <a:latin typeface="BIZ UDP明朝 Medium" panose="02020500000000000000" pitchFamily="18" charset="-128"/>
                <a:ea typeface="BIZ UDP明朝 Medium" panose="02020500000000000000" pitchFamily="18" charset="-128"/>
              </a:rPr>
              <a:t>Netflix</a:t>
            </a:r>
            <a:r>
              <a:rPr kumimoji="1" lang="ja-JP" altLang="en-US" sz="2600" dirty="0">
                <a:latin typeface="BIZ UDP明朝 Medium" panose="02020500000000000000" pitchFamily="18" charset="-128"/>
                <a:ea typeface="BIZ UDP明朝 Medium" panose="02020500000000000000" pitchFamily="18" charset="-128"/>
              </a:rPr>
              <a:t>のヘビーユーザー</a:t>
            </a:r>
            <a:r>
              <a:rPr kumimoji="1" lang="en-US" altLang="ja-JP" sz="2600" dirty="0">
                <a:latin typeface="BIZ UDP明朝 Medium" panose="02020500000000000000" pitchFamily="18" charset="-128"/>
                <a:ea typeface="BIZ UDP明朝 Medium" panose="02020500000000000000" pitchFamily="18" charset="-128"/>
              </a:rPr>
              <a:t>(</a:t>
            </a:r>
            <a:r>
              <a:rPr kumimoji="1" lang="ja-JP" altLang="en-US" sz="2600" dirty="0">
                <a:latin typeface="BIZ UDP明朝 Medium" panose="02020500000000000000" pitchFamily="18" charset="-128"/>
                <a:ea typeface="BIZ UDP明朝 Medium" panose="02020500000000000000" pitchFamily="18" charset="-128"/>
              </a:rPr>
              <a:t>特に</a:t>
            </a:r>
            <a:r>
              <a:rPr kumimoji="1" lang="en-US" altLang="ja-JP" sz="2600" dirty="0">
                <a:latin typeface="BIZ UDP明朝 Medium" panose="02020500000000000000" pitchFamily="18" charset="-128"/>
                <a:ea typeface="BIZ UDP明朝 Medium" panose="02020500000000000000" pitchFamily="18" charset="-128"/>
              </a:rPr>
              <a:t>20</a:t>
            </a:r>
            <a:r>
              <a:rPr kumimoji="1" lang="ja-JP" altLang="en-US" sz="2600" dirty="0">
                <a:latin typeface="BIZ UDP明朝 Medium" panose="02020500000000000000" pitchFamily="18" charset="-128"/>
                <a:ea typeface="BIZ UDP明朝 Medium" panose="02020500000000000000" pitchFamily="18" charset="-128"/>
              </a:rPr>
              <a:t>代の若年層</a:t>
            </a:r>
            <a:r>
              <a:rPr lang="ja-JP" altLang="en-US" sz="2600" dirty="0">
                <a:latin typeface="BIZ UDP明朝 Medium" panose="02020500000000000000" pitchFamily="18" charset="-128"/>
                <a:ea typeface="BIZ UDP明朝 Medium" panose="02020500000000000000" pitchFamily="18" charset="-128"/>
              </a:rPr>
              <a:t>）</a:t>
            </a:r>
            <a:endParaRPr lang="en-US" altLang="ja-JP" sz="2600" dirty="0">
              <a:latin typeface="BIZ UDP明朝 Medium" panose="02020500000000000000" pitchFamily="18" charset="-128"/>
              <a:ea typeface="BIZ UDP明朝 Medium" panose="02020500000000000000" pitchFamily="18" charset="-128"/>
            </a:endParaRPr>
          </a:p>
          <a:p>
            <a:pPr marL="0" indent="0">
              <a:buNone/>
            </a:pPr>
            <a:r>
              <a:rPr kumimoji="1" lang="ja-JP" altLang="en-US" sz="2600" dirty="0">
                <a:latin typeface="BIZ UDP明朝 Medium" panose="02020500000000000000" pitchFamily="18" charset="-128"/>
                <a:ea typeface="BIZ UDP明朝 Medium" panose="02020500000000000000" pitchFamily="18" charset="-128"/>
              </a:rPr>
              <a:t>→</a:t>
            </a:r>
            <a:r>
              <a:rPr kumimoji="1" lang="en-US" altLang="ja-JP" sz="2600" dirty="0">
                <a:latin typeface="BIZ UDP明朝 Medium" panose="02020500000000000000" pitchFamily="18" charset="-128"/>
                <a:ea typeface="BIZ UDP明朝 Medium" panose="02020500000000000000" pitchFamily="18" charset="-128"/>
              </a:rPr>
              <a:t>FLIFRE</a:t>
            </a:r>
            <a:r>
              <a:rPr kumimoji="1" lang="ja-JP" altLang="en-US" sz="2600" dirty="0">
                <a:latin typeface="BIZ UDP明朝 Medium" panose="02020500000000000000" pitchFamily="18" charset="-128"/>
                <a:ea typeface="BIZ UDP明朝 Medium" panose="02020500000000000000" pitchFamily="18" charset="-128"/>
              </a:rPr>
              <a:t>は「</a:t>
            </a:r>
            <a:r>
              <a:rPr kumimoji="1" lang="en-US" altLang="ja-JP" sz="2600" dirty="0">
                <a:solidFill>
                  <a:srgbClr val="FF0000"/>
                </a:solidFill>
                <a:latin typeface="BIZ UDP明朝 Medium" panose="02020500000000000000" pitchFamily="18" charset="-128"/>
                <a:ea typeface="BIZ UDP明朝 Medium" panose="02020500000000000000" pitchFamily="18" charset="-128"/>
              </a:rPr>
              <a:t>Netflix</a:t>
            </a:r>
            <a:r>
              <a:rPr kumimoji="1" lang="en-US" altLang="ja-JP" sz="2600" dirty="0">
                <a:latin typeface="BIZ UDP明朝 Medium" panose="02020500000000000000" pitchFamily="18" charset="-128"/>
                <a:ea typeface="BIZ UDP明朝 Medium" panose="02020500000000000000" pitchFamily="18" charset="-128"/>
              </a:rPr>
              <a:t> </a:t>
            </a:r>
            <a:r>
              <a:rPr kumimoji="1" lang="en-US" altLang="ja-JP" sz="2600" dirty="0">
                <a:solidFill>
                  <a:srgbClr val="FF0000"/>
                </a:solidFill>
                <a:latin typeface="BIZ UDP明朝 Medium" panose="02020500000000000000" pitchFamily="18" charset="-128"/>
                <a:ea typeface="BIZ UDP明朝 Medium" panose="02020500000000000000" pitchFamily="18" charset="-128"/>
              </a:rPr>
              <a:t>freak</a:t>
            </a:r>
            <a:r>
              <a:rPr kumimoji="1" lang="en-US" altLang="ja-JP" sz="2600" dirty="0">
                <a:latin typeface="BIZ UDP明朝 Medium" panose="02020500000000000000" pitchFamily="18" charset="-128"/>
                <a:ea typeface="BIZ UDP明朝 Medium" panose="02020500000000000000" pitchFamily="18" charset="-128"/>
              </a:rPr>
              <a:t>(Netflix </a:t>
            </a:r>
            <a:r>
              <a:rPr kumimoji="1" lang="ja-JP" altLang="en-US" sz="2600" dirty="0">
                <a:latin typeface="BIZ UDP明朝 Medium" panose="02020500000000000000" pitchFamily="18" charset="-128"/>
                <a:ea typeface="BIZ UDP明朝 Medium" panose="02020500000000000000" pitchFamily="18" charset="-128"/>
              </a:rPr>
              <a:t>愛好家</a:t>
            </a:r>
            <a:r>
              <a:rPr kumimoji="1" lang="en-US" altLang="ja-JP" sz="2600" dirty="0">
                <a:latin typeface="BIZ UDP明朝 Medium" panose="02020500000000000000" pitchFamily="18" charset="-128"/>
                <a:ea typeface="BIZ UDP明朝 Medium" panose="02020500000000000000" pitchFamily="18" charset="-128"/>
              </a:rPr>
              <a:t>)</a:t>
            </a:r>
            <a:r>
              <a:rPr kumimoji="1" lang="ja-JP" altLang="en-US" sz="2600" dirty="0">
                <a:latin typeface="BIZ UDP明朝 Medium" panose="02020500000000000000" pitchFamily="18" charset="-128"/>
                <a:ea typeface="BIZ UDP明朝 Medium" panose="02020500000000000000" pitchFamily="18" charset="-128"/>
              </a:rPr>
              <a:t>」という造語の略称</a:t>
            </a:r>
            <a:endParaRPr kumimoji="1" lang="en-US" altLang="ja-JP" sz="2600" dirty="0">
              <a:latin typeface="BIZ UDP明朝 Medium" panose="02020500000000000000" pitchFamily="18" charset="-128"/>
              <a:ea typeface="BIZ UDP明朝 Medium" panose="02020500000000000000" pitchFamily="18" charset="-128"/>
            </a:endParaRPr>
          </a:p>
          <a:p>
            <a:pPr marL="0" indent="0">
              <a:buNone/>
            </a:pPr>
            <a:endParaRPr kumimoji="1" lang="en-US" altLang="ja-JP"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en-US" altLang="ja-JP" b="1" u="sng" dirty="0">
                <a:latin typeface="BIZ UDP明朝 Medium" panose="02020500000000000000" pitchFamily="18" charset="-128"/>
                <a:ea typeface="BIZ UDP明朝 Medium" panose="02020500000000000000" pitchFamily="18" charset="-128"/>
              </a:rPr>
              <a:t>FLIFRE</a:t>
            </a:r>
            <a:r>
              <a:rPr lang="ja-JP" altLang="en-US" b="1" u="sng" dirty="0">
                <a:latin typeface="BIZ UDP明朝 Medium" panose="02020500000000000000" pitchFamily="18" charset="-128"/>
                <a:ea typeface="BIZ UDP明朝 Medium" panose="02020500000000000000" pitchFamily="18" charset="-128"/>
              </a:rPr>
              <a:t>の大きな特徴</a:t>
            </a:r>
            <a:endParaRPr kumimoji="1" lang="en-US" altLang="ja-JP" b="1" u="sng" dirty="0">
              <a:latin typeface="BIZ UDP明朝 Medium" panose="02020500000000000000" pitchFamily="18" charset="-128"/>
              <a:ea typeface="BIZ UDP明朝 Medium" panose="02020500000000000000" pitchFamily="18" charset="-128"/>
            </a:endParaRPr>
          </a:p>
          <a:p>
            <a:pPr marL="514350" indent="-514350">
              <a:buFont typeface="+mj-ea"/>
              <a:buAutoNum type="circleNumDbPlain"/>
            </a:pPr>
            <a:r>
              <a:rPr kumimoji="1" lang="ja-JP" altLang="en-US" sz="2600" dirty="0">
                <a:latin typeface="BIZ UDP明朝 Medium" panose="02020500000000000000" pitchFamily="18" charset="-128"/>
                <a:ea typeface="BIZ UDP明朝 Medium" panose="02020500000000000000" pitchFamily="18" charset="-128"/>
              </a:rPr>
              <a:t>見たいジャンルに迷ったときのルーレット機能</a:t>
            </a:r>
            <a:endParaRPr kumimoji="1" lang="en-US" altLang="ja-JP" sz="2600" dirty="0">
              <a:latin typeface="BIZ UDP明朝 Medium" panose="02020500000000000000" pitchFamily="18" charset="-128"/>
              <a:ea typeface="BIZ UDP明朝 Medium" panose="02020500000000000000" pitchFamily="18" charset="-128"/>
            </a:endParaRPr>
          </a:p>
          <a:p>
            <a:pPr marL="514350" indent="-514350">
              <a:buFont typeface="+mj-ea"/>
              <a:buAutoNum type="circleNumDbPlain"/>
            </a:pPr>
            <a:r>
              <a:rPr kumimoji="1" lang="en-US" altLang="ja-JP" sz="2600" dirty="0">
                <a:latin typeface="BIZ UDP明朝 Medium" panose="02020500000000000000" pitchFamily="18" charset="-128"/>
                <a:ea typeface="BIZ UDP明朝 Medium" panose="02020500000000000000" pitchFamily="18" charset="-128"/>
              </a:rPr>
              <a:t>FLIFRE</a:t>
            </a:r>
            <a:r>
              <a:rPr kumimoji="1" lang="ja-JP" altLang="en-US" sz="2600" dirty="0">
                <a:latin typeface="BIZ UDP明朝 Medium" panose="02020500000000000000" pitchFamily="18" charset="-128"/>
                <a:ea typeface="BIZ UDP明朝 Medium" panose="02020500000000000000" pitchFamily="18" charset="-128"/>
              </a:rPr>
              <a:t>ユーザーによるレビューを共有する機能</a:t>
            </a:r>
            <a:endParaRPr kumimoji="1" lang="en-US" altLang="ja-JP" sz="2600" dirty="0">
              <a:latin typeface="BIZ UDP明朝 Medium" panose="02020500000000000000" pitchFamily="18" charset="-128"/>
              <a:ea typeface="BIZ UDP明朝 Medium" panose="02020500000000000000" pitchFamily="18" charset="-128"/>
            </a:endParaRPr>
          </a:p>
          <a:p>
            <a:pPr marL="0" indent="0">
              <a:buNone/>
            </a:pPr>
            <a:r>
              <a:rPr kumimoji="1" lang="ja-JP" altLang="en-US" sz="2600" dirty="0">
                <a:latin typeface="BIZ UDP明朝 Medium" panose="02020500000000000000" pitchFamily="18" charset="-128"/>
                <a:ea typeface="BIZ UDP明朝 Medium" panose="02020500000000000000" pitchFamily="18" charset="-128"/>
              </a:rPr>
              <a:t>→まだ見ぬ作品を見つける架け橋となりうる”</a:t>
            </a:r>
            <a:r>
              <a:rPr kumimoji="1" lang="en-US" altLang="ja-JP" sz="2600" dirty="0">
                <a:latin typeface="BIZ UDP明朝 Medium" panose="02020500000000000000" pitchFamily="18" charset="-128"/>
                <a:ea typeface="BIZ UDP明朝 Medium" panose="02020500000000000000" pitchFamily="18" charset="-128"/>
              </a:rPr>
              <a:t>Netflix</a:t>
            </a:r>
            <a:r>
              <a:rPr kumimoji="1" lang="ja-JP" altLang="en-US" sz="2600" dirty="0">
                <a:latin typeface="BIZ UDP明朝 Medium" panose="02020500000000000000" pitchFamily="18" charset="-128"/>
                <a:ea typeface="BIZ UDP明朝 Medium" panose="02020500000000000000" pitchFamily="18" charset="-128"/>
              </a:rPr>
              <a:t>版</a:t>
            </a:r>
            <a:r>
              <a:rPr kumimoji="1" lang="en-US" altLang="ja-JP" sz="2600" dirty="0">
                <a:latin typeface="BIZ UDP明朝 Medium" panose="02020500000000000000" pitchFamily="18" charset="-128"/>
                <a:ea typeface="BIZ UDP明朝 Medium" panose="02020500000000000000" pitchFamily="18" charset="-128"/>
              </a:rPr>
              <a:t>Twitter”</a:t>
            </a:r>
          </a:p>
          <a:p>
            <a:pPr marL="0" indent="0">
              <a:buNone/>
            </a:pPr>
            <a:r>
              <a:rPr kumimoji="1" lang="ja-JP" altLang="en-US" sz="2600" dirty="0">
                <a:latin typeface="BIZ UDP明朝 Medium" panose="02020500000000000000" pitchFamily="18" charset="-128"/>
                <a:ea typeface="BIZ UDP明朝 Medium" panose="02020500000000000000" pitchFamily="18" charset="-128"/>
              </a:rPr>
              <a:t>　を目指す！</a:t>
            </a:r>
          </a:p>
          <a:p>
            <a:pPr marL="0" indent="0">
              <a:buNone/>
            </a:pPr>
            <a:endParaRPr kumimoji="1" lang="ja-JP" altLang="en-US" dirty="0"/>
          </a:p>
          <a:p>
            <a:pPr marL="0" indent="0">
              <a:buNone/>
            </a:pPr>
            <a:endParaRPr kumimoji="1" lang="ja-JP" altLang="en-US" dirty="0"/>
          </a:p>
        </p:txBody>
      </p:sp>
      <p:pic>
        <p:nvPicPr>
          <p:cNvPr id="8" name="図 7" descr="ロゴ&#10;&#10;自動的に生成された説明">
            <a:extLst>
              <a:ext uri="{FF2B5EF4-FFF2-40B4-BE49-F238E27FC236}">
                <a16:creationId xmlns:a16="http://schemas.microsoft.com/office/drawing/2014/main" id="{46179006-7E35-5585-3E2B-D0FBE602F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6883" y="532433"/>
            <a:ext cx="2285863" cy="1066736"/>
          </a:xfrm>
          <a:prstGeom prst="rect">
            <a:avLst/>
          </a:prstGeom>
        </p:spPr>
      </p:pic>
      <p:grpSp>
        <p:nvGrpSpPr>
          <p:cNvPr id="9" name="グループ化 8">
            <a:extLst>
              <a:ext uri="{FF2B5EF4-FFF2-40B4-BE49-F238E27FC236}">
                <a16:creationId xmlns:a16="http://schemas.microsoft.com/office/drawing/2014/main" id="{6EF97B20-6385-B06D-4B09-5AF44C30A043}"/>
              </a:ext>
            </a:extLst>
          </p:cNvPr>
          <p:cNvGrpSpPr/>
          <p:nvPr/>
        </p:nvGrpSpPr>
        <p:grpSpPr>
          <a:xfrm>
            <a:off x="9293902" y="3511850"/>
            <a:ext cx="1351629" cy="1351629"/>
            <a:chOff x="9293902" y="3511850"/>
            <a:chExt cx="1351629" cy="1351629"/>
          </a:xfrm>
        </p:grpSpPr>
        <p:pic>
          <p:nvPicPr>
            <p:cNvPr id="10" name="Picture 2">
              <a:extLst>
                <a:ext uri="{FF2B5EF4-FFF2-40B4-BE49-F238E27FC236}">
                  <a16:creationId xmlns:a16="http://schemas.microsoft.com/office/drawing/2014/main" id="{9A1EA9B0-DE80-5808-2385-AC19F553F1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293902" y="3511850"/>
              <a:ext cx="1351629" cy="1351629"/>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1337179E-2364-C8A6-A028-19ED7CE7DA8F}"/>
                </a:ext>
              </a:extLst>
            </p:cNvPr>
            <p:cNvSpPr txBox="1"/>
            <p:nvPr/>
          </p:nvSpPr>
          <p:spPr>
            <a:xfrm>
              <a:off x="10126002" y="3634810"/>
              <a:ext cx="519529" cy="400110"/>
            </a:xfrm>
            <a:prstGeom prst="rect">
              <a:avLst/>
            </a:prstGeom>
            <a:noFill/>
          </p:spPr>
          <p:txBody>
            <a:bodyPr wrap="square" rtlCol="0">
              <a:spAutoFit/>
            </a:bodyPr>
            <a:lstStyle/>
            <a:p>
              <a:r>
                <a:rPr kumimoji="1" lang="en-US" altLang="ja-JP" sz="2000" b="1" dirty="0">
                  <a:solidFill>
                    <a:srgbClr val="FF0000"/>
                  </a:solidFill>
                  <a:latin typeface="BIZ UDP明朝 Medium" panose="02020500000000000000" pitchFamily="18" charset="-128"/>
                  <a:ea typeface="BIZ UDP明朝 Medium" panose="02020500000000000000" pitchFamily="18" charset="-128"/>
                </a:rPr>
                <a:t>!?</a:t>
              </a:r>
              <a:endParaRPr kumimoji="1" lang="ja-JP" altLang="en-US" sz="2000" b="1" dirty="0">
                <a:solidFill>
                  <a:srgbClr val="FF0000"/>
                </a:solidFill>
                <a:latin typeface="BIZ UDP明朝 Medium" panose="02020500000000000000" pitchFamily="18" charset="-128"/>
                <a:ea typeface="BIZ UDP明朝 Medium" panose="02020500000000000000" pitchFamily="18" charset="-128"/>
              </a:endParaRPr>
            </a:p>
          </p:txBody>
        </p:sp>
      </p:grpSp>
    </p:spTree>
    <p:extLst>
      <p:ext uri="{BB962C8B-B14F-4D97-AF65-F5344CB8AC3E}">
        <p14:creationId xmlns:p14="http://schemas.microsoft.com/office/powerpoint/2010/main" val="369699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F4F5560-4DDF-95AE-553A-22C0E1AC37B9}"/>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31D4277-22F7-CD8C-8DD6-B5C14712D92E}"/>
              </a:ext>
            </a:extLst>
          </p:cNvPr>
          <p:cNvSpPr>
            <a:spLocks noGrp="1"/>
          </p:cNvSpPr>
          <p:nvPr>
            <p:ph type="title"/>
          </p:nvPr>
        </p:nvSpPr>
        <p:spPr>
          <a:xfrm>
            <a:off x="5627131" y="390766"/>
            <a:ext cx="3466310" cy="1325563"/>
          </a:xfrm>
        </p:spPr>
        <p:txBody>
          <a:bodyPr/>
          <a:lstStyle/>
          <a:p>
            <a:r>
              <a:rPr lang="ja-JP" altLang="en-US" b="1" dirty="0">
                <a:solidFill>
                  <a:srgbClr val="004080"/>
                </a:solidFill>
                <a:latin typeface="HGS行書体" panose="03000600000000000000" pitchFamily="66" charset="-128"/>
                <a:ea typeface="HGS行書体" panose="03000600000000000000" pitchFamily="66" charset="-128"/>
              </a:rPr>
              <a:t>の開発背景</a:t>
            </a:r>
            <a:endParaRPr kumimoji="1" lang="ja-JP" altLang="en-US" b="1" dirty="0">
              <a:solidFill>
                <a:srgbClr val="004080"/>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993913" y="2350399"/>
            <a:ext cx="10515600" cy="3775801"/>
          </a:xfrm>
        </p:spPr>
        <p:txBody>
          <a:bodyPr>
            <a:normAutofit/>
          </a:bodyPr>
          <a:lstStyle/>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コロナ禍</a:t>
            </a:r>
            <a:r>
              <a:rPr lang="ja-JP" altLang="en-US" b="1" u="sng" dirty="0">
                <a:latin typeface="BIZ UDP明朝 Medium" panose="02020500000000000000" pitchFamily="18" charset="-128"/>
                <a:ea typeface="BIZ UDP明朝 Medium" panose="02020500000000000000" pitchFamily="18" charset="-128"/>
              </a:rPr>
              <a:t>において</a:t>
            </a:r>
            <a:r>
              <a:rPr kumimoji="1" lang="ja-JP" altLang="en-US" b="1" u="sng" dirty="0">
                <a:latin typeface="BIZ UDP明朝 Medium" panose="02020500000000000000" pitchFamily="18" charset="-128"/>
                <a:ea typeface="BIZ UDP明朝 Medium" panose="02020500000000000000" pitchFamily="18" charset="-128"/>
              </a:rPr>
              <a:t>家での活動時間が増えた影響で、</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lang="ja-JP" altLang="en-US" b="1" dirty="0">
                <a:latin typeface="BIZ UDP明朝 Medium" panose="02020500000000000000" pitchFamily="18" charset="-128"/>
                <a:ea typeface="BIZ UDP明朝 Medium" panose="02020500000000000000" pitchFamily="18" charset="-128"/>
              </a:rPr>
              <a:t>　</a:t>
            </a:r>
            <a:r>
              <a:rPr kumimoji="1" lang="ja-JP" altLang="en-US" b="1" u="sng" dirty="0">
                <a:latin typeface="BIZ UDP明朝 Medium" panose="02020500000000000000" pitchFamily="18" charset="-128"/>
                <a:ea typeface="BIZ UDP明朝 Medium" panose="02020500000000000000" pitchFamily="18" charset="-128"/>
              </a:rPr>
              <a:t>サブスクリプションサービスを利用する人が増えた</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lang="ja-JP" altLang="en-US" sz="2400" dirty="0">
                <a:latin typeface="BIZ UDP明朝 Medium" panose="02020500000000000000" pitchFamily="18" charset="-128"/>
                <a:ea typeface="BIZ UDP明朝 Medium" panose="02020500000000000000" pitchFamily="18" charset="-128"/>
              </a:rPr>
              <a:t>→</a:t>
            </a:r>
            <a:r>
              <a:rPr lang="en-US" altLang="ja-JP" sz="2400" dirty="0">
                <a:latin typeface="BIZ UDP明朝 Medium" panose="02020500000000000000" pitchFamily="18" charset="-128"/>
                <a:ea typeface="BIZ UDP明朝 Medium" panose="02020500000000000000" pitchFamily="18" charset="-128"/>
              </a:rPr>
              <a:t>Netflix</a:t>
            </a:r>
            <a:r>
              <a:rPr lang="ja-JP" altLang="en-US" sz="2400" dirty="0">
                <a:latin typeface="BIZ UDP明朝 Medium" panose="02020500000000000000" pitchFamily="18" charset="-128"/>
                <a:ea typeface="BIZ UDP明朝 Medium" panose="02020500000000000000" pitchFamily="18" charset="-128"/>
              </a:rPr>
              <a:t>では</a:t>
            </a:r>
            <a:r>
              <a:rPr kumimoji="1" lang="en-US" altLang="ja-JP" sz="2400" dirty="0">
                <a:latin typeface="BIZ UDP明朝 Medium" panose="02020500000000000000" pitchFamily="18" charset="-128"/>
                <a:ea typeface="BIZ UDP明朝 Medium" panose="02020500000000000000" pitchFamily="18" charset="-128"/>
              </a:rPr>
              <a:t>20</a:t>
            </a:r>
            <a:r>
              <a:rPr kumimoji="1" lang="ja-JP" altLang="en-US" sz="2400" dirty="0">
                <a:latin typeface="BIZ UDP明朝 Medium" panose="02020500000000000000" pitchFamily="18" charset="-128"/>
                <a:ea typeface="BIZ UDP明朝 Medium" panose="02020500000000000000" pitchFamily="18" charset="-128"/>
              </a:rPr>
              <a:t>代の利用者が全体の約</a:t>
            </a:r>
            <a:r>
              <a:rPr kumimoji="1" lang="en-US" altLang="ja-JP" sz="2400" dirty="0">
                <a:latin typeface="BIZ UDP明朝 Medium" panose="02020500000000000000" pitchFamily="18" charset="-128"/>
                <a:ea typeface="BIZ UDP明朝 Medium" panose="02020500000000000000" pitchFamily="18" charset="-128"/>
              </a:rPr>
              <a:t>4</a:t>
            </a:r>
            <a:r>
              <a:rPr kumimoji="1" lang="ja-JP" altLang="en-US" sz="2400" dirty="0">
                <a:latin typeface="BIZ UDP明朝 Medium" panose="02020500000000000000" pitchFamily="18" charset="-128"/>
                <a:ea typeface="BIZ UDP明朝 Medium" panose="02020500000000000000" pitchFamily="18" charset="-128"/>
              </a:rPr>
              <a:t>割を占める</a:t>
            </a:r>
            <a:endParaRPr kumimoji="1" lang="en-US" altLang="ja-JP" sz="2400" dirty="0">
              <a:latin typeface="BIZ UDP明朝 Medium" panose="02020500000000000000" pitchFamily="18" charset="-128"/>
              <a:ea typeface="BIZ UDP明朝 Medium" panose="02020500000000000000" pitchFamily="18" charset="-128"/>
            </a:endParaRPr>
          </a:p>
          <a:p>
            <a:pPr marL="0" indent="0">
              <a:buNone/>
            </a:pPr>
            <a:endParaRPr kumimoji="1" lang="ja-JP" altLang="en-US"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現状で</a:t>
            </a:r>
            <a:r>
              <a:rPr kumimoji="1" lang="en-US" altLang="ja-JP" b="1" u="sng" dirty="0">
                <a:latin typeface="BIZ UDP明朝 Medium" panose="02020500000000000000" pitchFamily="18" charset="-128"/>
                <a:ea typeface="BIZ UDP明朝 Medium" panose="02020500000000000000" pitchFamily="18" charset="-128"/>
              </a:rPr>
              <a:t>Netflix</a:t>
            </a:r>
            <a:r>
              <a:rPr kumimoji="1" lang="ja-JP" altLang="en-US" b="1" u="sng" dirty="0">
                <a:latin typeface="BIZ UDP明朝 Medium" panose="02020500000000000000" pitchFamily="18" charset="-128"/>
                <a:ea typeface="BIZ UDP明朝 Medium" panose="02020500000000000000" pitchFamily="18" charset="-128"/>
              </a:rPr>
              <a:t>には評価機能やコメント機能がない</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lang="ja-JP" altLang="en-US" sz="2400" dirty="0">
                <a:latin typeface="BIZ UDP明朝 Medium" panose="02020500000000000000" pitchFamily="18" charset="-128"/>
                <a:ea typeface="BIZ UDP明朝 Medium" panose="02020500000000000000" pitchFamily="18" charset="-128"/>
              </a:rPr>
              <a:t>→</a:t>
            </a:r>
            <a:r>
              <a:rPr kumimoji="1" lang="en-US" altLang="ja-JP" sz="2400" dirty="0">
                <a:latin typeface="BIZ UDP明朝 Medium" panose="02020500000000000000" pitchFamily="18" charset="-128"/>
                <a:ea typeface="BIZ UDP明朝 Medium" panose="02020500000000000000" pitchFamily="18" charset="-128"/>
              </a:rPr>
              <a:t>FLIFRE</a:t>
            </a:r>
            <a:r>
              <a:rPr kumimoji="1" lang="ja-JP" altLang="en-US" sz="2400" dirty="0">
                <a:latin typeface="BIZ UDP明朝 Medium" panose="02020500000000000000" pitchFamily="18" charset="-128"/>
                <a:ea typeface="BIZ UDP明朝 Medium" panose="02020500000000000000" pitchFamily="18" charset="-128"/>
              </a:rPr>
              <a:t>を介して作品の評価をユーザー間で共有できるようにしてもらおう！</a:t>
            </a:r>
          </a:p>
          <a:p>
            <a:pPr marL="0" indent="0">
              <a:buNone/>
            </a:pPr>
            <a:endParaRPr kumimoji="1" lang="ja-JP" altLang="en-US" dirty="0"/>
          </a:p>
        </p:txBody>
      </p:sp>
      <p:pic>
        <p:nvPicPr>
          <p:cNvPr id="7" name="図 6" descr="軟体動物, 動物, 座る, テーブル が含まれている画像&#10;&#10;自動的に生成された説明">
            <a:extLst>
              <a:ext uri="{FF2B5EF4-FFF2-40B4-BE49-F238E27FC236}">
                <a16:creationId xmlns:a16="http://schemas.microsoft.com/office/drawing/2014/main" id="{1F61ADC1-0A3F-2EB6-AA4D-BEBE3D794F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0069" y="1496393"/>
            <a:ext cx="1164535" cy="1036627"/>
          </a:xfrm>
          <a:prstGeom prst="rect">
            <a:avLst/>
          </a:prstGeom>
        </p:spPr>
      </p:pic>
      <p:pic>
        <p:nvPicPr>
          <p:cNvPr id="2052" name="Picture 4">
            <a:extLst>
              <a:ext uri="{FF2B5EF4-FFF2-40B4-BE49-F238E27FC236}">
                <a16:creationId xmlns:a16="http://schemas.microsoft.com/office/drawing/2014/main" id="{9840D959-441A-06CB-40EE-80D66D4669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4120" y="520148"/>
            <a:ext cx="1730031" cy="1275898"/>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descr="座る, ケーキ, 家具 が含まれている画像&#10;&#10;自動的に生成された説明">
            <a:extLst>
              <a:ext uri="{FF2B5EF4-FFF2-40B4-BE49-F238E27FC236}">
                <a16:creationId xmlns:a16="http://schemas.microsoft.com/office/drawing/2014/main" id="{72D31E2A-AEF1-D997-5EF2-33F9FFDDE7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8018" y="831124"/>
            <a:ext cx="602273" cy="607259"/>
          </a:xfrm>
          <a:prstGeom prst="rect">
            <a:avLst/>
          </a:prstGeom>
        </p:spPr>
      </p:pic>
      <p:pic>
        <p:nvPicPr>
          <p:cNvPr id="10" name="図 9" descr="ロゴ&#10;&#10;自動的に生成された説明">
            <a:extLst>
              <a:ext uri="{FF2B5EF4-FFF2-40B4-BE49-F238E27FC236}">
                <a16:creationId xmlns:a16="http://schemas.microsoft.com/office/drawing/2014/main" id="{9C705695-8D1C-EBC1-DEB3-81C0DD6A2D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7595" y="520148"/>
            <a:ext cx="2285863" cy="1066736"/>
          </a:xfrm>
          <a:prstGeom prst="rect">
            <a:avLst/>
          </a:prstGeom>
        </p:spPr>
      </p:pic>
    </p:spTree>
    <p:extLst>
      <p:ext uri="{BB962C8B-B14F-4D97-AF65-F5344CB8AC3E}">
        <p14:creationId xmlns:p14="http://schemas.microsoft.com/office/powerpoint/2010/main" val="2363746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04AC9D8A-5CD7-9B97-B65D-BAC55DA27BF8}"/>
              </a:ext>
            </a:extLst>
          </p:cNvPr>
          <p:cNvSpPr/>
          <p:nvPr/>
        </p:nvSpPr>
        <p:spPr>
          <a:xfrm>
            <a:off x="685621" y="235659"/>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0" name="グループ化 19">
            <a:extLst>
              <a:ext uri="{FF2B5EF4-FFF2-40B4-BE49-F238E27FC236}">
                <a16:creationId xmlns:a16="http://schemas.microsoft.com/office/drawing/2014/main" id="{42FD08D1-02BC-0014-0AAA-B2CF02716A3E}"/>
              </a:ext>
            </a:extLst>
          </p:cNvPr>
          <p:cNvGrpSpPr/>
          <p:nvPr/>
        </p:nvGrpSpPr>
        <p:grpSpPr>
          <a:xfrm>
            <a:off x="441722" y="65485"/>
            <a:ext cx="11341804" cy="1930400"/>
            <a:chOff x="438350" y="98251"/>
            <a:chExt cx="11341804" cy="1930400"/>
          </a:xfrm>
        </p:grpSpPr>
        <p:pic>
          <p:nvPicPr>
            <p:cNvPr id="21" name="Picture 12">
              <a:extLst>
                <a:ext uri="{FF2B5EF4-FFF2-40B4-BE49-F238E27FC236}">
                  <a16:creationId xmlns:a16="http://schemas.microsoft.com/office/drawing/2014/main" id="{EC611059-D2BD-4AA7-55FA-BD7CD925277C}"/>
                </a:ext>
              </a:extLst>
            </p:cNvPr>
            <p:cNvPicPr>
              <a:picLocks noChangeAspect="1" noChangeArrowheads="1"/>
            </p:cNvPicPr>
            <p:nvPr/>
          </p:nvPicPr>
          <p:blipFill>
            <a:blip r:embed="rId2">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9825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22" name="字幕 2">
              <a:extLst>
                <a:ext uri="{FF2B5EF4-FFF2-40B4-BE49-F238E27FC236}">
                  <a16:creationId xmlns:a16="http://schemas.microsoft.com/office/drawing/2014/main" id="{F98B2444-82CE-6A54-8C65-75C4A6112215}"/>
                </a:ext>
              </a:extLst>
            </p:cNvPr>
            <p:cNvSpPr txBox="1">
              <a:spLocks/>
            </p:cNvSpPr>
            <p:nvPr/>
          </p:nvSpPr>
          <p:spPr>
            <a:xfrm>
              <a:off x="5288227" y="678754"/>
              <a:ext cx="1642049" cy="9298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4800" dirty="0">
                <a:solidFill>
                  <a:schemeClr val="bg1"/>
                </a:solidFill>
                <a:latin typeface="HGS行書体" panose="03000600000000000000" pitchFamily="66" charset="-128"/>
                <a:ea typeface="HGS行書体" panose="03000600000000000000" pitchFamily="66" charset="-128"/>
              </a:endParaRPr>
            </a:p>
          </p:txBody>
        </p:sp>
      </p:grpSp>
      <p:sp>
        <p:nvSpPr>
          <p:cNvPr id="8" name="タイトル 1">
            <a:extLst>
              <a:ext uri="{FF2B5EF4-FFF2-40B4-BE49-F238E27FC236}">
                <a16:creationId xmlns:a16="http://schemas.microsoft.com/office/drawing/2014/main" id="{7932F95A-2A0E-33E1-408B-AAB3A89A0DDB}"/>
              </a:ext>
            </a:extLst>
          </p:cNvPr>
          <p:cNvSpPr txBox="1">
            <a:spLocks/>
          </p:cNvSpPr>
          <p:nvPr/>
        </p:nvSpPr>
        <p:spPr>
          <a:xfrm>
            <a:off x="1524000" y="645988"/>
            <a:ext cx="9144000" cy="81269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4800" dirty="0">
                <a:solidFill>
                  <a:schemeClr val="bg1"/>
                </a:solidFill>
                <a:latin typeface="HGS行書体" panose="03000600000000000000" pitchFamily="66" charset="-128"/>
                <a:ea typeface="HGS行書体" panose="03000600000000000000" pitchFamily="66" charset="-128"/>
              </a:rPr>
              <a:t>機能説明</a:t>
            </a:r>
          </a:p>
        </p:txBody>
      </p:sp>
      <p:sp>
        <p:nvSpPr>
          <p:cNvPr id="11" name="テキスト ボックス 10">
            <a:extLst>
              <a:ext uri="{FF2B5EF4-FFF2-40B4-BE49-F238E27FC236}">
                <a16:creationId xmlns:a16="http://schemas.microsoft.com/office/drawing/2014/main" id="{E1D8E47D-AF3B-ABCA-A5B2-A450B54861B7}"/>
              </a:ext>
            </a:extLst>
          </p:cNvPr>
          <p:cNvSpPr txBox="1"/>
          <p:nvPr/>
        </p:nvSpPr>
        <p:spPr>
          <a:xfrm>
            <a:off x="2063362" y="2452414"/>
            <a:ext cx="3627248" cy="3046988"/>
          </a:xfrm>
          <a:prstGeom prst="rect">
            <a:avLst/>
          </a:prstGeom>
          <a:noFill/>
        </p:spPr>
        <p:txBody>
          <a:bodyPr wrap="square" rtlCol="0">
            <a:spAutoFit/>
          </a:bodyPr>
          <a:lstStyle/>
          <a:p>
            <a:r>
              <a:rPr lang="en-US" altLang="ja-JP" sz="3200" b="1" dirty="0">
                <a:latin typeface="BIZ UDP明朝 Medium" panose="02020500000000000000" pitchFamily="18" charset="-128"/>
                <a:ea typeface="BIZ UDP明朝 Medium" panose="02020500000000000000" pitchFamily="18" charset="-128"/>
              </a:rPr>
              <a:t>‐</a:t>
            </a:r>
            <a:r>
              <a:rPr kumimoji="1" lang="ja-JP" altLang="en-US" sz="3200" b="1" dirty="0">
                <a:latin typeface="BIZ UDP明朝 Medium" panose="02020500000000000000" pitchFamily="18" charset="-128"/>
                <a:ea typeface="BIZ UDP明朝 Medium" panose="02020500000000000000" pitchFamily="18" charset="-128"/>
              </a:rPr>
              <a:t>ユーザー関連</a:t>
            </a:r>
            <a:r>
              <a:rPr kumimoji="1" lang="en-US" altLang="ja-JP" sz="3200" b="1" dirty="0">
                <a:latin typeface="BIZ UDP明朝 Medium" panose="02020500000000000000" pitchFamily="18" charset="-128"/>
                <a:ea typeface="BIZ UDP明朝 Medium" panose="02020500000000000000" pitchFamily="18" charset="-128"/>
              </a:rPr>
              <a:t>‐</a:t>
            </a:r>
          </a:p>
          <a:p>
            <a:pPr marL="285750" indent="-285750">
              <a:buFont typeface="Arial" panose="020B0604020202020204" pitchFamily="34" charset="0"/>
              <a:buChar char="•"/>
            </a:pPr>
            <a:endParaRPr kumimoji="1" lang="en-US" altLang="ja-JP" sz="3200" dirty="0">
              <a:latin typeface="BIZ UDP明朝 Medium" panose="02020500000000000000" pitchFamily="18" charset="-128"/>
              <a:ea typeface="BIZ UDP明朝 Medium" panose="02020500000000000000" pitchFamily="18" charset="-128"/>
            </a:endParaRPr>
          </a:p>
          <a:p>
            <a:pPr marL="285750" indent="-285750">
              <a:buFont typeface="Arial" panose="020B0604020202020204" pitchFamily="34" charset="0"/>
              <a:buChar char="•"/>
            </a:pPr>
            <a:r>
              <a:rPr kumimoji="1" lang="ja-JP" altLang="en-US" sz="3200" dirty="0">
                <a:latin typeface="BIZ UDP明朝 Medium" panose="02020500000000000000" pitchFamily="18" charset="-128"/>
                <a:ea typeface="BIZ UDP明朝 Medium" panose="02020500000000000000" pitchFamily="18" charset="-128"/>
              </a:rPr>
              <a:t>トップページ</a:t>
            </a:r>
            <a:endParaRPr kumimoji="1" lang="en-US" altLang="ja-JP" sz="3200" dirty="0">
              <a:latin typeface="BIZ UDP明朝 Medium" panose="02020500000000000000" pitchFamily="18" charset="-128"/>
              <a:ea typeface="BIZ UDP明朝 Medium" panose="02020500000000000000" pitchFamily="18" charset="-128"/>
            </a:endParaRPr>
          </a:p>
          <a:p>
            <a:pPr marL="285750" indent="-285750">
              <a:buFont typeface="Arial" panose="020B0604020202020204" pitchFamily="34" charset="0"/>
              <a:buChar char="•"/>
            </a:pPr>
            <a:r>
              <a:rPr kumimoji="1" lang="ja-JP" altLang="en-US" sz="3200" dirty="0">
                <a:latin typeface="BIZ UDP明朝 Medium" panose="02020500000000000000" pitchFamily="18" charset="-128"/>
                <a:ea typeface="BIZ UDP明朝 Medium" panose="02020500000000000000" pitchFamily="18" charset="-128"/>
              </a:rPr>
              <a:t>マイページ</a:t>
            </a:r>
            <a:endParaRPr kumimoji="1" lang="en-US" altLang="ja-JP" sz="3200" dirty="0">
              <a:latin typeface="BIZ UDP明朝 Medium" panose="02020500000000000000" pitchFamily="18" charset="-128"/>
              <a:ea typeface="BIZ UDP明朝 Medium" panose="02020500000000000000" pitchFamily="18" charset="-128"/>
            </a:endParaRPr>
          </a:p>
          <a:p>
            <a:pPr marL="285750" indent="-285750">
              <a:buFont typeface="Arial" panose="020B0604020202020204" pitchFamily="34" charset="0"/>
              <a:buChar char="•"/>
            </a:pPr>
            <a:r>
              <a:rPr kumimoji="1" lang="ja-JP" altLang="en-US" sz="3200" dirty="0">
                <a:latin typeface="BIZ UDP明朝 Medium" panose="02020500000000000000" pitchFamily="18" charset="-128"/>
                <a:ea typeface="BIZ UDP明朝 Medium" panose="02020500000000000000" pitchFamily="18" charset="-128"/>
              </a:rPr>
              <a:t>フォローリスト</a:t>
            </a:r>
            <a:endParaRPr kumimoji="1" lang="en-US" altLang="ja-JP" sz="3200" dirty="0">
              <a:latin typeface="BIZ UDP明朝 Medium" panose="02020500000000000000" pitchFamily="18" charset="-128"/>
              <a:ea typeface="BIZ UDP明朝 Medium" panose="02020500000000000000" pitchFamily="18" charset="-128"/>
            </a:endParaRPr>
          </a:p>
          <a:p>
            <a:pPr marL="285750" indent="-285750">
              <a:buFont typeface="Arial" panose="020B0604020202020204" pitchFamily="34" charset="0"/>
              <a:buChar char="•"/>
            </a:pPr>
            <a:r>
              <a:rPr kumimoji="1" lang="ja-JP" altLang="en-US" sz="3200" dirty="0">
                <a:latin typeface="BIZ UDP明朝 Medium" panose="02020500000000000000" pitchFamily="18" charset="-128"/>
                <a:ea typeface="BIZ UDP明朝 Medium" panose="02020500000000000000" pitchFamily="18" charset="-128"/>
              </a:rPr>
              <a:t>ユーザーページ</a:t>
            </a:r>
          </a:p>
        </p:txBody>
      </p:sp>
      <p:sp>
        <p:nvSpPr>
          <p:cNvPr id="16" name="テキスト ボックス 15">
            <a:extLst>
              <a:ext uri="{FF2B5EF4-FFF2-40B4-BE49-F238E27FC236}">
                <a16:creationId xmlns:a16="http://schemas.microsoft.com/office/drawing/2014/main" id="{51C9FBFB-2E0F-7212-1E6A-11C23FC0B989}"/>
              </a:ext>
            </a:extLst>
          </p:cNvPr>
          <p:cNvSpPr txBox="1"/>
          <p:nvPr/>
        </p:nvSpPr>
        <p:spPr>
          <a:xfrm>
            <a:off x="6511634" y="2479089"/>
            <a:ext cx="4492486" cy="2554545"/>
          </a:xfrm>
          <a:prstGeom prst="rect">
            <a:avLst/>
          </a:prstGeom>
          <a:noFill/>
        </p:spPr>
        <p:txBody>
          <a:bodyPr wrap="square" rtlCol="0">
            <a:spAutoFit/>
          </a:bodyPr>
          <a:lstStyle/>
          <a:p>
            <a:r>
              <a:rPr lang="en-US" altLang="ja-JP" sz="3200" b="1" dirty="0">
                <a:latin typeface="BIZ UDP明朝 Medium" panose="02020500000000000000" pitchFamily="18" charset="-128"/>
                <a:ea typeface="BIZ UDP明朝 Medium" panose="02020500000000000000" pitchFamily="18" charset="-128"/>
              </a:rPr>
              <a:t>‐</a:t>
            </a:r>
            <a:r>
              <a:rPr kumimoji="1" lang="ja-JP" altLang="en-US" sz="3200" b="1" dirty="0">
                <a:latin typeface="BIZ UDP明朝 Medium" panose="02020500000000000000" pitchFamily="18" charset="-128"/>
                <a:ea typeface="BIZ UDP明朝 Medium" panose="02020500000000000000" pitchFamily="18" charset="-128"/>
              </a:rPr>
              <a:t>投稿関連</a:t>
            </a:r>
            <a:r>
              <a:rPr kumimoji="1" lang="en-US" altLang="ja-JP" sz="3200" b="1" dirty="0">
                <a:latin typeface="BIZ UDP明朝 Medium" panose="02020500000000000000" pitchFamily="18" charset="-128"/>
                <a:ea typeface="BIZ UDP明朝 Medium" panose="02020500000000000000" pitchFamily="18" charset="-128"/>
              </a:rPr>
              <a:t>‐</a:t>
            </a:r>
            <a:endParaRPr kumimoji="1" lang="en-US" altLang="ja-JP" b="1" dirty="0">
              <a:latin typeface="BIZ UDP明朝 Medium" panose="02020500000000000000" pitchFamily="18" charset="-128"/>
              <a:ea typeface="BIZ UDP明朝 Medium" panose="02020500000000000000" pitchFamily="18" charset="-128"/>
            </a:endParaRPr>
          </a:p>
          <a:p>
            <a:pPr marL="285750" indent="-285750">
              <a:buFont typeface="Arial" panose="020B0604020202020204" pitchFamily="34" charset="0"/>
              <a:buChar char="•"/>
            </a:pPr>
            <a:endParaRPr kumimoji="1" lang="en-US" altLang="ja-JP" sz="3200" dirty="0">
              <a:latin typeface="BIZ UDP明朝 Medium" panose="02020500000000000000" pitchFamily="18" charset="-128"/>
              <a:ea typeface="BIZ UDP明朝 Medium" panose="02020500000000000000" pitchFamily="18" charset="-128"/>
            </a:endParaRPr>
          </a:p>
          <a:p>
            <a:pPr marL="285750" indent="-285750">
              <a:buFont typeface="Arial" panose="020B0604020202020204" pitchFamily="34" charset="0"/>
              <a:buChar char="•"/>
            </a:pPr>
            <a:r>
              <a:rPr kumimoji="1" lang="ja-JP" altLang="en-US" sz="3200" dirty="0">
                <a:latin typeface="BIZ UDP明朝 Medium" panose="02020500000000000000" pitchFamily="18" charset="-128"/>
                <a:ea typeface="BIZ UDP明朝 Medium" panose="02020500000000000000" pitchFamily="18" charset="-128"/>
              </a:rPr>
              <a:t>投稿数ランキング</a:t>
            </a:r>
            <a:endParaRPr lang="en-US" altLang="ja-JP" sz="3200" dirty="0">
              <a:latin typeface="BIZ UDP明朝 Medium" panose="02020500000000000000" pitchFamily="18" charset="-128"/>
              <a:ea typeface="BIZ UDP明朝 Medium" panose="02020500000000000000" pitchFamily="18" charset="-128"/>
            </a:endParaRPr>
          </a:p>
          <a:p>
            <a:pPr marL="285750" indent="-285750">
              <a:buFont typeface="Arial" panose="020B0604020202020204" pitchFamily="34" charset="0"/>
              <a:buChar char="•"/>
            </a:pPr>
            <a:r>
              <a:rPr kumimoji="1" lang="ja-JP" altLang="en-US" sz="3200" dirty="0">
                <a:latin typeface="BIZ UDP明朝 Medium" panose="02020500000000000000" pitchFamily="18" charset="-128"/>
                <a:ea typeface="BIZ UDP明朝 Medium" panose="02020500000000000000" pitchFamily="18" charset="-128"/>
              </a:rPr>
              <a:t>検索結果</a:t>
            </a:r>
            <a:r>
              <a:rPr kumimoji="1" lang="en-US" altLang="ja-JP" sz="3200" dirty="0">
                <a:latin typeface="BIZ UDP明朝 Medium" panose="02020500000000000000" pitchFamily="18" charset="-128"/>
                <a:ea typeface="BIZ UDP明朝 Medium" panose="02020500000000000000" pitchFamily="18" charset="-128"/>
              </a:rPr>
              <a:t>/</a:t>
            </a:r>
            <a:r>
              <a:rPr kumimoji="1" lang="ja-JP" altLang="en-US" sz="3200" dirty="0">
                <a:latin typeface="BIZ UDP明朝 Medium" panose="02020500000000000000" pitchFamily="18" charset="-128"/>
                <a:ea typeface="BIZ UDP明朝 Medium" panose="02020500000000000000" pitchFamily="18" charset="-128"/>
              </a:rPr>
              <a:t>ルーレット</a:t>
            </a:r>
            <a:endParaRPr lang="en-US" altLang="ja-JP" sz="3200" dirty="0">
              <a:latin typeface="BIZ UDP明朝 Medium" panose="02020500000000000000" pitchFamily="18" charset="-128"/>
              <a:ea typeface="BIZ UDP明朝 Medium" panose="02020500000000000000" pitchFamily="18" charset="-128"/>
            </a:endParaRPr>
          </a:p>
          <a:p>
            <a:pPr marL="285750" indent="-285750">
              <a:buFont typeface="Arial" panose="020B0604020202020204" pitchFamily="34" charset="0"/>
              <a:buChar char="•"/>
            </a:pPr>
            <a:r>
              <a:rPr kumimoji="1" lang="ja-JP" altLang="en-US" sz="3200" dirty="0">
                <a:latin typeface="BIZ UDP明朝 Medium" panose="02020500000000000000" pitchFamily="18" charset="-128"/>
                <a:ea typeface="BIZ UDP明朝 Medium" panose="02020500000000000000" pitchFamily="18" charset="-128"/>
              </a:rPr>
              <a:t>投稿ページ</a:t>
            </a:r>
          </a:p>
        </p:txBody>
      </p:sp>
      <p:pic>
        <p:nvPicPr>
          <p:cNvPr id="10" name="図 9" descr="ロゴ&#10;&#10;自動的に生成された説明">
            <a:extLst>
              <a:ext uri="{FF2B5EF4-FFF2-40B4-BE49-F238E27FC236}">
                <a16:creationId xmlns:a16="http://schemas.microsoft.com/office/drawing/2014/main" id="{E70D3B8F-2040-BB69-5E6B-D0C8E10008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422969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lang="ja-JP" altLang="en-US" b="1" dirty="0">
                <a:solidFill>
                  <a:srgbClr val="5F9EA0"/>
                </a:solidFill>
                <a:latin typeface="HGS行書体" panose="03000600000000000000" pitchFamily="66" charset="-128"/>
                <a:ea typeface="HGS行書体" panose="03000600000000000000" pitchFamily="66" charset="-128"/>
              </a:rPr>
              <a:t>ログイン・トップページ</a:t>
            </a:r>
            <a:endParaRPr kumimoji="1" lang="ja-JP" altLang="en-US" b="1" dirty="0">
              <a:solidFill>
                <a:srgbClr val="5F9EA0"/>
              </a:solidFill>
              <a:latin typeface="HGS行書体" panose="03000600000000000000" pitchFamily="66" charset="-128"/>
              <a:ea typeface="HGS行書体" panose="03000600000000000000" pitchFamily="66" charset="-128"/>
            </a:endParaRPr>
          </a:p>
        </p:txBody>
      </p:sp>
      <p:sp>
        <p:nvSpPr>
          <p:cNvPr id="4" name="コンテンツ プレースホルダー 3">
            <a:extLst>
              <a:ext uri="{FF2B5EF4-FFF2-40B4-BE49-F238E27FC236}">
                <a16:creationId xmlns:a16="http://schemas.microsoft.com/office/drawing/2014/main" id="{3B1EA955-CDE6-7DD3-823F-472C9428F9AB}"/>
              </a:ext>
            </a:extLst>
          </p:cNvPr>
          <p:cNvSpPr>
            <a:spLocks noGrp="1"/>
          </p:cNvSpPr>
          <p:nvPr>
            <p:ph idx="1"/>
          </p:nvPr>
        </p:nvSpPr>
        <p:spPr/>
        <p:txBody>
          <a:bodyPr/>
          <a:lstStyle/>
          <a:p>
            <a:endParaRPr lang="ja-JP" altLang="en-US"/>
          </a:p>
        </p:txBody>
      </p:sp>
      <p:pic>
        <p:nvPicPr>
          <p:cNvPr id="8" name="図 7" descr="ロゴ&#10;&#10;自動的に生成された説明">
            <a:extLst>
              <a:ext uri="{FF2B5EF4-FFF2-40B4-BE49-F238E27FC236}">
                <a16:creationId xmlns:a16="http://schemas.microsoft.com/office/drawing/2014/main" id="{FA23E52C-D7B5-DED9-AD7B-CF206BC92C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1456408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lang="ja-JP" altLang="en-US" b="1" dirty="0">
                <a:solidFill>
                  <a:srgbClr val="5F9EA0"/>
                </a:solidFill>
                <a:latin typeface="HGS行書体" panose="03000600000000000000" pitchFamily="66" charset="-128"/>
                <a:ea typeface="HGS行書体" panose="03000600000000000000" pitchFamily="66" charset="-128"/>
              </a:rPr>
              <a:t>マイページ</a:t>
            </a:r>
            <a:endParaRPr kumimoji="1" lang="ja-JP" altLang="en-US" b="1" dirty="0">
              <a:solidFill>
                <a:srgbClr val="5F9EA0"/>
              </a:solidFill>
              <a:latin typeface="HGS行書体" panose="03000600000000000000" pitchFamily="66" charset="-128"/>
              <a:ea typeface="HGS行書体" panose="03000600000000000000" pitchFamily="66" charset="-128"/>
            </a:endParaRPr>
          </a:p>
        </p:txBody>
      </p:sp>
      <p:sp>
        <p:nvSpPr>
          <p:cNvPr id="5" name="コンテンツ プレースホルダー 4">
            <a:extLst>
              <a:ext uri="{FF2B5EF4-FFF2-40B4-BE49-F238E27FC236}">
                <a16:creationId xmlns:a16="http://schemas.microsoft.com/office/drawing/2014/main" id="{630C032E-247A-FCD8-9C52-52459A5BE097}"/>
              </a:ext>
            </a:extLst>
          </p:cNvPr>
          <p:cNvSpPr>
            <a:spLocks noGrp="1"/>
          </p:cNvSpPr>
          <p:nvPr>
            <p:ph idx="1"/>
          </p:nvPr>
        </p:nvSpPr>
        <p:spPr/>
        <p:txBody>
          <a:bodyPr/>
          <a:lstStyle/>
          <a:p>
            <a:endParaRPr lang="ja-JP" altLang="en-US"/>
          </a:p>
        </p:txBody>
      </p:sp>
      <p:pic>
        <p:nvPicPr>
          <p:cNvPr id="8" name="図 7" descr="ロゴ&#10;&#10;自動的に生成された説明">
            <a:extLst>
              <a:ext uri="{FF2B5EF4-FFF2-40B4-BE49-F238E27FC236}">
                <a16:creationId xmlns:a16="http://schemas.microsoft.com/office/drawing/2014/main" id="{09359CA3-CF54-3091-61C9-43E9BFCEA2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2152421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5F9EA0"/>
                </a:solidFill>
                <a:latin typeface="HGS行書体" panose="03000600000000000000" pitchFamily="66" charset="-128"/>
                <a:ea typeface="HGS行書体" panose="03000600000000000000" pitchFamily="66" charset="-128"/>
              </a:rPr>
              <a:t>フォローリスト</a:t>
            </a:r>
            <a:r>
              <a:rPr kumimoji="1" lang="en-US" altLang="ja-JP" b="1" dirty="0">
                <a:solidFill>
                  <a:srgbClr val="5F9EA0"/>
                </a:solidFill>
                <a:latin typeface="HGS行書体" panose="03000600000000000000" pitchFamily="66" charset="-128"/>
                <a:ea typeface="HGS行書体" panose="03000600000000000000" pitchFamily="66" charset="-128"/>
              </a:rPr>
              <a:t>/</a:t>
            </a:r>
            <a:r>
              <a:rPr kumimoji="1" lang="ja-JP" altLang="en-US" b="1" dirty="0">
                <a:solidFill>
                  <a:srgbClr val="5F9EA0"/>
                </a:solidFill>
                <a:latin typeface="HGS行書体" panose="03000600000000000000" pitchFamily="66" charset="-128"/>
                <a:ea typeface="HGS行書体" panose="03000600000000000000" pitchFamily="66" charset="-128"/>
              </a:rPr>
              <a:t>ユーザーページ</a:t>
            </a:r>
          </a:p>
        </p:txBody>
      </p:sp>
      <p:sp>
        <p:nvSpPr>
          <p:cNvPr id="5" name="コンテンツ プレースホルダー 4">
            <a:extLst>
              <a:ext uri="{FF2B5EF4-FFF2-40B4-BE49-F238E27FC236}">
                <a16:creationId xmlns:a16="http://schemas.microsoft.com/office/drawing/2014/main" id="{8266A150-D80E-E859-C0C5-56C004D1366A}"/>
              </a:ext>
            </a:extLst>
          </p:cNvPr>
          <p:cNvSpPr>
            <a:spLocks noGrp="1"/>
          </p:cNvSpPr>
          <p:nvPr>
            <p:ph idx="1"/>
          </p:nvPr>
        </p:nvSpPr>
        <p:spPr/>
        <p:txBody>
          <a:bodyPr/>
          <a:lstStyle/>
          <a:p>
            <a:endParaRPr lang="ja-JP" altLang="en-US"/>
          </a:p>
        </p:txBody>
      </p:sp>
      <p:pic>
        <p:nvPicPr>
          <p:cNvPr id="8" name="図 7" descr="ロゴ&#10;&#10;自動的に生成された説明">
            <a:extLst>
              <a:ext uri="{FF2B5EF4-FFF2-40B4-BE49-F238E27FC236}">
                <a16:creationId xmlns:a16="http://schemas.microsoft.com/office/drawing/2014/main" id="{FFF46CD1-A7C6-EE85-CE46-486E9937FC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1661844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5F9EA0"/>
                </a:solidFill>
                <a:latin typeface="HGS行書体" panose="03000600000000000000" pitchFamily="66" charset="-128"/>
                <a:ea typeface="HGS行書体" panose="03000600000000000000" pitchFamily="66" charset="-128"/>
              </a:rPr>
              <a:t>フォローリスト</a:t>
            </a:r>
            <a:r>
              <a:rPr kumimoji="1" lang="en-US" altLang="ja-JP" b="1" dirty="0">
                <a:solidFill>
                  <a:srgbClr val="5F9EA0"/>
                </a:solidFill>
                <a:latin typeface="HGS行書体" panose="03000600000000000000" pitchFamily="66" charset="-128"/>
                <a:ea typeface="HGS行書体" panose="03000600000000000000" pitchFamily="66" charset="-128"/>
              </a:rPr>
              <a:t>/</a:t>
            </a:r>
            <a:r>
              <a:rPr kumimoji="1" lang="ja-JP" altLang="en-US" b="1" dirty="0">
                <a:solidFill>
                  <a:srgbClr val="5F9EA0"/>
                </a:solidFill>
                <a:latin typeface="HGS行書体" panose="03000600000000000000" pitchFamily="66" charset="-128"/>
                <a:ea typeface="HGS行書体" panose="03000600000000000000" pitchFamily="66" charset="-128"/>
              </a:rPr>
              <a:t>ユーザーページ</a:t>
            </a:r>
          </a:p>
        </p:txBody>
      </p:sp>
      <p:sp>
        <p:nvSpPr>
          <p:cNvPr id="4" name="コンテンツ プレースホルダー 3">
            <a:extLst>
              <a:ext uri="{FF2B5EF4-FFF2-40B4-BE49-F238E27FC236}">
                <a16:creationId xmlns:a16="http://schemas.microsoft.com/office/drawing/2014/main" id="{E2F25A88-20A6-44B2-FE73-131F098C56F0}"/>
              </a:ext>
            </a:extLst>
          </p:cNvPr>
          <p:cNvSpPr>
            <a:spLocks noGrp="1"/>
          </p:cNvSpPr>
          <p:nvPr>
            <p:ph idx="1"/>
          </p:nvPr>
        </p:nvSpPr>
        <p:spPr/>
        <p:txBody>
          <a:bodyPr/>
          <a:lstStyle/>
          <a:p>
            <a:endParaRPr lang="ja-JP" altLang="en-US"/>
          </a:p>
        </p:txBody>
      </p:sp>
      <p:pic>
        <p:nvPicPr>
          <p:cNvPr id="8" name="図 7" descr="ロゴ&#10;&#10;自動的に生成された説明">
            <a:extLst>
              <a:ext uri="{FF2B5EF4-FFF2-40B4-BE49-F238E27FC236}">
                <a16:creationId xmlns:a16="http://schemas.microsoft.com/office/drawing/2014/main" id="{9DF5B3E7-536E-CD85-5C1F-4E58F38A3C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155677191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721</TotalTime>
  <Words>968</Words>
  <Application>Microsoft Office PowerPoint</Application>
  <PresentationFormat>ワイド画面</PresentationFormat>
  <Paragraphs>106</Paragraphs>
  <Slides>20</Slides>
  <Notes>11</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20</vt:i4>
      </vt:variant>
    </vt:vector>
  </HeadingPairs>
  <TitlesOfParts>
    <vt:vector size="28" baseType="lpstr">
      <vt:lpstr>BIZ UDP明朝 Medium</vt:lpstr>
      <vt:lpstr>HGS行書体</vt:lpstr>
      <vt:lpstr>游ゴシック</vt:lpstr>
      <vt:lpstr>游ゴシック Light</vt:lpstr>
      <vt:lpstr>Arial</vt:lpstr>
      <vt:lpstr>Wingdings</vt:lpstr>
      <vt:lpstr>Office テーマ</vt:lpstr>
      <vt:lpstr>Office テーマ</vt:lpstr>
      <vt:lpstr>PowerPoint プレゼンテーション</vt:lpstr>
      <vt:lpstr>PowerPoint プレゼンテーション</vt:lpstr>
      <vt:lpstr>について</vt:lpstr>
      <vt:lpstr>の開発背景</vt:lpstr>
      <vt:lpstr>PowerPoint プレゼンテーション</vt:lpstr>
      <vt:lpstr>ログイン・トップページ</vt:lpstr>
      <vt:lpstr>マイページ</vt:lpstr>
      <vt:lpstr>フォローリスト/ユーザーページ</vt:lpstr>
      <vt:lpstr>フォローリスト/ユーザーページ</vt:lpstr>
      <vt:lpstr>投稿数ランキング</vt:lpstr>
      <vt:lpstr>検索結果/ルーレット</vt:lpstr>
      <vt:lpstr>投稿ページ</vt:lpstr>
      <vt:lpstr>個人成長</vt:lpstr>
      <vt:lpstr>遠藤：チームリーダー</vt:lpstr>
      <vt:lpstr>伊藤：発表担当</vt:lpstr>
      <vt:lpstr>石田：コミュニケーション担当</vt:lpstr>
      <vt:lpstr>菊地：構成管理担当</vt:lpstr>
      <vt:lpstr>高山：品質管理担当</vt:lpstr>
      <vt:lpstr>橋本：DBA担当</vt:lpstr>
      <vt:lpstr>ご清聴ありがとうございました！ またのご利用お待ちしております。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橋本美玖</dc:creator>
  <cp:lastModifiedBy>橋本美玖</cp:lastModifiedBy>
  <cp:revision>217</cp:revision>
  <dcterms:created xsi:type="dcterms:W3CDTF">2022-06-28T00:59:09Z</dcterms:created>
  <dcterms:modified xsi:type="dcterms:W3CDTF">2022-06-29T07:31:30Z</dcterms:modified>
</cp:coreProperties>
</file>