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 id="2147483648" r:id="rId3"/>
  </p:sldMasterIdLst>
  <p:notesMasterIdLst>
    <p:notesMasterId r:id="rId24"/>
  </p:notesMasterIdLst>
  <p:sldIdLst>
    <p:sldId id="256" r:id="rId4"/>
    <p:sldId id="277" r:id="rId5"/>
    <p:sldId id="274" r:id="rId6"/>
    <p:sldId id="259" r:id="rId7"/>
    <p:sldId id="275" r:id="rId8"/>
    <p:sldId id="272" r:id="rId9"/>
    <p:sldId id="258" r:id="rId10"/>
    <p:sldId id="278" r:id="rId11"/>
    <p:sldId id="279" r:id="rId12"/>
    <p:sldId id="269" r:id="rId13"/>
    <p:sldId id="281" r:id="rId14"/>
    <p:sldId id="280" r:id="rId15"/>
    <p:sldId id="271" r:id="rId16"/>
    <p:sldId id="257" r:id="rId17"/>
    <p:sldId id="282" r:id="rId18"/>
    <p:sldId id="283" r:id="rId19"/>
    <p:sldId id="284" r:id="rId20"/>
    <p:sldId id="285" r:id="rId21"/>
    <p:sldId id="286" r:id="rId22"/>
    <p:sldId id="273"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56334"/>
    <a:srgbClr val="C6E8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1041" autoAdjust="0"/>
  </p:normalViewPr>
  <p:slideViewPr>
    <p:cSldViewPr snapToGrid="0">
      <p:cViewPr varScale="1">
        <p:scale>
          <a:sx n="58" d="100"/>
          <a:sy n="58" d="100"/>
        </p:scale>
        <p:origin x="12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7C9A1-BC21-41F0-B9F1-A440215DF1DB}" type="datetimeFigureOut">
              <a:rPr kumimoji="1" lang="ja-JP" altLang="en-US" smtClean="0"/>
              <a:t>2022/6/28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2D42A-24B4-4602-BEDB-08A64AE7D000}" type="slidenum">
              <a:rPr kumimoji="1" lang="ja-JP" altLang="en-US" smtClean="0"/>
              <a:t>‹#›</a:t>
            </a:fld>
            <a:endParaRPr kumimoji="1" lang="ja-JP" altLang="en-US"/>
          </a:p>
        </p:txBody>
      </p:sp>
    </p:spTree>
    <p:extLst>
      <p:ext uri="{BB962C8B-B14F-4D97-AF65-F5344CB8AC3E}">
        <p14:creationId xmlns:p14="http://schemas.microsoft.com/office/powerpoint/2010/main" val="33351023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42375A2-42B0-4E26-8948-2F72A7F6ECBF}" type="slidenum">
              <a:rPr kumimoji="1" lang="ja-JP" altLang="en-US" smtClean="0"/>
              <a:t>20</a:t>
            </a:fld>
            <a:endParaRPr kumimoji="1" lang="ja-JP" altLang="en-US"/>
          </a:p>
        </p:txBody>
      </p:sp>
    </p:spTree>
    <p:extLst>
      <p:ext uri="{BB962C8B-B14F-4D97-AF65-F5344CB8AC3E}">
        <p14:creationId xmlns:p14="http://schemas.microsoft.com/office/powerpoint/2010/main" val="88572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51C220-47D1-3415-8AA7-B523CB9B5D4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0295578-793D-D188-2F49-CC4C4CDC96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0621EE5-412D-806E-EA5E-52452E5FBFBD}"/>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40843EE7-A318-849F-BB41-7FD6A15B46F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4AF8E7E-BDC0-AECC-8C8B-9BF9EFAF4014}"/>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29168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8BE9F2-9B82-BE1E-7E22-2C94E95B623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AD0E869-8B4B-2D0A-BE55-F0F7431215E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FFF2A63-906A-9271-5F3F-E21FFAC9EE2F}"/>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8346C2AB-70B4-AD85-02CD-B9A981E18C7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8EE1CB-47FE-8D7E-EFED-39FEB00257EE}"/>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309368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55CE6E2-BD26-862E-5D35-803D8DFCD18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7E7F8EA-922E-C18F-4702-5BEC173EFF6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025F305-4270-A7EE-D536-C63BF029F0BD}"/>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60F68A13-815F-0479-5C70-6BF37D4770B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292C55A-BEBE-B171-848F-903F7C809E74}"/>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476250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EFBB56-2E51-A19D-0A2A-5F0BB8B297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1C1EB46-6B77-F168-FDD3-3F3C03E0A7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144D629-C021-33F2-B9CA-CB67D167DE12}"/>
              </a:ext>
            </a:extLst>
          </p:cNvPr>
          <p:cNvSpPr>
            <a:spLocks noGrp="1"/>
          </p:cNvSpPr>
          <p:nvPr>
            <p:ph type="dt" sz="half" idx="10"/>
          </p:nvPr>
        </p:nvSpPr>
        <p:spPr/>
        <p:txBody>
          <a:bodyPr/>
          <a:lstStyle/>
          <a:p>
            <a:fld id="{DB0A3435-7A7C-4688-9750-453E419612D0}"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0AF7E1A0-5C27-8C1F-2968-D25DC4A84B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BD96CC-2BA0-D4BA-BF93-C269D32A96E2}"/>
              </a:ext>
            </a:extLst>
          </p:cNvPr>
          <p:cNvSpPr>
            <a:spLocks noGrp="1"/>
          </p:cNvSpPr>
          <p:nvPr>
            <p:ph type="sldNum" sz="quarter" idx="12"/>
          </p:nvPr>
        </p:nvSpPr>
        <p:spPr/>
        <p:txBody>
          <a:bodyPr/>
          <a:lstStyle/>
          <a:p>
            <a:fld id="{27BFCEBC-6F3C-4805-9038-ADC85D2C4A5D}" type="slidenum">
              <a:rPr kumimoji="1" lang="ja-JP" altLang="en-US" smtClean="0"/>
              <a:t>‹#›</a:t>
            </a:fld>
            <a:endParaRPr kumimoji="1" lang="ja-JP" altLang="en-US"/>
          </a:p>
        </p:txBody>
      </p:sp>
    </p:spTree>
    <p:extLst>
      <p:ext uri="{BB962C8B-B14F-4D97-AF65-F5344CB8AC3E}">
        <p14:creationId xmlns:p14="http://schemas.microsoft.com/office/powerpoint/2010/main" val="1282596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a:t>profile</a:t>
            </a:r>
          </a:p>
          <a:p>
            <a:pPr lvl="0"/>
            <a:endParaRPr kumimoji="1" lang="en-US" altLang="ja-JP"/>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a:t>SNS</a:t>
            </a:r>
          </a:p>
          <a:p>
            <a:pPr lvl="0"/>
            <a:endParaRPr kumimoji="1" lang="en-US" altLang="ja-JP"/>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a:t>desire</a:t>
            </a:r>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a:t>SNS</a:t>
            </a:r>
            <a:r>
              <a:rPr kumimoji="1" lang="ja-JP" altLang="en-US"/>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05E4F6-800E-2EFF-F75D-D5CC63E8B8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1BE63B-9155-D142-F7E4-99D3CD1EE11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A84603-6CFE-91A2-BCC3-8CA39CD4F31E}"/>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70A5C48F-DD08-5E90-8574-93AD36117DD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BC14F3-1C73-55DA-AA27-82DE34FD521B}"/>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623316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89875B-2B91-2B11-E4EB-999CAB02498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DAD2C86-64CA-EDA7-D4F8-05A944C577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42C980F-3E3B-12BD-BEE8-AAFCD88DD538}"/>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A777EF9C-C7E9-C84E-FE63-B83EEC4ECF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FE9E03-3CB5-4A69-4CD9-5C3F0055885D}"/>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2508919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D54A0B-6253-2834-1EE5-8351D034C2E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B147F1-CEF3-EC66-ACE2-F9D1969C2A7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834037D-AEB5-4FF5-DDDF-2125BD7070A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FABA2DE-6609-0C10-1CC1-6BC91D52DF01}"/>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6" name="フッター プレースホルダー 5">
            <a:extLst>
              <a:ext uri="{FF2B5EF4-FFF2-40B4-BE49-F238E27FC236}">
                <a16:creationId xmlns:a16="http://schemas.microsoft.com/office/drawing/2014/main" id="{29643F71-6827-FFDD-2318-BF9EDB6D9AB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FBCB473-D16B-6E89-CD05-750B300880B6}"/>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3153036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4E68B0-1596-A4A7-790F-356E7985DBB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2B281A5-8E18-92F1-3A4F-8FAB7DD8DA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6E2C5A7-4549-697B-B341-908398F231B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C4E207F-4CA1-A8FB-7BEA-C33D6C71C2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E3B1EA7-66C3-29A6-3128-72BCA8C05BD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FC4E6BD-0543-96E8-39BF-ACCC35A0EA42}"/>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8" name="フッター プレースホルダー 7">
            <a:extLst>
              <a:ext uri="{FF2B5EF4-FFF2-40B4-BE49-F238E27FC236}">
                <a16:creationId xmlns:a16="http://schemas.microsoft.com/office/drawing/2014/main" id="{8ABA05DC-8C1A-6DDD-2708-8299EA0A01D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C4DFE25-69BB-7B69-F3CC-16E2291AEB53}"/>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864419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ED544D-E73F-C045-1EAA-93441797F19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5DA50C9-45BD-F7D6-AFBA-EE7717AB6F1B}"/>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4" name="フッター プレースホルダー 3">
            <a:extLst>
              <a:ext uri="{FF2B5EF4-FFF2-40B4-BE49-F238E27FC236}">
                <a16:creationId xmlns:a16="http://schemas.microsoft.com/office/drawing/2014/main" id="{C5B0EBCE-DB5F-AE98-0596-5D7A2CBCA9A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FF2205C-C719-5F7E-EC2F-A61429CA2AE9}"/>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3035992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EF12700-1C1D-C950-5239-5159E3055735}"/>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3" name="フッター プレースホルダー 2">
            <a:extLst>
              <a:ext uri="{FF2B5EF4-FFF2-40B4-BE49-F238E27FC236}">
                <a16:creationId xmlns:a16="http://schemas.microsoft.com/office/drawing/2014/main" id="{B1646C96-3B2E-2203-62E0-02F2FD978A0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07B07D1-E53C-06E2-CB6C-8FB48C8385EC}"/>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3265849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0C15AF-E6DC-13ED-8D38-31E15D7442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2C814D1-B3C3-3627-59E6-AFCD0E6488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8C89384-3C72-36DD-F837-F190EAAD55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A3B965-7FA2-CCE9-AD54-353F4D9DB13B}"/>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6" name="フッター プレースホルダー 5">
            <a:extLst>
              <a:ext uri="{FF2B5EF4-FFF2-40B4-BE49-F238E27FC236}">
                <a16:creationId xmlns:a16="http://schemas.microsoft.com/office/drawing/2014/main" id="{AF5BE380-75F0-BB8C-B6C2-98682487D7D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92D4FBE-7C23-2BA6-923F-DE2E94CCCE59}"/>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2914225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51D44D-DF55-1DDB-B37B-F467E6F0316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A677228-5842-3113-77C6-06FFECD770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64FBADE-70CD-E9EB-C43A-167AACCEB2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A4CAD46-1802-8DC5-466F-5199BD1F646C}"/>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6" name="フッター プレースホルダー 5">
            <a:extLst>
              <a:ext uri="{FF2B5EF4-FFF2-40B4-BE49-F238E27FC236}">
                <a16:creationId xmlns:a16="http://schemas.microsoft.com/office/drawing/2014/main" id="{3DA4A325-CA16-7D53-9190-9AF4A92FF53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6B60ACB-60C4-BBBD-5C0F-67A23DE91A54}"/>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2110649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6E872"/>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228D851-E3C1-7AF5-3FBB-A7B6654A73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3BC9144-8E0C-92B7-115F-7EEC22CBC7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D46E9BB-5E9E-5679-5046-71475B9E28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4A5610-4D71-45E8-A43F-B7CDE07B535B}"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4C9B27AC-EC31-F707-890C-E3F5AC0331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AA3D8CD-6C77-D2A4-5116-9877D95E38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3544252753"/>
      </p:ext>
    </p:extLst>
  </p:cSld>
  <p:clrMap bg1="lt1" tx1="dk1" bg2="lt2" tx2="dk2" accent1="accent1" accent2="accent2" accent3="accent3" accent4="accent4" accent5="accent5" accent6="accent6" hlink="hlink" folHlink="folHlink"/>
  <p:sldLayoutIdLst>
    <p:sldLayoutId id="2147483663"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C6E872"/>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96577E0-6613-A397-ABD1-7AA7FECE4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4BDF455-3C6A-4C55-E3E9-E5F6F4EE4C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704014-9815-2FF0-DC07-E7FE5A19B7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A3435-7A7C-4688-9750-453E419612D0}"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6AC866AE-F373-F17D-A558-34EE48C94D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64D406B-CDD8-7AC7-D2BB-B1AFB4AC8B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CEBC-6F3C-4805-9038-ADC85D2C4A5D}" type="slidenum">
              <a:rPr kumimoji="1" lang="ja-JP" altLang="en-US" smtClean="0"/>
              <a:t>‹#›</a:t>
            </a:fld>
            <a:endParaRPr kumimoji="1" lang="ja-JP" altLang="en-US"/>
          </a:p>
        </p:txBody>
      </p:sp>
    </p:spTree>
    <p:extLst>
      <p:ext uri="{BB962C8B-B14F-4D97-AF65-F5344CB8AC3E}">
        <p14:creationId xmlns:p14="http://schemas.microsoft.com/office/powerpoint/2010/main" val="1315569673"/>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C6E872"/>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2022/6/28</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119BFB3-A8A5-C926-6EAD-03629E6471DD}"/>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字幕 2">
            <a:extLst>
              <a:ext uri="{FF2B5EF4-FFF2-40B4-BE49-F238E27FC236}">
                <a16:creationId xmlns:a16="http://schemas.microsoft.com/office/drawing/2014/main" id="{EB52F197-1E75-4B39-DD36-E8E79938C2C5}"/>
              </a:ext>
            </a:extLst>
          </p:cNvPr>
          <p:cNvSpPr>
            <a:spLocks noGrp="1"/>
          </p:cNvSpPr>
          <p:nvPr>
            <p:ph type="subTitle" idx="1"/>
          </p:nvPr>
        </p:nvSpPr>
        <p:spPr>
          <a:xfrm>
            <a:off x="1524000" y="4588909"/>
            <a:ext cx="9144000" cy="1314519"/>
          </a:xfrm>
        </p:spPr>
        <p:txBody>
          <a:bodyPr/>
          <a:lstStyle/>
          <a:p>
            <a:r>
              <a:rPr lang="en-US" altLang="ja-JP" b="1" dirty="0">
                <a:latin typeface="BIZ UDP明朝 Medium" panose="02020500000000000000" pitchFamily="18" charset="-128"/>
                <a:ea typeface="BIZ UDP明朝 Medium" panose="02020500000000000000" pitchFamily="18" charset="-128"/>
              </a:rPr>
              <a:t>B-3</a:t>
            </a:r>
            <a:r>
              <a:rPr kumimoji="1" lang="ja-JP" altLang="en-US" b="1" dirty="0">
                <a:latin typeface="BIZ UDP明朝 Medium" panose="02020500000000000000" pitchFamily="18" charset="-128"/>
                <a:ea typeface="BIZ UDP明朝 Medium" panose="02020500000000000000" pitchFamily="18" charset="-128"/>
              </a:rPr>
              <a:t> 炙りえんがわ</a:t>
            </a:r>
            <a:endParaRPr kumimoji="1" lang="en-US" altLang="ja-JP" b="1" dirty="0">
              <a:latin typeface="BIZ UDP明朝 Medium" panose="02020500000000000000" pitchFamily="18" charset="-128"/>
              <a:ea typeface="BIZ UDP明朝 Medium" panose="02020500000000000000" pitchFamily="18" charset="-128"/>
            </a:endParaRPr>
          </a:p>
          <a:p>
            <a:r>
              <a:rPr kumimoji="1" lang="ja-JP" altLang="en-US" sz="1800" dirty="0">
                <a:latin typeface="BIZ UDP明朝 Medium" panose="02020500000000000000" pitchFamily="18" charset="-128"/>
                <a:ea typeface="BIZ UDP明朝 Medium" panose="02020500000000000000" pitchFamily="18" charset="-128"/>
              </a:rPr>
              <a:t>遠藤 洋渡　伊藤 慶秀　石田 夏帆</a:t>
            </a:r>
            <a:endParaRPr kumimoji="1" lang="en-US" altLang="ja-JP" sz="1800" dirty="0">
              <a:latin typeface="BIZ UDP明朝 Medium" panose="02020500000000000000" pitchFamily="18" charset="-128"/>
              <a:ea typeface="BIZ UDP明朝 Medium" panose="02020500000000000000" pitchFamily="18" charset="-128"/>
            </a:endParaRPr>
          </a:p>
          <a:p>
            <a:r>
              <a:rPr lang="ja-JP" altLang="en-US" sz="1800" dirty="0">
                <a:latin typeface="BIZ UDP明朝 Medium" panose="02020500000000000000" pitchFamily="18" charset="-128"/>
                <a:ea typeface="BIZ UDP明朝 Medium" panose="02020500000000000000" pitchFamily="18" charset="-128"/>
              </a:rPr>
              <a:t>菊地 航大　高山 芳久　橋本 美玖</a:t>
            </a:r>
            <a:endParaRPr kumimoji="1" lang="ja-JP" altLang="en-US" sz="1800" dirty="0">
              <a:latin typeface="BIZ UDP明朝 Medium" panose="02020500000000000000" pitchFamily="18" charset="-128"/>
              <a:ea typeface="BIZ UDP明朝 Medium" panose="02020500000000000000" pitchFamily="18" charset="-128"/>
            </a:endParaRPr>
          </a:p>
        </p:txBody>
      </p:sp>
      <p:pic>
        <p:nvPicPr>
          <p:cNvPr id="5" name="図 4" descr="ロゴ&#10;&#10;自動的に生成された説明">
            <a:extLst>
              <a:ext uri="{FF2B5EF4-FFF2-40B4-BE49-F238E27FC236}">
                <a16:creationId xmlns:a16="http://schemas.microsoft.com/office/drawing/2014/main" id="{B92A28D1-743A-B8B4-8805-15B29BB45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9497" y="931221"/>
            <a:ext cx="5513006" cy="3227406"/>
          </a:xfrm>
          <a:prstGeom prst="rect">
            <a:avLst/>
          </a:prstGeom>
        </p:spPr>
      </p:pic>
      <p:pic>
        <p:nvPicPr>
          <p:cNvPr id="7" name="Picture 12">
            <a:extLst>
              <a:ext uri="{FF2B5EF4-FFF2-40B4-BE49-F238E27FC236}">
                <a16:creationId xmlns:a16="http://schemas.microsoft.com/office/drawing/2014/main" id="{C8EA2BFE-EADA-D618-255C-6529D34139D4}"/>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148126"/>
            <a:ext cx="11341804" cy="193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695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6A5B499-DEBF-310B-53C2-933BD9FB235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投稿数ランキング</a:t>
            </a:r>
          </a:p>
        </p:txBody>
      </p:sp>
      <p:pic>
        <p:nvPicPr>
          <p:cNvPr id="6" name="図 5" descr="ロゴ&#10;&#10;自動的に生成された説明">
            <a:extLst>
              <a:ext uri="{FF2B5EF4-FFF2-40B4-BE49-F238E27FC236}">
                <a16:creationId xmlns:a16="http://schemas.microsoft.com/office/drawing/2014/main" id="{732F8A9F-BB72-C13A-DD69-19780233B3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4" name="コンテンツ プレースホルダー 3">
            <a:extLst>
              <a:ext uri="{FF2B5EF4-FFF2-40B4-BE49-F238E27FC236}">
                <a16:creationId xmlns:a16="http://schemas.microsoft.com/office/drawing/2014/main" id="{DF6679A2-0BA7-351A-41CD-AFB980CD0409}"/>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717383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6A5B499-DEBF-310B-53C2-933BD9FB235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検索結果</a:t>
            </a:r>
            <a:r>
              <a:rPr kumimoji="1" lang="en-US" altLang="ja-JP" b="1" dirty="0">
                <a:solidFill>
                  <a:srgbClr val="056334"/>
                </a:solidFill>
                <a:latin typeface="HGS行書体" panose="03000600000000000000" pitchFamily="66" charset="-128"/>
                <a:ea typeface="HGS行書体" panose="03000600000000000000" pitchFamily="66" charset="-128"/>
              </a:rPr>
              <a:t>/</a:t>
            </a:r>
            <a:r>
              <a:rPr kumimoji="1" lang="ja-JP" altLang="en-US" b="1" dirty="0">
                <a:solidFill>
                  <a:srgbClr val="056334"/>
                </a:solidFill>
                <a:latin typeface="HGS行書体" panose="03000600000000000000" pitchFamily="66" charset="-128"/>
                <a:ea typeface="HGS行書体" panose="03000600000000000000" pitchFamily="66" charset="-128"/>
              </a:rPr>
              <a:t>ルーレット</a:t>
            </a:r>
          </a:p>
        </p:txBody>
      </p:sp>
      <p:pic>
        <p:nvPicPr>
          <p:cNvPr id="6" name="図 5" descr="ロゴ&#10;&#10;自動的に生成された説明">
            <a:extLst>
              <a:ext uri="{FF2B5EF4-FFF2-40B4-BE49-F238E27FC236}">
                <a16:creationId xmlns:a16="http://schemas.microsoft.com/office/drawing/2014/main" id="{732F8A9F-BB72-C13A-DD69-19780233B3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4" name="コンテンツ プレースホルダー 3">
            <a:extLst>
              <a:ext uri="{FF2B5EF4-FFF2-40B4-BE49-F238E27FC236}">
                <a16:creationId xmlns:a16="http://schemas.microsoft.com/office/drawing/2014/main" id="{DEB85077-4ABB-CD2A-BD51-344EAE1CC04B}"/>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3947344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6A5B499-DEBF-310B-53C2-933BD9FB235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投稿ページ</a:t>
            </a:r>
          </a:p>
        </p:txBody>
      </p:sp>
      <p:pic>
        <p:nvPicPr>
          <p:cNvPr id="6" name="図 5" descr="ロゴ&#10;&#10;自動的に生成された説明">
            <a:extLst>
              <a:ext uri="{FF2B5EF4-FFF2-40B4-BE49-F238E27FC236}">
                <a16:creationId xmlns:a16="http://schemas.microsoft.com/office/drawing/2014/main" id="{732F8A9F-BB72-C13A-DD69-19780233B3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4" name="コンテンツ プレースホルダー 3">
            <a:extLst>
              <a:ext uri="{FF2B5EF4-FFF2-40B4-BE49-F238E27FC236}">
                <a16:creationId xmlns:a16="http://schemas.microsoft.com/office/drawing/2014/main" id="{5C7E9DCE-6B52-753B-5B1E-4F52EC5C0B7C}"/>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187202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7EF2084-5684-EFF9-2ADE-2ABCA123B071}"/>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A8DB7DF9-FCA7-71CC-B62A-09D82A43AE8B}"/>
              </a:ext>
            </a:extLst>
          </p:cNvPr>
          <p:cNvGrpSpPr/>
          <p:nvPr/>
        </p:nvGrpSpPr>
        <p:grpSpPr>
          <a:xfrm>
            <a:off x="441723" y="149625"/>
            <a:ext cx="11341804" cy="1930400"/>
            <a:chOff x="438350" y="98251"/>
            <a:chExt cx="11341804" cy="1930400"/>
          </a:xfrm>
        </p:grpSpPr>
        <p:pic>
          <p:nvPicPr>
            <p:cNvPr id="8" name="Picture 12">
              <a:extLst>
                <a:ext uri="{FF2B5EF4-FFF2-40B4-BE49-F238E27FC236}">
                  <a16:creationId xmlns:a16="http://schemas.microsoft.com/office/drawing/2014/main" id="{171739C1-9340-9717-11A8-53F1ADD6DED6}"/>
                </a:ext>
              </a:extLst>
            </p:cNvPr>
            <p:cNvPicPr>
              <a:picLocks noChangeAspect="1" noChangeArrowheads="1"/>
            </p:cNvPicPr>
            <p:nvPr/>
          </p:nvPicPr>
          <p:blipFill>
            <a:blip r:embed="rId2">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9825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9" name="字幕 2">
              <a:extLst>
                <a:ext uri="{FF2B5EF4-FFF2-40B4-BE49-F238E27FC236}">
                  <a16:creationId xmlns:a16="http://schemas.microsoft.com/office/drawing/2014/main" id="{6C1361CA-344F-F6FF-7508-C787ED3CD4C0}"/>
                </a:ext>
              </a:extLst>
            </p:cNvPr>
            <p:cNvSpPr txBox="1">
              <a:spLocks/>
            </p:cNvSpPr>
            <p:nvPr/>
          </p:nvSpPr>
          <p:spPr>
            <a:xfrm>
              <a:off x="5288227" y="678754"/>
              <a:ext cx="1642049" cy="929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4800" dirty="0">
                <a:solidFill>
                  <a:schemeClr val="bg1"/>
                </a:solidFill>
                <a:latin typeface="HGS行書体" panose="03000600000000000000" pitchFamily="66" charset="-128"/>
                <a:ea typeface="HGS行書体" panose="03000600000000000000" pitchFamily="66" charset="-128"/>
              </a:endParaRPr>
            </a:p>
          </p:txBody>
        </p:sp>
      </p:grpSp>
      <p:sp>
        <p:nvSpPr>
          <p:cNvPr id="2" name="タイトル 1">
            <a:extLst>
              <a:ext uri="{FF2B5EF4-FFF2-40B4-BE49-F238E27FC236}">
                <a16:creationId xmlns:a16="http://schemas.microsoft.com/office/drawing/2014/main" id="{97B0C93D-798D-1298-F0A4-2BC05BA2B9C8}"/>
              </a:ext>
            </a:extLst>
          </p:cNvPr>
          <p:cNvSpPr>
            <a:spLocks noGrp="1"/>
          </p:cNvSpPr>
          <p:nvPr>
            <p:ph type="ctrTitle"/>
          </p:nvPr>
        </p:nvSpPr>
        <p:spPr>
          <a:xfrm>
            <a:off x="1367928" y="699932"/>
            <a:ext cx="9144000" cy="929814"/>
          </a:xfrm>
        </p:spPr>
        <p:txBody>
          <a:bodyPr>
            <a:normAutofit/>
          </a:bodyPr>
          <a:lstStyle/>
          <a:p>
            <a:r>
              <a:rPr kumimoji="1" lang="ja-JP" altLang="en-US" sz="4800" b="1" dirty="0">
                <a:solidFill>
                  <a:schemeClr val="bg1"/>
                </a:solidFill>
                <a:latin typeface="HGS行書体" panose="03000600000000000000" pitchFamily="66" charset="-128"/>
                <a:ea typeface="HGS行書体" panose="03000600000000000000" pitchFamily="66" charset="-128"/>
              </a:rPr>
              <a:t>個人成長</a:t>
            </a:r>
          </a:p>
        </p:txBody>
      </p:sp>
      <p:pic>
        <p:nvPicPr>
          <p:cNvPr id="6" name="図 5" descr="ロゴ&#10;&#10;自動的に生成された説明">
            <a:extLst>
              <a:ext uri="{FF2B5EF4-FFF2-40B4-BE49-F238E27FC236}">
                <a16:creationId xmlns:a16="http://schemas.microsoft.com/office/drawing/2014/main" id="{15E48D08-6D4C-7BF0-61BD-1B24D0E7D8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10" name="コンテンツ プレースホルダー 2">
            <a:extLst>
              <a:ext uri="{FF2B5EF4-FFF2-40B4-BE49-F238E27FC236}">
                <a16:creationId xmlns:a16="http://schemas.microsoft.com/office/drawing/2014/main" id="{F2A959C7-CE41-2417-B2F4-FCC391336BEE}"/>
              </a:ext>
            </a:extLst>
          </p:cNvPr>
          <p:cNvSpPr txBox="1">
            <a:spLocks/>
          </p:cNvSpPr>
          <p:nvPr/>
        </p:nvSpPr>
        <p:spPr>
          <a:xfrm>
            <a:off x="2346960" y="2756939"/>
            <a:ext cx="7498080" cy="1765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buFont typeface="Wingdings" panose="05000000000000000000" pitchFamily="2" charset="2"/>
              <a:buChar char="Ø"/>
            </a:pPr>
            <a:r>
              <a:rPr lang="ja-JP" altLang="en-US" sz="3000" b="1" u="sng" dirty="0">
                <a:latin typeface="BIZ UDP明朝 Medium" panose="02020500000000000000" pitchFamily="18" charset="-128"/>
                <a:ea typeface="BIZ UDP明朝 Medium" panose="02020500000000000000" pitchFamily="18" charset="-128"/>
              </a:rPr>
              <a:t>個人的に成長したと感じている点</a:t>
            </a:r>
            <a:endParaRPr lang="en-US" altLang="ja-JP" sz="3000" dirty="0">
              <a:latin typeface="BIZ UDP明朝 Medium" panose="02020500000000000000" pitchFamily="18" charset="-128"/>
              <a:ea typeface="BIZ UDP明朝 Medium" panose="02020500000000000000" pitchFamily="18" charset="-128"/>
            </a:endParaRPr>
          </a:p>
          <a:p>
            <a:pPr algn="l">
              <a:buFont typeface="Wingdings" panose="05000000000000000000" pitchFamily="2" charset="2"/>
              <a:buChar char="Ø"/>
            </a:pPr>
            <a:r>
              <a:rPr lang="ja-JP" altLang="en-US" sz="3000" b="1" u="sng" dirty="0">
                <a:latin typeface="BIZ UDP明朝 Medium" panose="02020500000000000000" pitchFamily="18" charset="-128"/>
                <a:ea typeface="BIZ UDP明朝 Medium" panose="02020500000000000000" pitchFamily="18" charset="-128"/>
              </a:rPr>
              <a:t>チームメンバーからの愛を込めたコメント</a:t>
            </a:r>
            <a:r>
              <a:rPr lang="ja-JP" altLang="en-US" sz="3000" b="1" dirty="0">
                <a:solidFill>
                  <a:srgbClr val="FF0000"/>
                </a:solidFill>
                <a:latin typeface="BIZ UDP明朝 Medium" panose="02020500000000000000" pitchFamily="18" charset="-128"/>
                <a:ea typeface="BIZ UDP明朝 Medium" panose="02020500000000000000" pitchFamily="18" charset="-128"/>
              </a:rPr>
              <a:t>♥</a:t>
            </a:r>
            <a:endParaRPr lang="en-US" altLang="ja-JP" sz="3000" b="1" dirty="0">
              <a:solidFill>
                <a:srgbClr val="FF0000"/>
              </a:solidFill>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1813133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遠藤：チームリーダー</a:t>
            </a: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344189"/>
            <a:ext cx="10358023" cy="3456219"/>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リーダーとしての仕事だけでなくメンバーがわすれがちな細かいこと（ロゴ作成や基本デザインなど）を率先して作業してくれた。​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仕事が速くて頼れるリーダーなだけでなく、ちょっと天然なギャップでチームの空気を和ませてくれた。​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おだやかに、でも締めるところは締める理想的なリーダーでした！​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693297"/>
            <a:ext cx="10515600"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Ø"/>
            </a:pPr>
            <a:r>
              <a:rPr lang="ja-JP" altLang="en-US" sz="2400" dirty="0">
                <a:latin typeface="BIZ UDP明朝 Medium" panose="02020500000000000000" pitchFamily="18" charset="-128"/>
                <a:ea typeface="BIZ UDP明朝 Medium" panose="02020500000000000000" pitchFamily="18" charset="-128"/>
              </a:rPr>
              <a:t>個人成長</a:t>
            </a:r>
            <a:endParaRPr lang="ja-JP" altLang="en-US" dirty="0">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3207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lang="ja-JP" altLang="en-US" b="1" dirty="0">
                <a:solidFill>
                  <a:srgbClr val="056334"/>
                </a:solidFill>
                <a:latin typeface="HGS行書体" panose="03000600000000000000" pitchFamily="66" charset="-128"/>
                <a:ea typeface="HGS行書体" panose="03000600000000000000" pitchFamily="66" charset="-128"/>
              </a:rPr>
              <a:t>伊藤：発表担当</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543695"/>
            <a:ext cx="10358023" cy="3256713"/>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コミュニケーション能力がとにかく高い！いつもチームのために色々気を遣ってくれてありがとう。​</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伊藤君パワーでいろいろ円滑に決まったと思います！初日から一貫してすごかった。​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常に意見を出してくれるうえ、話を進めてくれる。作業中でもすぐに手を止めて仲間の話に耳を傾けてくれた。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693297"/>
            <a:ext cx="10515600"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Ø"/>
            </a:pPr>
            <a:r>
              <a:rPr lang="ja-JP" altLang="en-US" sz="2400" dirty="0">
                <a:latin typeface="BIZ UDP明朝 Medium" panose="02020500000000000000" pitchFamily="18" charset="-128"/>
                <a:ea typeface="BIZ UDP明朝 Medium" panose="02020500000000000000" pitchFamily="18" charset="-128"/>
              </a:rPr>
              <a:t>個人成長</a:t>
            </a:r>
            <a:endParaRPr lang="ja-JP" altLang="en-US" dirty="0">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811220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lang="ja-JP" altLang="en-US" b="1" dirty="0">
                <a:solidFill>
                  <a:srgbClr val="056334"/>
                </a:solidFill>
                <a:latin typeface="HGS行書体" panose="03000600000000000000" pitchFamily="66" charset="-128"/>
                <a:ea typeface="HGS行書体" panose="03000600000000000000" pitchFamily="66" charset="-128"/>
              </a:rPr>
              <a:t>石田：コミュニケーション管理担当</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394065"/>
            <a:ext cx="10358023" cy="3406343"/>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発想力が豊かで驚かされた。​アイコンや色彩のセンス素晴らしい。ペルソナ分析は夏帆ちゃんなくして成立しなかった。​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データベースの整理や議事録など細かい仕事を請け負ってくれて本当に助かった！デザインセンスも尊敬しています。​</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分からなければ聞き、できることは進んで取り掛かり、とても要領よく作業を進めていた。担当関係なく終わっていない作業を進めてくれた。​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693297"/>
            <a:ext cx="10515600"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Ø"/>
            </a:pPr>
            <a:r>
              <a:rPr lang="ja-JP" altLang="en-US" sz="2400" dirty="0">
                <a:latin typeface="BIZ UDP明朝 Medium" panose="02020500000000000000" pitchFamily="18" charset="-128"/>
                <a:ea typeface="BIZ UDP明朝 Medium" panose="02020500000000000000" pitchFamily="18" charset="-128"/>
              </a:rPr>
              <a:t>個人成長</a:t>
            </a:r>
            <a:endParaRPr lang="ja-JP" altLang="en-US" dirty="0">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3373132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菊地：構成管理担当</a:t>
            </a: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360815"/>
            <a:ext cx="10358023" cy="3439593"/>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実現が難しそうなところもしっかりこなしてくれたミスター仕事人​</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自分で積極的に調べて知識の仕入れをしていく姿勢が素晴らしいなと思いました！​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静かにコツコツ作り上げていく姿が印象的！あと発表が毎回簡潔でわかりやすかったです。</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コンセプトに合ったアイディアを細部まで盛り込んでくれた。担当する部分を最後まで責任もって作り上げてくれた。​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693297"/>
            <a:ext cx="10515600"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Ø"/>
            </a:pPr>
            <a:r>
              <a:rPr lang="ja-JP" altLang="en-US" sz="2400" dirty="0">
                <a:latin typeface="BIZ UDP明朝 Medium" panose="02020500000000000000" pitchFamily="18" charset="-128"/>
                <a:ea typeface="BIZ UDP明朝 Medium" panose="02020500000000000000" pitchFamily="18" charset="-128"/>
              </a:rPr>
              <a:t>個人成長</a:t>
            </a:r>
            <a:endParaRPr lang="ja-JP" altLang="en-US" dirty="0">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2165666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高山：品質管理担当</a:t>
            </a: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394065"/>
            <a:ext cx="10358023" cy="3406343"/>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技術のサポートだけでなく、苦手だと言っていたコミュニケーションも一生懸命頑張ってくれたこのグループ最大の功労者。大先生。​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いつもプログラミングで行き詰まった時に助けてくれて、本当にありがとう。日報入力などの雑務も頑張りましょう！​</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質問する前からつまずきそうなところの対策を考えておいてくれている、まさに先生。本当にありがとう！​</a:t>
            </a:r>
          </a:p>
          <a:p>
            <a:pPr>
              <a:buFont typeface="BIZ UDP明朝 Medium" panose="02020500000000000000" pitchFamily="18" charset="-128"/>
              <a:buChar char="♥"/>
            </a:pPr>
            <a:r>
              <a:rPr kumimoji="1" lang="en-US" altLang="ja-JP" sz="2000" dirty="0">
                <a:latin typeface="BIZ UDP明朝 Medium" panose="02020500000000000000" pitchFamily="18" charset="-128"/>
                <a:ea typeface="BIZ UDP明朝 Medium" panose="02020500000000000000" pitchFamily="18" charset="-128"/>
              </a:rPr>
              <a:t>1</a:t>
            </a:r>
            <a:r>
              <a:rPr kumimoji="1" lang="ja-JP" altLang="en-US" sz="2000" dirty="0">
                <a:latin typeface="BIZ UDP明朝 Medium" panose="02020500000000000000" pitchFamily="18" charset="-128"/>
                <a:ea typeface="BIZ UDP明朝 Medium" panose="02020500000000000000" pitchFamily="18" charset="-128"/>
              </a:rPr>
              <a:t>日の大半を仲間のサポートに費やすことがありながら、担当した部分は文句なしの仕上がりで作ってくれた。​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693297"/>
            <a:ext cx="10515600"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Ø"/>
            </a:pPr>
            <a:r>
              <a:rPr lang="ja-JP" altLang="en-US" sz="2400" dirty="0">
                <a:latin typeface="BIZ UDP明朝 Medium" panose="02020500000000000000" pitchFamily="18" charset="-128"/>
                <a:ea typeface="BIZ UDP明朝 Medium" panose="02020500000000000000" pitchFamily="18" charset="-128"/>
              </a:rPr>
              <a:t>個人成長</a:t>
            </a:r>
            <a:endParaRPr lang="ja-JP" altLang="en-US" dirty="0">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1793374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lang="ja-JP" altLang="en-US" b="1" dirty="0">
                <a:solidFill>
                  <a:srgbClr val="056334"/>
                </a:solidFill>
                <a:latin typeface="HGS行書体" panose="03000600000000000000" pitchFamily="66" charset="-128"/>
                <a:ea typeface="HGS行書体" panose="03000600000000000000" pitchFamily="66" charset="-128"/>
              </a:rPr>
              <a:t>橋本：</a:t>
            </a:r>
            <a:r>
              <a:rPr lang="en-US" altLang="ja-JP" b="1" dirty="0">
                <a:solidFill>
                  <a:srgbClr val="056334"/>
                </a:solidFill>
                <a:latin typeface="HGS行書体" panose="03000600000000000000" pitchFamily="66" charset="-128"/>
                <a:ea typeface="HGS行書体" panose="03000600000000000000" pitchFamily="66" charset="-128"/>
              </a:rPr>
              <a:t>DBA</a:t>
            </a:r>
            <a:r>
              <a:rPr lang="ja-JP" altLang="en-US" b="1" dirty="0">
                <a:solidFill>
                  <a:srgbClr val="056334"/>
                </a:solidFill>
                <a:latin typeface="HGS行書体" panose="03000600000000000000" pitchFamily="66" charset="-128"/>
                <a:ea typeface="HGS行書体" panose="03000600000000000000" pitchFamily="66" charset="-128"/>
              </a:rPr>
              <a:t>担当</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344189"/>
            <a:ext cx="10358023" cy="3456219"/>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苦手とする業務の担当を自ら立候補する積極性に尊敬した。　プレゼンであそこまで人を楽しませられるのはあなたしかいない。​</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チーム開発初日にコミュニケーションが苦手なので頑張ると言っていて、しっかり実行しているところに感動！発表が毎回楽しみでした。​</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どこまでできた、どこがわからないなど報連相がしっかりしていた。​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693297"/>
            <a:ext cx="10515600"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Ø"/>
            </a:pPr>
            <a:r>
              <a:rPr lang="ja-JP" altLang="en-US" sz="2400" dirty="0">
                <a:latin typeface="BIZ UDP明朝 Medium" panose="02020500000000000000" pitchFamily="18" charset="-128"/>
                <a:ea typeface="BIZ UDP明朝 Medium" panose="02020500000000000000" pitchFamily="18" charset="-128"/>
              </a:rPr>
              <a:t>コミュニケーション能力が向上！質問や人に頼ることができるようになった！</a:t>
            </a:r>
            <a:endParaRPr lang="ja-JP" altLang="en-US" dirty="0">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4166017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F4F5560-4DDF-95AE-553A-22C0E1AC37B9}"/>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4167808" y="2446083"/>
            <a:ext cx="3882887" cy="2192178"/>
          </a:xfrm>
        </p:spPr>
        <p:txBody>
          <a:bodyPr>
            <a:normAutofit fontScale="92500"/>
          </a:bodyPr>
          <a:lstStyle/>
          <a:p>
            <a:pPr>
              <a:buFont typeface="Wingdings" panose="05000000000000000000" pitchFamily="2" charset="2"/>
              <a:buChar char="Ø"/>
            </a:pPr>
            <a:r>
              <a:rPr kumimoji="1" lang="en-US" altLang="ja-JP" sz="3200" b="1" u="sng" dirty="0">
                <a:latin typeface="BIZ UDP明朝 Medium" panose="02020500000000000000" pitchFamily="18" charset="-128"/>
                <a:ea typeface="BIZ UDP明朝 Medium" panose="02020500000000000000" pitchFamily="18" charset="-128"/>
              </a:rPr>
              <a:t>FLIFRE</a:t>
            </a:r>
            <a:r>
              <a:rPr kumimoji="1" lang="ja-JP" altLang="en-US" sz="3200" b="1" u="sng" dirty="0">
                <a:latin typeface="BIZ UDP明朝 Medium" panose="02020500000000000000" pitchFamily="18" charset="-128"/>
                <a:ea typeface="BIZ UDP明朝 Medium" panose="02020500000000000000" pitchFamily="18" charset="-128"/>
              </a:rPr>
              <a:t>について</a:t>
            </a:r>
            <a:endParaRPr kumimoji="1" lang="en-US" altLang="ja-JP" sz="3200"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en-US" altLang="ja-JP" sz="3200" b="1" u="sng" dirty="0">
                <a:latin typeface="BIZ UDP明朝 Medium" panose="02020500000000000000" pitchFamily="18" charset="-128"/>
                <a:ea typeface="BIZ UDP明朝 Medium" panose="02020500000000000000" pitchFamily="18" charset="-128"/>
              </a:rPr>
              <a:t>FLIFRE</a:t>
            </a:r>
            <a:r>
              <a:rPr lang="ja-JP" altLang="en-US" sz="3200" b="1" u="sng" dirty="0">
                <a:latin typeface="BIZ UDP明朝 Medium" panose="02020500000000000000" pitchFamily="18" charset="-128"/>
                <a:ea typeface="BIZ UDP明朝 Medium" panose="02020500000000000000" pitchFamily="18" charset="-128"/>
              </a:rPr>
              <a:t>の開発背景</a:t>
            </a:r>
            <a:endParaRPr kumimoji="1" lang="en-US" altLang="ja-JP" sz="3200"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ja-JP" altLang="en-US" sz="3200" b="1" u="sng" dirty="0">
                <a:latin typeface="BIZ UDP明朝 Medium" panose="02020500000000000000" pitchFamily="18" charset="-128"/>
                <a:ea typeface="BIZ UDP明朝 Medium" panose="02020500000000000000" pitchFamily="18" charset="-128"/>
              </a:rPr>
              <a:t>機能説明</a:t>
            </a:r>
            <a:endParaRPr lang="en-US" altLang="ja-JP" sz="3200"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kumimoji="1" lang="ja-JP" altLang="en-US" sz="3200" b="1" u="sng" dirty="0">
                <a:latin typeface="BIZ UDP明朝 Medium" panose="02020500000000000000" pitchFamily="18" charset="-128"/>
                <a:ea typeface="BIZ UDP明朝 Medium" panose="02020500000000000000" pitchFamily="18" charset="-128"/>
              </a:rPr>
              <a:t>個人成長</a:t>
            </a:r>
            <a:endParaRPr kumimoji="1" lang="en-US" altLang="ja-JP" sz="3200" b="1" u="sng" dirty="0">
              <a:latin typeface="BIZ UDP明朝 Medium" panose="02020500000000000000" pitchFamily="18" charset="-128"/>
              <a:ea typeface="BIZ UDP明朝 Medium" panose="02020500000000000000" pitchFamily="18" charset="-128"/>
            </a:endParaRPr>
          </a:p>
        </p:txBody>
      </p:sp>
      <p:pic>
        <p:nvPicPr>
          <p:cNvPr id="8" name="Picture 12">
            <a:extLst>
              <a:ext uri="{FF2B5EF4-FFF2-40B4-BE49-F238E27FC236}">
                <a16:creationId xmlns:a16="http://schemas.microsoft.com/office/drawing/2014/main" id="{0FBE787C-D67B-E2E9-9B42-F577A275141F}"/>
              </a:ext>
            </a:extLst>
          </p:cNvPr>
          <p:cNvPicPr>
            <a:picLocks noChangeAspect="1" noChangeArrowheads="1"/>
          </p:cNvPicPr>
          <p:nvPr/>
        </p:nvPicPr>
        <p:blipFill>
          <a:blip r:embed="rId2">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9825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9" name="字幕 2">
            <a:extLst>
              <a:ext uri="{FF2B5EF4-FFF2-40B4-BE49-F238E27FC236}">
                <a16:creationId xmlns:a16="http://schemas.microsoft.com/office/drawing/2014/main" id="{6BEAD35A-4747-FED1-165B-F77B563C2A38}"/>
              </a:ext>
            </a:extLst>
          </p:cNvPr>
          <p:cNvSpPr txBox="1">
            <a:spLocks/>
          </p:cNvSpPr>
          <p:nvPr/>
        </p:nvSpPr>
        <p:spPr>
          <a:xfrm>
            <a:off x="3699972" y="736218"/>
            <a:ext cx="4792055" cy="929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4800" dirty="0">
                <a:solidFill>
                  <a:schemeClr val="bg1"/>
                </a:solidFill>
                <a:latin typeface="HGS行書体" panose="03000600000000000000" pitchFamily="66" charset="-128"/>
                <a:ea typeface="HGS行書体" panose="03000600000000000000" pitchFamily="66" charset="-128"/>
              </a:rPr>
              <a:t>本日のお品書き</a:t>
            </a:r>
            <a:endParaRPr lang="en-US" altLang="ja-JP" sz="4800" dirty="0">
              <a:solidFill>
                <a:schemeClr val="bg1"/>
              </a:solidFill>
              <a:latin typeface="HGS行書体" panose="03000600000000000000" pitchFamily="66" charset="-128"/>
              <a:ea typeface="HGS行書体" panose="03000600000000000000" pitchFamily="66" charset="-128"/>
            </a:endParaRPr>
          </a:p>
        </p:txBody>
      </p:sp>
      <p:pic>
        <p:nvPicPr>
          <p:cNvPr id="10" name="Picture 8">
            <a:extLst>
              <a:ext uri="{FF2B5EF4-FFF2-40B4-BE49-F238E27FC236}">
                <a16:creationId xmlns:a16="http://schemas.microsoft.com/office/drawing/2014/main" id="{7BDE0EBF-610B-2B20-59A4-E0EB40BB56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334551"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38D0EDB7-B120-9D93-ACE5-88B0246916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9344518" y="4517165"/>
            <a:ext cx="1229747" cy="17567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a:extLst>
              <a:ext uri="{FF2B5EF4-FFF2-40B4-BE49-F238E27FC236}">
                <a16:creationId xmlns:a16="http://schemas.microsoft.com/office/drawing/2014/main" id="{A2D940D0-A081-2D7B-61F1-061E0929A4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224" y="4492487"/>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a:extLst>
              <a:ext uri="{FF2B5EF4-FFF2-40B4-BE49-F238E27FC236}">
                <a16:creationId xmlns:a16="http://schemas.microsoft.com/office/drawing/2014/main" id="{A25C3A3F-6059-89F1-6967-C72AB4246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786"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a:extLst>
              <a:ext uri="{FF2B5EF4-FFF2-40B4-BE49-F238E27FC236}">
                <a16:creationId xmlns:a16="http://schemas.microsoft.com/office/drawing/2014/main" id="{CBA3D6A5-A45F-9487-439C-81A0EAE97A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5975" y="4505736"/>
            <a:ext cx="1229747" cy="175678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a:extLst>
              <a:ext uri="{FF2B5EF4-FFF2-40B4-BE49-F238E27FC236}">
                <a16:creationId xmlns:a16="http://schemas.microsoft.com/office/drawing/2014/main" id="{AD578ABE-6B68-FD76-4B48-C38AB27E7F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428352"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917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正方形/長方形 36">
            <a:extLst>
              <a:ext uri="{FF2B5EF4-FFF2-40B4-BE49-F238E27FC236}">
                <a16:creationId xmlns:a16="http://schemas.microsoft.com/office/drawing/2014/main" id="{A5EAC9EC-E63B-9F2C-AD19-8F8EA46A4D6F}"/>
              </a:ext>
            </a:extLst>
          </p:cNvPr>
          <p:cNvSpPr/>
          <p:nvPr/>
        </p:nvSpPr>
        <p:spPr>
          <a:xfrm>
            <a:off x="682487" y="23522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6" name="Picture 12">
            <a:extLst>
              <a:ext uri="{FF2B5EF4-FFF2-40B4-BE49-F238E27FC236}">
                <a16:creationId xmlns:a16="http://schemas.microsoft.com/office/drawing/2014/main" id="{0CD25576-0D6C-46E1-67CF-7F62DF766819}"/>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25098" y="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3" name="字幕 2">
            <a:extLst>
              <a:ext uri="{FF2B5EF4-FFF2-40B4-BE49-F238E27FC236}">
                <a16:creationId xmlns:a16="http://schemas.microsoft.com/office/drawing/2014/main" id="{B9C9FA85-31F3-4C52-2DB3-21CCC84B3594}"/>
              </a:ext>
            </a:extLst>
          </p:cNvPr>
          <p:cNvSpPr>
            <a:spLocks noGrp="1"/>
          </p:cNvSpPr>
          <p:nvPr>
            <p:ph type="subTitle" idx="1"/>
          </p:nvPr>
        </p:nvSpPr>
        <p:spPr>
          <a:xfrm>
            <a:off x="2223287" y="688356"/>
            <a:ext cx="7997216" cy="929814"/>
          </a:xfrm>
        </p:spPr>
        <p:txBody>
          <a:bodyPr>
            <a:noAutofit/>
          </a:bodyPr>
          <a:lstStyle/>
          <a:p>
            <a:r>
              <a:rPr lang="en-US" altLang="ja-JP" sz="4000" dirty="0">
                <a:solidFill>
                  <a:schemeClr val="bg1"/>
                </a:solidFill>
                <a:latin typeface="HGS行書体" panose="03000600000000000000" pitchFamily="66" charset="-128"/>
                <a:ea typeface="HGS行書体" panose="03000600000000000000" pitchFamily="66" charset="-128"/>
              </a:rPr>
              <a:t>B3 </a:t>
            </a:r>
            <a:r>
              <a:rPr lang="ja-JP" altLang="en-US" sz="4000" dirty="0">
                <a:solidFill>
                  <a:schemeClr val="bg1"/>
                </a:solidFill>
                <a:latin typeface="HGS行書体" panose="03000600000000000000" pitchFamily="66" charset="-128"/>
                <a:ea typeface="HGS行書体" panose="03000600000000000000" pitchFamily="66" charset="-128"/>
              </a:rPr>
              <a:t>炙りえんがわより愛を込めて</a:t>
            </a:r>
            <a:endParaRPr lang="en-US" altLang="ja-JP" sz="4000" dirty="0">
              <a:solidFill>
                <a:schemeClr val="bg1"/>
              </a:solidFill>
              <a:latin typeface="HGS行書体" panose="03000600000000000000" pitchFamily="66" charset="-128"/>
              <a:ea typeface="HGS行書体" panose="03000600000000000000" pitchFamily="66" charset="-128"/>
            </a:endParaRPr>
          </a:p>
        </p:txBody>
      </p:sp>
      <p:sp>
        <p:nvSpPr>
          <p:cNvPr id="5" name="タイトル 4">
            <a:extLst>
              <a:ext uri="{FF2B5EF4-FFF2-40B4-BE49-F238E27FC236}">
                <a16:creationId xmlns:a16="http://schemas.microsoft.com/office/drawing/2014/main" id="{024DB6ED-1995-07CC-6153-6684553392AF}"/>
              </a:ext>
            </a:extLst>
          </p:cNvPr>
          <p:cNvSpPr>
            <a:spLocks noGrp="1"/>
          </p:cNvSpPr>
          <p:nvPr>
            <p:ph type="ctrTitle"/>
          </p:nvPr>
        </p:nvSpPr>
        <p:spPr>
          <a:xfrm>
            <a:off x="1457739" y="2766116"/>
            <a:ext cx="9528312" cy="1193247"/>
          </a:xfrm>
        </p:spPr>
        <p:txBody>
          <a:bodyPr>
            <a:normAutofit fontScale="90000"/>
          </a:bodyPr>
          <a:lstStyle/>
          <a:p>
            <a:r>
              <a:rPr lang="ja-JP" altLang="en-US" sz="4400" dirty="0">
                <a:solidFill>
                  <a:srgbClr val="056334"/>
                </a:solidFill>
                <a:latin typeface="HGS行書体" panose="03000600000000000000" pitchFamily="66" charset="-128"/>
                <a:ea typeface="HGS行書体" panose="03000600000000000000" pitchFamily="66" charset="-128"/>
              </a:rPr>
              <a:t>毎度ありがとうございました！</a:t>
            </a:r>
            <a:br>
              <a:rPr lang="en-US" altLang="ja-JP" sz="4400" dirty="0">
                <a:solidFill>
                  <a:srgbClr val="056334"/>
                </a:solidFill>
                <a:latin typeface="HGS行書体" panose="03000600000000000000" pitchFamily="66" charset="-128"/>
                <a:ea typeface="HGS行書体" panose="03000600000000000000" pitchFamily="66" charset="-128"/>
              </a:rPr>
            </a:br>
            <a:r>
              <a:rPr lang="ja-JP" altLang="en-US" sz="4400" dirty="0">
                <a:solidFill>
                  <a:srgbClr val="056334"/>
                </a:solidFill>
                <a:latin typeface="HGS行書体" panose="03000600000000000000" pitchFamily="66" charset="-128"/>
                <a:ea typeface="HGS行書体" panose="03000600000000000000" pitchFamily="66" charset="-128"/>
              </a:rPr>
              <a:t>またのご利用お待ちしております。</a:t>
            </a:r>
          </a:p>
        </p:txBody>
      </p:sp>
      <p:pic>
        <p:nvPicPr>
          <p:cNvPr id="38" name="図 37" descr="ロゴ&#10;&#10;自動的に生成された説明">
            <a:extLst>
              <a:ext uri="{FF2B5EF4-FFF2-40B4-BE49-F238E27FC236}">
                <a16:creationId xmlns:a16="http://schemas.microsoft.com/office/drawing/2014/main" id="{C20B676E-3BE3-326E-FBC8-91CDDF223F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Tree>
    <p:extLst>
      <p:ext uri="{BB962C8B-B14F-4D97-AF65-F5344CB8AC3E}">
        <p14:creationId xmlns:p14="http://schemas.microsoft.com/office/powerpoint/2010/main" val="712348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F315BA8D-3AE3-F2B0-BF93-664742398F26}"/>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31D4277-22F7-CD8C-8DD6-B5C14712D92E}"/>
              </a:ext>
            </a:extLst>
          </p:cNvPr>
          <p:cNvSpPr>
            <a:spLocks noGrp="1"/>
          </p:cNvSpPr>
          <p:nvPr>
            <p:ph type="title"/>
          </p:nvPr>
        </p:nvSpPr>
        <p:spPr>
          <a:xfrm>
            <a:off x="6069496" y="403020"/>
            <a:ext cx="2552114" cy="1325563"/>
          </a:xfrm>
        </p:spPr>
        <p:txBody>
          <a:bodyPr/>
          <a:lstStyle/>
          <a:p>
            <a:r>
              <a:rPr kumimoji="1" lang="ja-JP" altLang="en-US" b="1" dirty="0">
                <a:solidFill>
                  <a:srgbClr val="056334"/>
                </a:solidFill>
                <a:latin typeface="HGS行書体" panose="03000600000000000000" pitchFamily="66" charset="-128"/>
                <a:ea typeface="HGS行書体" panose="03000600000000000000" pitchFamily="66" charset="-128"/>
              </a:rPr>
              <a:t>について</a:t>
            </a:r>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904460" y="1865381"/>
            <a:ext cx="10515600" cy="4351338"/>
          </a:xfrm>
        </p:spPr>
        <p:txBody>
          <a:bodyPr>
            <a:normAutofit fontScale="92500"/>
          </a:bodyPr>
          <a:lstStyle/>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想定ユーザー</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kumimoji="1" lang="en-US" altLang="ja-JP" dirty="0">
                <a:latin typeface="BIZ UDP明朝 Medium" panose="02020500000000000000" pitchFamily="18" charset="-128"/>
                <a:ea typeface="BIZ UDP明朝 Medium" panose="02020500000000000000" pitchFamily="18" charset="-128"/>
              </a:rPr>
              <a:t>Netflix</a:t>
            </a:r>
            <a:r>
              <a:rPr kumimoji="1" lang="ja-JP" altLang="en-US" dirty="0">
                <a:latin typeface="BIZ UDP明朝 Medium" panose="02020500000000000000" pitchFamily="18" charset="-128"/>
                <a:ea typeface="BIZ UDP明朝 Medium" panose="02020500000000000000" pitchFamily="18" charset="-128"/>
              </a:rPr>
              <a:t>のヘビーユーザー</a:t>
            </a:r>
            <a:r>
              <a:rPr kumimoji="1" lang="en-US" altLang="ja-JP" dirty="0">
                <a:latin typeface="BIZ UDP明朝 Medium" panose="02020500000000000000" pitchFamily="18" charset="-128"/>
                <a:ea typeface="BIZ UDP明朝 Medium" panose="02020500000000000000" pitchFamily="18" charset="-128"/>
              </a:rPr>
              <a:t>(</a:t>
            </a:r>
            <a:r>
              <a:rPr kumimoji="1" lang="ja-JP" altLang="en-US" dirty="0">
                <a:latin typeface="BIZ UDP明朝 Medium" panose="02020500000000000000" pitchFamily="18" charset="-128"/>
                <a:ea typeface="BIZ UDP明朝 Medium" panose="02020500000000000000" pitchFamily="18" charset="-128"/>
              </a:rPr>
              <a:t>特に</a:t>
            </a:r>
            <a:r>
              <a:rPr kumimoji="1" lang="en-US" altLang="ja-JP" dirty="0">
                <a:latin typeface="BIZ UDP明朝 Medium" panose="02020500000000000000" pitchFamily="18" charset="-128"/>
                <a:ea typeface="BIZ UDP明朝 Medium" panose="02020500000000000000" pitchFamily="18" charset="-128"/>
              </a:rPr>
              <a:t>20</a:t>
            </a:r>
            <a:r>
              <a:rPr kumimoji="1" lang="ja-JP" altLang="en-US" dirty="0">
                <a:latin typeface="BIZ UDP明朝 Medium" panose="02020500000000000000" pitchFamily="18" charset="-128"/>
                <a:ea typeface="BIZ UDP明朝 Medium" panose="02020500000000000000" pitchFamily="18" charset="-128"/>
              </a:rPr>
              <a:t>代の若年層</a:t>
            </a:r>
            <a:r>
              <a:rPr lang="ja-JP" altLang="en-US" dirty="0">
                <a:latin typeface="BIZ UDP明朝 Medium" panose="02020500000000000000" pitchFamily="18" charset="-128"/>
                <a:ea typeface="BIZ UDP明朝 Medium" panose="02020500000000000000" pitchFamily="18" charset="-128"/>
              </a:rPr>
              <a:t>）</a:t>
            </a:r>
            <a:endParaRPr lang="en-US" altLang="ja-JP" dirty="0">
              <a:latin typeface="BIZ UDP明朝 Medium" panose="02020500000000000000" pitchFamily="18" charset="-128"/>
              <a:ea typeface="BIZ UDP明朝 Medium" panose="02020500000000000000" pitchFamily="18" charset="-128"/>
            </a:endParaRPr>
          </a:p>
          <a:p>
            <a:pPr marL="0" indent="0">
              <a:buNone/>
            </a:pPr>
            <a:r>
              <a:rPr kumimoji="1" lang="ja-JP" altLang="en-US" dirty="0">
                <a:latin typeface="BIZ UDP明朝 Medium" panose="02020500000000000000" pitchFamily="18" charset="-128"/>
                <a:ea typeface="BIZ UDP明朝 Medium" panose="02020500000000000000" pitchFamily="18" charset="-128"/>
              </a:rPr>
              <a:t>→</a:t>
            </a:r>
            <a:r>
              <a:rPr kumimoji="1" lang="en-US" altLang="ja-JP" dirty="0">
                <a:latin typeface="BIZ UDP明朝 Medium" panose="02020500000000000000" pitchFamily="18" charset="-128"/>
                <a:ea typeface="BIZ UDP明朝 Medium" panose="02020500000000000000" pitchFamily="18" charset="-128"/>
              </a:rPr>
              <a:t>FLIFRE</a:t>
            </a:r>
            <a:r>
              <a:rPr kumimoji="1" lang="ja-JP" altLang="en-US" dirty="0">
                <a:latin typeface="BIZ UDP明朝 Medium" panose="02020500000000000000" pitchFamily="18" charset="-128"/>
                <a:ea typeface="BIZ UDP明朝 Medium" panose="02020500000000000000" pitchFamily="18" charset="-128"/>
              </a:rPr>
              <a:t>は「</a:t>
            </a:r>
            <a:r>
              <a:rPr kumimoji="1" lang="en-US" altLang="ja-JP" dirty="0">
                <a:solidFill>
                  <a:srgbClr val="FF0000"/>
                </a:solidFill>
                <a:latin typeface="BIZ UDP明朝 Medium" panose="02020500000000000000" pitchFamily="18" charset="-128"/>
                <a:ea typeface="BIZ UDP明朝 Medium" panose="02020500000000000000" pitchFamily="18" charset="-128"/>
              </a:rPr>
              <a:t>Netflix</a:t>
            </a:r>
            <a:r>
              <a:rPr kumimoji="1" lang="en-US" altLang="ja-JP" dirty="0">
                <a:latin typeface="BIZ UDP明朝 Medium" panose="02020500000000000000" pitchFamily="18" charset="-128"/>
                <a:ea typeface="BIZ UDP明朝 Medium" panose="02020500000000000000" pitchFamily="18" charset="-128"/>
              </a:rPr>
              <a:t> </a:t>
            </a:r>
            <a:r>
              <a:rPr kumimoji="1" lang="en-US" altLang="ja-JP" dirty="0">
                <a:solidFill>
                  <a:srgbClr val="FF0000"/>
                </a:solidFill>
                <a:latin typeface="BIZ UDP明朝 Medium" panose="02020500000000000000" pitchFamily="18" charset="-128"/>
                <a:ea typeface="BIZ UDP明朝 Medium" panose="02020500000000000000" pitchFamily="18" charset="-128"/>
              </a:rPr>
              <a:t>freak</a:t>
            </a:r>
            <a:r>
              <a:rPr kumimoji="1" lang="en-US" altLang="ja-JP" dirty="0">
                <a:latin typeface="BIZ UDP明朝 Medium" panose="02020500000000000000" pitchFamily="18" charset="-128"/>
                <a:ea typeface="BIZ UDP明朝 Medium" panose="02020500000000000000" pitchFamily="18" charset="-128"/>
              </a:rPr>
              <a:t>(Netflix </a:t>
            </a:r>
            <a:r>
              <a:rPr kumimoji="1" lang="ja-JP" altLang="en-US" dirty="0">
                <a:latin typeface="BIZ UDP明朝 Medium" panose="02020500000000000000" pitchFamily="18" charset="-128"/>
                <a:ea typeface="BIZ UDP明朝 Medium" panose="02020500000000000000" pitchFamily="18" charset="-128"/>
              </a:rPr>
              <a:t>愛好家</a:t>
            </a:r>
            <a:r>
              <a:rPr kumimoji="1" lang="en-US" altLang="ja-JP" dirty="0">
                <a:latin typeface="BIZ UDP明朝 Medium" panose="02020500000000000000" pitchFamily="18" charset="-128"/>
                <a:ea typeface="BIZ UDP明朝 Medium" panose="02020500000000000000" pitchFamily="18" charset="-128"/>
              </a:rPr>
              <a:t>)</a:t>
            </a:r>
            <a:r>
              <a:rPr kumimoji="1" lang="ja-JP" altLang="en-US" dirty="0">
                <a:latin typeface="BIZ UDP明朝 Medium" panose="02020500000000000000" pitchFamily="18" charset="-128"/>
                <a:ea typeface="BIZ UDP明朝 Medium" panose="02020500000000000000" pitchFamily="18" charset="-128"/>
              </a:rPr>
              <a:t>」という造語の略称</a:t>
            </a:r>
            <a:endParaRPr kumimoji="1" lang="en-US" altLang="ja-JP" dirty="0">
              <a:latin typeface="BIZ UDP明朝 Medium" panose="02020500000000000000" pitchFamily="18" charset="-128"/>
              <a:ea typeface="BIZ UDP明朝 Medium" panose="02020500000000000000" pitchFamily="18" charset="-128"/>
            </a:endParaRPr>
          </a:p>
          <a:p>
            <a:pPr marL="0" indent="0">
              <a:buNone/>
            </a:pPr>
            <a:endParaRPr kumimoji="1" lang="en-US" altLang="ja-JP"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en-US" altLang="ja-JP" b="1" u="sng" dirty="0">
                <a:latin typeface="BIZ UDP明朝 Medium" panose="02020500000000000000" pitchFamily="18" charset="-128"/>
                <a:ea typeface="BIZ UDP明朝 Medium" panose="02020500000000000000" pitchFamily="18" charset="-128"/>
              </a:rPr>
              <a:t>FLIFRE</a:t>
            </a:r>
            <a:r>
              <a:rPr lang="ja-JP" altLang="en-US" b="1" u="sng" dirty="0">
                <a:latin typeface="BIZ UDP明朝 Medium" panose="02020500000000000000" pitchFamily="18" charset="-128"/>
                <a:ea typeface="BIZ UDP明朝 Medium" panose="02020500000000000000" pitchFamily="18" charset="-128"/>
              </a:rPr>
              <a:t>の大きな特徴</a:t>
            </a:r>
            <a:endParaRPr kumimoji="1" lang="en-US" altLang="ja-JP" b="1" u="sng" dirty="0">
              <a:latin typeface="BIZ UDP明朝 Medium" panose="02020500000000000000" pitchFamily="18" charset="-128"/>
              <a:ea typeface="BIZ UDP明朝 Medium" panose="02020500000000000000" pitchFamily="18" charset="-128"/>
            </a:endParaRPr>
          </a:p>
          <a:p>
            <a:pPr marL="514350" indent="-514350">
              <a:buFont typeface="+mj-ea"/>
              <a:buAutoNum type="circleNumDbPlain"/>
            </a:pPr>
            <a:r>
              <a:rPr kumimoji="1" lang="ja-JP" altLang="en-US" dirty="0">
                <a:latin typeface="BIZ UDP明朝 Medium" panose="02020500000000000000" pitchFamily="18" charset="-128"/>
                <a:ea typeface="BIZ UDP明朝 Medium" panose="02020500000000000000" pitchFamily="18" charset="-128"/>
              </a:rPr>
              <a:t>見たいジャンルに迷ったときのルーレット機能</a:t>
            </a:r>
            <a:endParaRPr kumimoji="1" lang="en-US" altLang="ja-JP" dirty="0">
              <a:latin typeface="BIZ UDP明朝 Medium" panose="02020500000000000000" pitchFamily="18" charset="-128"/>
              <a:ea typeface="BIZ UDP明朝 Medium" panose="02020500000000000000" pitchFamily="18" charset="-128"/>
            </a:endParaRPr>
          </a:p>
          <a:p>
            <a:pPr marL="514350" indent="-514350">
              <a:buFont typeface="+mj-ea"/>
              <a:buAutoNum type="circleNumDbPlain"/>
            </a:pPr>
            <a:r>
              <a:rPr kumimoji="1" lang="en-US" altLang="ja-JP" dirty="0">
                <a:latin typeface="BIZ UDP明朝 Medium" panose="02020500000000000000" pitchFamily="18" charset="-128"/>
                <a:ea typeface="BIZ UDP明朝 Medium" panose="02020500000000000000" pitchFamily="18" charset="-128"/>
              </a:rPr>
              <a:t>FLIFRE</a:t>
            </a:r>
            <a:r>
              <a:rPr kumimoji="1" lang="ja-JP" altLang="en-US" dirty="0">
                <a:latin typeface="BIZ UDP明朝 Medium" panose="02020500000000000000" pitchFamily="18" charset="-128"/>
                <a:ea typeface="BIZ UDP明朝 Medium" panose="02020500000000000000" pitchFamily="18" charset="-128"/>
              </a:rPr>
              <a:t>ユーザーによるレビューを共有する機能</a:t>
            </a:r>
            <a:endParaRPr kumimoji="1" lang="en-US" altLang="ja-JP" dirty="0">
              <a:latin typeface="BIZ UDP明朝 Medium" panose="02020500000000000000" pitchFamily="18" charset="-128"/>
              <a:ea typeface="BIZ UDP明朝 Medium" panose="02020500000000000000" pitchFamily="18" charset="-128"/>
            </a:endParaRPr>
          </a:p>
          <a:p>
            <a:pPr marL="0" indent="0">
              <a:buNone/>
            </a:pPr>
            <a:r>
              <a:rPr kumimoji="1" lang="ja-JP" altLang="en-US" dirty="0">
                <a:latin typeface="BIZ UDP明朝 Medium" panose="02020500000000000000" pitchFamily="18" charset="-128"/>
                <a:ea typeface="BIZ UDP明朝 Medium" panose="02020500000000000000" pitchFamily="18" charset="-128"/>
              </a:rPr>
              <a:t>→まだ見ぬ作品を見つける架け橋となりうる”</a:t>
            </a:r>
            <a:r>
              <a:rPr kumimoji="1" lang="en-US" altLang="ja-JP" dirty="0">
                <a:latin typeface="BIZ UDP明朝 Medium" panose="02020500000000000000" pitchFamily="18" charset="-128"/>
                <a:ea typeface="BIZ UDP明朝 Medium" panose="02020500000000000000" pitchFamily="18" charset="-128"/>
              </a:rPr>
              <a:t>Netflix</a:t>
            </a:r>
            <a:r>
              <a:rPr kumimoji="1" lang="ja-JP" altLang="en-US" dirty="0">
                <a:latin typeface="BIZ UDP明朝 Medium" panose="02020500000000000000" pitchFamily="18" charset="-128"/>
                <a:ea typeface="BIZ UDP明朝 Medium" panose="02020500000000000000" pitchFamily="18" charset="-128"/>
              </a:rPr>
              <a:t>版</a:t>
            </a:r>
            <a:r>
              <a:rPr kumimoji="1" lang="en-US" altLang="ja-JP" dirty="0">
                <a:latin typeface="BIZ UDP明朝 Medium" panose="02020500000000000000" pitchFamily="18" charset="-128"/>
                <a:ea typeface="BIZ UDP明朝 Medium" panose="02020500000000000000" pitchFamily="18" charset="-128"/>
              </a:rPr>
              <a:t>Twitter”</a:t>
            </a:r>
          </a:p>
          <a:p>
            <a:pPr marL="0" indent="0">
              <a:buNone/>
            </a:pPr>
            <a:r>
              <a:rPr kumimoji="1" lang="ja-JP" altLang="en-US" dirty="0">
                <a:latin typeface="BIZ UDP明朝 Medium" panose="02020500000000000000" pitchFamily="18" charset="-128"/>
                <a:ea typeface="BIZ UDP明朝 Medium" panose="02020500000000000000" pitchFamily="18" charset="-128"/>
              </a:rPr>
              <a:t>　を目指す！</a:t>
            </a:r>
          </a:p>
          <a:p>
            <a:pPr marL="0" indent="0">
              <a:buNone/>
            </a:pPr>
            <a:endParaRPr kumimoji="1" lang="ja-JP" altLang="en-US" dirty="0"/>
          </a:p>
          <a:p>
            <a:pPr marL="0" indent="0">
              <a:buNone/>
            </a:pPr>
            <a:endParaRPr kumimoji="1" lang="ja-JP" altLang="en-US" dirty="0"/>
          </a:p>
        </p:txBody>
      </p:sp>
      <p:pic>
        <p:nvPicPr>
          <p:cNvPr id="6" name="図 5" descr="ロゴ&#10;&#10;自動的に生成された説明">
            <a:extLst>
              <a:ext uri="{FF2B5EF4-FFF2-40B4-BE49-F238E27FC236}">
                <a16:creationId xmlns:a16="http://schemas.microsoft.com/office/drawing/2014/main" id="{96AC6360-9E67-8475-7F0C-554CE6D51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6260" y="530364"/>
            <a:ext cx="2286000" cy="1066800"/>
          </a:xfrm>
          <a:prstGeom prst="rect">
            <a:avLst/>
          </a:prstGeom>
        </p:spPr>
      </p:pic>
    </p:spTree>
    <p:extLst>
      <p:ext uri="{BB962C8B-B14F-4D97-AF65-F5344CB8AC3E}">
        <p14:creationId xmlns:p14="http://schemas.microsoft.com/office/powerpoint/2010/main" val="369699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F4F5560-4DDF-95AE-553A-22C0E1AC37B9}"/>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31D4277-22F7-CD8C-8DD6-B5C14712D92E}"/>
              </a:ext>
            </a:extLst>
          </p:cNvPr>
          <p:cNvSpPr>
            <a:spLocks noGrp="1"/>
          </p:cNvSpPr>
          <p:nvPr>
            <p:ph type="title"/>
          </p:nvPr>
        </p:nvSpPr>
        <p:spPr>
          <a:xfrm>
            <a:off x="5767811" y="390766"/>
            <a:ext cx="3466310" cy="1325563"/>
          </a:xfrm>
        </p:spPr>
        <p:txBody>
          <a:bodyPr/>
          <a:lstStyle/>
          <a:p>
            <a:r>
              <a:rPr lang="ja-JP" altLang="en-US" b="1" dirty="0">
                <a:solidFill>
                  <a:srgbClr val="056334"/>
                </a:solidFill>
                <a:latin typeface="HGS行書体" panose="03000600000000000000" pitchFamily="66" charset="-128"/>
                <a:ea typeface="HGS行書体" panose="03000600000000000000" pitchFamily="66" charset="-128"/>
              </a:rPr>
              <a:t>の開発背景</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864704" y="2028651"/>
            <a:ext cx="10515600" cy="3775801"/>
          </a:xfrm>
        </p:spPr>
        <p:txBody>
          <a:bodyPr>
            <a:normAutofit fontScale="92500"/>
          </a:bodyPr>
          <a:lstStyle/>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コロナ禍</a:t>
            </a:r>
            <a:r>
              <a:rPr lang="ja-JP" altLang="en-US" b="1" u="sng" dirty="0">
                <a:latin typeface="BIZ UDP明朝 Medium" panose="02020500000000000000" pitchFamily="18" charset="-128"/>
                <a:ea typeface="BIZ UDP明朝 Medium" panose="02020500000000000000" pitchFamily="18" charset="-128"/>
              </a:rPr>
              <a:t>において</a:t>
            </a:r>
            <a:r>
              <a:rPr kumimoji="1" lang="ja-JP" altLang="en-US" b="1" u="sng" dirty="0">
                <a:latin typeface="BIZ UDP明朝 Medium" panose="02020500000000000000" pitchFamily="18" charset="-128"/>
                <a:ea typeface="BIZ UDP明朝 Medium" panose="02020500000000000000" pitchFamily="18" charset="-128"/>
              </a:rPr>
              <a:t>家での活動時間が増えた影響で、サブスクリプションサービスを利用する人が増えた</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dirty="0">
                <a:latin typeface="BIZ UDP明朝 Medium" panose="02020500000000000000" pitchFamily="18" charset="-128"/>
                <a:ea typeface="BIZ UDP明朝 Medium" panose="02020500000000000000" pitchFamily="18" charset="-128"/>
              </a:rPr>
              <a:t>→</a:t>
            </a:r>
            <a:r>
              <a:rPr lang="en-US" altLang="ja-JP" dirty="0">
                <a:latin typeface="BIZ UDP明朝 Medium" panose="02020500000000000000" pitchFamily="18" charset="-128"/>
                <a:ea typeface="BIZ UDP明朝 Medium" panose="02020500000000000000" pitchFamily="18" charset="-128"/>
              </a:rPr>
              <a:t>Netflix</a:t>
            </a:r>
            <a:r>
              <a:rPr lang="ja-JP" altLang="en-US" dirty="0">
                <a:latin typeface="BIZ UDP明朝 Medium" panose="02020500000000000000" pitchFamily="18" charset="-128"/>
                <a:ea typeface="BIZ UDP明朝 Medium" panose="02020500000000000000" pitchFamily="18" charset="-128"/>
              </a:rPr>
              <a:t>はアマゾンプライムの次に会員数が多い</a:t>
            </a:r>
            <a:r>
              <a:rPr lang="en-US" altLang="ja-JP" dirty="0">
                <a:latin typeface="BIZ UDP明朝 Medium" panose="02020500000000000000" pitchFamily="18" charset="-128"/>
                <a:ea typeface="BIZ UDP明朝 Medium" panose="02020500000000000000" pitchFamily="18" charset="-128"/>
              </a:rPr>
              <a:t>(</a:t>
            </a:r>
            <a:r>
              <a:rPr lang="ja-JP" altLang="en-US" dirty="0">
                <a:latin typeface="BIZ UDP明朝 Medium" panose="02020500000000000000" pitchFamily="18" charset="-128"/>
                <a:ea typeface="BIZ UDP明朝 Medium" panose="02020500000000000000" pitchFamily="18" charset="-128"/>
              </a:rPr>
              <a:t>国内で</a:t>
            </a:r>
            <a:r>
              <a:rPr lang="en-US" altLang="ja-JP" dirty="0">
                <a:latin typeface="BIZ UDP明朝 Medium" panose="02020500000000000000" pitchFamily="18" charset="-128"/>
                <a:ea typeface="BIZ UDP明朝 Medium" panose="02020500000000000000" pitchFamily="18" charset="-128"/>
              </a:rPr>
              <a:t>600</a:t>
            </a:r>
            <a:r>
              <a:rPr lang="ja-JP" altLang="en-US" dirty="0">
                <a:latin typeface="BIZ UDP明朝 Medium" panose="02020500000000000000" pitchFamily="18" charset="-128"/>
                <a:ea typeface="BIZ UDP明朝 Medium" panose="02020500000000000000" pitchFamily="18" charset="-128"/>
              </a:rPr>
              <a:t>万人</a:t>
            </a:r>
            <a:r>
              <a:rPr lang="en-US" altLang="ja-JP" dirty="0">
                <a:latin typeface="BIZ UDP明朝 Medium" panose="02020500000000000000" pitchFamily="18" charset="-128"/>
                <a:ea typeface="BIZ UDP明朝 Medium" panose="02020500000000000000" pitchFamily="18" charset="-128"/>
              </a:rPr>
              <a:t>)</a:t>
            </a:r>
          </a:p>
          <a:p>
            <a:pPr marL="0" indent="0">
              <a:buNone/>
            </a:pPr>
            <a:r>
              <a:rPr kumimoji="1" lang="ja-JP" altLang="en-US" dirty="0">
                <a:latin typeface="BIZ UDP明朝 Medium" panose="02020500000000000000" pitchFamily="18" charset="-128"/>
                <a:ea typeface="BIZ UDP明朝 Medium" panose="02020500000000000000" pitchFamily="18" charset="-128"/>
              </a:rPr>
              <a:t>　そして</a:t>
            </a:r>
            <a:r>
              <a:rPr kumimoji="1" lang="en-US" altLang="ja-JP" dirty="0">
                <a:latin typeface="BIZ UDP明朝 Medium" panose="02020500000000000000" pitchFamily="18" charset="-128"/>
                <a:ea typeface="BIZ UDP明朝 Medium" panose="02020500000000000000" pitchFamily="18" charset="-128"/>
              </a:rPr>
              <a:t>20</a:t>
            </a:r>
            <a:r>
              <a:rPr kumimoji="1" lang="ja-JP" altLang="en-US" dirty="0">
                <a:latin typeface="BIZ UDP明朝 Medium" panose="02020500000000000000" pitchFamily="18" charset="-128"/>
                <a:ea typeface="BIZ UDP明朝 Medium" panose="02020500000000000000" pitchFamily="18" charset="-128"/>
              </a:rPr>
              <a:t>代の利用者が全体の約</a:t>
            </a:r>
            <a:r>
              <a:rPr kumimoji="1" lang="en-US" altLang="ja-JP" dirty="0">
                <a:latin typeface="BIZ UDP明朝 Medium" panose="02020500000000000000" pitchFamily="18" charset="-128"/>
                <a:ea typeface="BIZ UDP明朝 Medium" panose="02020500000000000000" pitchFamily="18" charset="-128"/>
              </a:rPr>
              <a:t>4</a:t>
            </a:r>
            <a:r>
              <a:rPr kumimoji="1" lang="ja-JP" altLang="en-US" dirty="0">
                <a:latin typeface="BIZ UDP明朝 Medium" panose="02020500000000000000" pitchFamily="18" charset="-128"/>
                <a:ea typeface="BIZ UDP明朝 Medium" panose="02020500000000000000" pitchFamily="18" charset="-128"/>
              </a:rPr>
              <a:t>割を占める</a:t>
            </a:r>
            <a:endParaRPr kumimoji="1" lang="en-US" altLang="ja-JP" dirty="0">
              <a:latin typeface="BIZ UDP明朝 Medium" panose="02020500000000000000" pitchFamily="18" charset="-128"/>
              <a:ea typeface="BIZ UDP明朝 Medium" panose="02020500000000000000" pitchFamily="18" charset="-128"/>
            </a:endParaRPr>
          </a:p>
          <a:p>
            <a:pPr marL="0" indent="0">
              <a:buNone/>
            </a:pPr>
            <a:endParaRPr kumimoji="1" lang="ja-JP" altLang="en-US"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現状で</a:t>
            </a:r>
            <a:r>
              <a:rPr kumimoji="1" lang="en-US" altLang="ja-JP" b="1" u="sng" dirty="0">
                <a:latin typeface="BIZ UDP明朝 Medium" panose="02020500000000000000" pitchFamily="18" charset="-128"/>
                <a:ea typeface="BIZ UDP明朝 Medium" panose="02020500000000000000" pitchFamily="18" charset="-128"/>
              </a:rPr>
              <a:t>Netflix</a:t>
            </a:r>
            <a:r>
              <a:rPr kumimoji="1" lang="ja-JP" altLang="en-US" b="1" u="sng" dirty="0">
                <a:latin typeface="BIZ UDP明朝 Medium" panose="02020500000000000000" pitchFamily="18" charset="-128"/>
                <a:ea typeface="BIZ UDP明朝 Medium" panose="02020500000000000000" pitchFamily="18" charset="-128"/>
              </a:rPr>
              <a:t>には評価機能やコメント機能がない</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dirty="0">
                <a:latin typeface="BIZ UDP明朝 Medium" panose="02020500000000000000" pitchFamily="18" charset="-128"/>
                <a:ea typeface="BIZ UDP明朝 Medium" panose="02020500000000000000" pitchFamily="18" charset="-128"/>
              </a:rPr>
              <a:t>→</a:t>
            </a:r>
            <a:r>
              <a:rPr kumimoji="1" lang="en-US" altLang="ja-JP" dirty="0">
                <a:latin typeface="BIZ UDP明朝 Medium" panose="02020500000000000000" pitchFamily="18" charset="-128"/>
                <a:ea typeface="BIZ UDP明朝 Medium" panose="02020500000000000000" pitchFamily="18" charset="-128"/>
              </a:rPr>
              <a:t>FLIFRE</a:t>
            </a:r>
            <a:r>
              <a:rPr kumimoji="1" lang="ja-JP" altLang="en-US" dirty="0">
                <a:latin typeface="BIZ UDP明朝 Medium" panose="02020500000000000000" pitchFamily="18" charset="-128"/>
                <a:ea typeface="BIZ UDP明朝 Medium" panose="02020500000000000000" pitchFamily="18" charset="-128"/>
              </a:rPr>
              <a:t>を介して作品の評価をユーザー間で共有できるようにして</a:t>
            </a:r>
            <a:endParaRPr kumimoji="1" lang="en-US" altLang="ja-JP" dirty="0">
              <a:latin typeface="BIZ UDP明朝 Medium" panose="02020500000000000000" pitchFamily="18" charset="-128"/>
              <a:ea typeface="BIZ UDP明朝 Medium" panose="02020500000000000000" pitchFamily="18" charset="-128"/>
            </a:endParaRPr>
          </a:p>
          <a:p>
            <a:pPr marL="0" indent="0">
              <a:buNone/>
            </a:pPr>
            <a:r>
              <a:rPr lang="ja-JP" altLang="en-US" dirty="0">
                <a:latin typeface="BIZ UDP明朝 Medium" panose="02020500000000000000" pitchFamily="18" charset="-128"/>
                <a:ea typeface="BIZ UDP明朝 Medium" panose="02020500000000000000" pitchFamily="18" charset="-128"/>
              </a:rPr>
              <a:t>　</a:t>
            </a:r>
            <a:r>
              <a:rPr kumimoji="1" lang="ja-JP" altLang="en-US" dirty="0">
                <a:latin typeface="BIZ UDP明朝 Medium" panose="02020500000000000000" pitchFamily="18" charset="-128"/>
                <a:ea typeface="BIZ UDP明朝 Medium" panose="02020500000000000000" pitchFamily="18" charset="-128"/>
              </a:rPr>
              <a:t>もらおう！</a:t>
            </a:r>
          </a:p>
          <a:p>
            <a:pPr marL="0" indent="0">
              <a:buNone/>
            </a:pPr>
            <a:endParaRPr kumimoji="1" lang="ja-JP" altLang="en-US" dirty="0"/>
          </a:p>
        </p:txBody>
      </p:sp>
      <p:pic>
        <p:nvPicPr>
          <p:cNvPr id="5" name="図 4" descr="ロゴ&#10;&#10;自動的に生成された説明">
            <a:extLst>
              <a:ext uri="{FF2B5EF4-FFF2-40B4-BE49-F238E27FC236}">
                <a16:creationId xmlns:a16="http://schemas.microsoft.com/office/drawing/2014/main" id="{EE35DA0B-7B4F-B9BD-8364-AAD79E2DF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1811" y="520148"/>
            <a:ext cx="2286000" cy="1066800"/>
          </a:xfrm>
          <a:prstGeom prst="rect">
            <a:avLst/>
          </a:prstGeom>
        </p:spPr>
      </p:pic>
    </p:spTree>
    <p:extLst>
      <p:ext uri="{BB962C8B-B14F-4D97-AF65-F5344CB8AC3E}">
        <p14:creationId xmlns:p14="http://schemas.microsoft.com/office/powerpoint/2010/main" val="2363746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solidFill>
                  <a:schemeClr val="bg1"/>
                </a:solidFill>
                <a:latin typeface="BIZ UDP明朝 Medium" panose="02020500000000000000" pitchFamily="18" charset="-128"/>
                <a:ea typeface="BIZ UDP明朝 Medium" panose="02020500000000000000" pitchFamily="18" charset="-128"/>
              </a:rPr>
              <a:t>ペルソナ例</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a:xfrm>
            <a:off x="3882043" y="1130531"/>
            <a:ext cx="7922029" cy="1975648"/>
          </a:xfrm>
        </p:spPr>
        <p:txBody>
          <a:bodyPr vert="horz" lIns="91440" tIns="45720" rIns="91440" bIns="45720" rtlCol="0" anchor="t">
            <a:normAutofit/>
          </a:bodyPr>
          <a:lstStyle/>
          <a:p>
            <a:r>
              <a:rPr lang="ja-JP" b="1" dirty="0">
                <a:solidFill>
                  <a:srgbClr val="056334"/>
                </a:solidFill>
                <a:latin typeface="BIZ UDP明朝 Medium" panose="02020500000000000000" pitchFamily="18" charset="-128"/>
                <a:ea typeface="BIZ UDP明朝 Medium" panose="02020500000000000000" pitchFamily="18" charset="-128"/>
                <a:cs typeface="+mn-lt"/>
              </a:rPr>
              <a:t>休みの日は友人と出かける以外</a:t>
            </a:r>
            <a:r>
              <a:rPr lang="ja-JP" altLang="en-US" b="1" dirty="0">
                <a:solidFill>
                  <a:srgbClr val="056334"/>
                </a:solidFill>
                <a:latin typeface="BIZ UDP明朝 Medium" panose="02020500000000000000" pitchFamily="18" charset="-128"/>
                <a:ea typeface="BIZ UDP明朝 Medium" panose="02020500000000000000" pitchFamily="18" charset="-128"/>
                <a:cs typeface="+mn-lt"/>
              </a:rPr>
              <a:t>は</a:t>
            </a:r>
            <a:r>
              <a:rPr lang="ja-JP" b="1" dirty="0">
                <a:solidFill>
                  <a:srgbClr val="056334"/>
                </a:solidFill>
                <a:latin typeface="BIZ UDP明朝 Medium" panose="02020500000000000000" pitchFamily="18" charset="-128"/>
                <a:ea typeface="BIZ UDP明朝 Medium" panose="02020500000000000000" pitchFamily="18" charset="-128"/>
                <a:cs typeface="+mn-lt"/>
              </a:rPr>
              <a:t>家で映画見たり</a:t>
            </a:r>
            <a:r>
              <a:rPr lang="ja-JP" altLang="en-US" b="1" dirty="0">
                <a:solidFill>
                  <a:srgbClr val="056334"/>
                </a:solidFill>
                <a:latin typeface="BIZ UDP明朝 Medium" panose="02020500000000000000" pitchFamily="18" charset="-128"/>
                <a:ea typeface="BIZ UDP明朝 Medium" panose="02020500000000000000" pitchFamily="18" charset="-128"/>
                <a:cs typeface="+mn-lt"/>
              </a:rPr>
              <a:t>ゲームしたりと</a:t>
            </a:r>
            <a:r>
              <a:rPr lang="ja-JP" b="1" dirty="0">
                <a:solidFill>
                  <a:srgbClr val="056334"/>
                </a:solidFill>
                <a:latin typeface="BIZ UDP明朝 Medium" panose="02020500000000000000" pitchFamily="18" charset="-128"/>
                <a:ea typeface="BIZ UDP明朝 Medium" panose="02020500000000000000" pitchFamily="18" charset="-128"/>
                <a:cs typeface="+mn-lt"/>
              </a:rPr>
              <a:t>のんびりしていることが多い。</a:t>
            </a:r>
            <a:r>
              <a:rPr lang="ja-JP" altLang="en-US" dirty="0">
                <a:latin typeface="BIZ UDP明朝 Medium" panose="02020500000000000000" pitchFamily="18" charset="-128"/>
                <a:ea typeface="BIZ UDP明朝 Medium" panose="02020500000000000000" pitchFamily="18" charset="-128"/>
                <a:cs typeface="+mn-lt"/>
              </a:rPr>
              <a:t>仕事</a:t>
            </a:r>
            <a:r>
              <a:rPr lang="ja-JP" dirty="0">
                <a:latin typeface="BIZ UDP明朝 Medium" panose="02020500000000000000" pitchFamily="18" charset="-128"/>
                <a:ea typeface="BIZ UDP明朝 Medium" panose="02020500000000000000" pitchFamily="18" charset="-128"/>
                <a:cs typeface="+mn-lt"/>
              </a:rPr>
              <a:t>に</a:t>
            </a:r>
            <a:r>
              <a:rPr lang="ja-JP" altLang="en-US" dirty="0">
                <a:latin typeface="BIZ UDP明朝 Medium" panose="02020500000000000000" pitchFamily="18" charset="-128"/>
                <a:ea typeface="BIZ UDP明朝 Medium" panose="02020500000000000000" pitchFamily="18" charset="-128"/>
                <a:cs typeface="+mn-lt"/>
              </a:rPr>
              <a:t>対</a:t>
            </a:r>
            <a:r>
              <a:rPr lang="ja-JP" dirty="0">
                <a:latin typeface="BIZ UDP明朝 Medium" panose="02020500000000000000" pitchFamily="18" charset="-128"/>
                <a:ea typeface="BIZ UDP明朝 Medium" panose="02020500000000000000" pitchFamily="18" charset="-128"/>
                <a:cs typeface="+mn-lt"/>
              </a:rPr>
              <a:t>する不満は特になく、楽しく行えている</a:t>
            </a:r>
            <a:r>
              <a:rPr lang="ja-JP" altLang="en-US" dirty="0">
                <a:latin typeface="BIZ UDP明朝 Medium" panose="02020500000000000000" pitchFamily="18" charset="-128"/>
                <a:ea typeface="BIZ UDP明朝 Medium" panose="02020500000000000000" pitchFamily="18" charset="-128"/>
                <a:cs typeface="+mn-lt"/>
              </a:rPr>
              <a:t>。</a:t>
            </a:r>
          </a:p>
          <a:p>
            <a:r>
              <a:rPr lang="ja-JP" dirty="0">
                <a:latin typeface="BIZ UDP明朝 Medium" panose="02020500000000000000" pitchFamily="18" charset="-128"/>
                <a:ea typeface="BIZ UDP明朝 Medium" panose="02020500000000000000" pitchFamily="18" charset="-128"/>
              </a:rPr>
              <a:t>消極的な一面がある</a:t>
            </a:r>
            <a:r>
              <a:rPr lang="ja-JP" altLang="en-US" dirty="0">
                <a:latin typeface="BIZ UDP明朝 Medium" panose="02020500000000000000" pitchFamily="18" charset="-128"/>
                <a:ea typeface="BIZ UDP明朝 Medium" panose="02020500000000000000" pitchFamily="18" charset="-128"/>
              </a:rPr>
              <a:t>。どちらかというと</a:t>
            </a:r>
            <a:r>
              <a:rPr lang="ja-JP" dirty="0">
                <a:latin typeface="BIZ UDP明朝 Medium" panose="02020500000000000000" pitchFamily="18" charset="-128"/>
                <a:ea typeface="BIZ UDP明朝 Medium" panose="02020500000000000000" pitchFamily="18" charset="-128"/>
              </a:rPr>
              <a:t>一人遊びが好き</a:t>
            </a:r>
            <a:r>
              <a:rPr lang="ja-JP" altLang="en-US" dirty="0">
                <a:latin typeface="BIZ UDP明朝 Medium" panose="02020500000000000000" pitchFamily="18" charset="-128"/>
                <a:ea typeface="BIZ UDP明朝 Medium" panose="02020500000000000000" pitchFamily="18" charset="-128"/>
              </a:rPr>
              <a:t>。</a:t>
            </a:r>
            <a:endParaRPr lang="ja-JP" dirty="0">
              <a:latin typeface="BIZ UDP明朝 Medium" panose="02020500000000000000" pitchFamily="18" charset="-128"/>
              <a:ea typeface="BIZ UDP明朝 Medium" panose="02020500000000000000" pitchFamily="18" charset="-128"/>
              <a:cs typeface="+mn-lt"/>
            </a:endParaRPr>
          </a:p>
          <a:p>
            <a:r>
              <a:rPr lang="ja-JP" altLang="en-US" dirty="0">
                <a:latin typeface="BIZ UDP明朝 Medium" panose="02020500000000000000" pitchFamily="18" charset="-128"/>
                <a:ea typeface="BIZ UDP明朝 Medium" panose="02020500000000000000" pitchFamily="18" charset="-128"/>
              </a:rPr>
              <a:t>お金を浪費するのが嫌い。節約家。でも競馬だけはやめられない。最近はウマ娘に移行。</a:t>
            </a:r>
          </a:p>
          <a:p>
            <a:r>
              <a:rPr lang="ja-JP" altLang="en-US" dirty="0">
                <a:latin typeface="BIZ UDP明朝 Medium" panose="02020500000000000000" pitchFamily="18" charset="-128"/>
                <a:ea typeface="BIZ UDP明朝 Medium" panose="02020500000000000000" pitchFamily="18" charset="-128"/>
              </a:rPr>
              <a:t>集中力が高く仕事が早い。</a:t>
            </a:r>
            <a:r>
              <a:rPr lang="ja-JP" b="1" dirty="0">
                <a:solidFill>
                  <a:srgbClr val="056334"/>
                </a:solidFill>
                <a:latin typeface="BIZ UDP明朝 Medium" panose="02020500000000000000" pitchFamily="18" charset="-128"/>
                <a:ea typeface="BIZ UDP明朝 Medium" panose="02020500000000000000" pitchFamily="18" charset="-128"/>
              </a:rPr>
              <a:t>効率厨。</a:t>
            </a:r>
          </a:p>
          <a:p>
            <a:r>
              <a:rPr lang="ja-JP" altLang="en-US" dirty="0">
                <a:latin typeface="BIZ UDP明朝 Medium" panose="02020500000000000000" pitchFamily="18" charset="-128"/>
                <a:ea typeface="BIZ UDP明朝 Medium" panose="02020500000000000000" pitchFamily="18" charset="-128"/>
              </a:rPr>
              <a:t>家では</a:t>
            </a:r>
            <a:r>
              <a:rPr lang="ja-JP" dirty="0">
                <a:latin typeface="BIZ UDP明朝 Medium" panose="02020500000000000000" pitchFamily="18" charset="-128"/>
                <a:ea typeface="BIZ UDP明朝 Medium" panose="02020500000000000000" pitchFamily="18" charset="-128"/>
              </a:rPr>
              <a:t>ヨギボーの上が定位置</a:t>
            </a:r>
            <a:r>
              <a:rPr lang="ja-JP" altLang="en-US" dirty="0">
                <a:latin typeface="BIZ UDP明朝 Medium" panose="02020500000000000000" pitchFamily="18" charset="-128"/>
                <a:ea typeface="BIZ UDP明朝 Medium" panose="02020500000000000000" pitchFamily="18" charset="-128"/>
              </a:rPr>
              <a:t>。</a:t>
            </a:r>
            <a:r>
              <a:rPr lang="ja-JP" dirty="0">
                <a:latin typeface="BIZ UDP明朝 Medium" panose="02020500000000000000" pitchFamily="18" charset="-128"/>
                <a:ea typeface="BIZ UDP明朝 Medium" panose="02020500000000000000" pitchFamily="18" charset="-128"/>
              </a:rPr>
              <a:t>リングフィットを買おうとは思っている</a:t>
            </a:r>
            <a:r>
              <a:rPr lang="en-US" altLang="ja-JP" dirty="0">
                <a:latin typeface="BIZ UDP明朝 Medium" panose="02020500000000000000" pitchFamily="18" charset="-128"/>
                <a:ea typeface="BIZ UDP明朝 Medium" panose="02020500000000000000" pitchFamily="18" charset="-128"/>
              </a:rPr>
              <a:t>(</a:t>
            </a:r>
            <a:r>
              <a:rPr lang="en-US" altLang="ja-JP" dirty="0" err="1">
                <a:latin typeface="BIZ UDP明朝 Medium" panose="02020500000000000000" pitchFamily="18" charset="-128"/>
                <a:ea typeface="BIZ UDP明朝 Medium" panose="02020500000000000000" pitchFamily="18" charset="-128"/>
              </a:rPr>
              <a:t>買ってない</a:t>
            </a:r>
            <a:r>
              <a:rPr lang="en-US" altLang="ja-JP" dirty="0">
                <a:latin typeface="BIZ UDP明朝 Medium" panose="02020500000000000000" pitchFamily="18" charset="-128"/>
                <a:ea typeface="BIZ UDP明朝 Medium" panose="02020500000000000000" pitchFamily="18" charset="-128"/>
              </a:rPr>
              <a:t>)</a:t>
            </a:r>
            <a:r>
              <a:rPr lang="ja-JP" dirty="0">
                <a:latin typeface="BIZ UDP明朝 Medium" panose="02020500000000000000" pitchFamily="18" charset="-128"/>
                <a:ea typeface="BIZ UDP明朝 Medium" panose="02020500000000000000" pitchFamily="18" charset="-128"/>
              </a:rPr>
              <a:t>。</a:t>
            </a:r>
            <a:endParaRPr lang="ja-JP" dirty="0">
              <a:latin typeface="BIZ UDP明朝 Medium" panose="02020500000000000000" pitchFamily="18" charset="-128"/>
              <a:ea typeface="BIZ UDP明朝 Medium" panose="02020500000000000000" pitchFamily="18" charset="-128"/>
              <a:cs typeface="+mn-lt"/>
            </a:endParaRPr>
          </a:p>
          <a:p>
            <a:r>
              <a:rPr lang="ja-JP" altLang="en-US" dirty="0">
                <a:latin typeface="BIZ UDP明朝 Medium" panose="02020500000000000000" pitchFamily="18" charset="-128"/>
                <a:ea typeface="BIZ UDP明朝 Medium" panose="02020500000000000000" pitchFamily="18" charset="-128"/>
              </a:rPr>
              <a:t>最近はAPEXにハマっている。キレるタイプではなくそこそこ上手い。</a:t>
            </a:r>
            <a:endParaRPr lang="ja-JP" dirty="0">
              <a:latin typeface="BIZ UDP明朝 Medium" panose="02020500000000000000" pitchFamily="18" charset="-128"/>
              <a:ea typeface="BIZ UDP明朝 Medium" panose="02020500000000000000" pitchFamily="18" charset="-128"/>
            </a:endParaRPr>
          </a:p>
          <a:p>
            <a:r>
              <a:rPr lang="ja-JP" altLang="en-US" dirty="0">
                <a:latin typeface="BIZ UDP明朝 Medium" panose="02020500000000000000" pitchFamily="18" charset="-128"/>
                <a:ea typeface="BIZ UDP明朝 Medium" panose="02020500000000000000" pitchFamily="18" charset="-128"/>
              </a:rPr>
              <a:t>家事はあまり得意ではない。部屋は段ボールが積まれて汚いが、デスク回りだけは綺麗にしている。</a:t>
            </a:r>
          </a:p>
          <a:p>
            <a:endParaRPr lang="ja-JP" altLang="en-US" dirty="0">
              <a:ea typeface="游ゴシック"/>
            </a:endParaRPr>
          </a:p>
        </p:txBody>
      </p:sp>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vert="horz" lIns="91440" tIns="45720" rIns="91440" bIns="45720" rtlCol="0" anchor="t">
            <a:normAutofit lnSpcReduction="10000"/>
          </a:bodyPr>
          <a:lstStyle/>
          <a:p>
            <a:r>
              <a:rPr lang="ja-JP" altLang="en-US" dirty="0">
                <a:latin typeface="BIZ UDP明朝 Medium" panose="02020500000000000000" pitchFamily="18" charset="-128"/>
                <a:ea typeface="BIZ UDP明朝 Medium" panose="02020500000000000000" pitchFamily="18" charset="-128"/>
              </a:rPr>
              <a:t>氏名：</a:t>
            </a:r>
            <a:r>
              <a:rPr lang="en-US" altLang="ja-JP" dirty="0">
                <a:latin typeface="BIZ UDP明朝 Medium" panose="02020500000000000000" pitchFamily="18" charset="-128"/>
                <a:ea typeface="BIZ UDP明朝 Medium" panose="02020500000000000000" pitchFamily="18" charset="-128"/>
              </a:rPr>
              <a:t>T</a:t>
            </a:r>
            <a:endParaRPr lang="ja-JP" altLang="en-US" dirty="0">
              <a:latin typeface="BIZ UDP明朝 Medium" panose="02020500000000000000" pitchFamily="18" charset="-128"/>
              <a:ea typeface="BIZ UDP明朝 Medium" panose="02020500000000000000" pitchFamily="18" charset="-128"/>
            </a:endParaRPr>
          </a:p>
          <a:p>
            <a:r>
              <a:rPr lang="ja-JP" altLang="en-US" dirty="0">
                <a:latin typeface="BIZ UDP明朝 Medium" panose="02020500000000000000" pitchFamily="18" charset="-128"/>
                <a:ea typeface="BIZ UDP明朝 Medium" panose="02020500000000000000" pitchFamily="18" charset="-128"/>
              </a:rPr>
              <a:t>性別：男性</a:t>
            </a:r>
            <a:endParaRPr lang="en-US" altLang="ja-JP" dirty="0">
              <a:latin typeface="BIZ UDP明朝 Medium" panose="02020500000000000000" pitchFamily="18" charset="-128"/>
              <a:ea typeface="BIZ UDP明朝 Medium" panose="02020500000000000000" pitchFamily="18" charset="-128"/>
            </a:endParaRPr>
          </a:p>
          <a:p>
            <a:r>
              <a:rPr lang="ja-JP" altLang="en-US" dirty="0">
                <a:latin typeface="BIZ UDP明朝 Medium" panose="02020500000000000000" pitchFamily="18" charset="-128"/>
                <a:ea typeface="BIZ UDP明朝 Medium" panose="02020500000000000000" pitchFamily="18" charset="-128"/>
              </a:rPr>
              <a:t>年齢：</a:t>
            </a:r>
            <a:r>
              <a:rPr lang="en-US" altLang="ja-JP" dirty="0">
                <a:latin typeface="BIZ UDP明朝 Medium" panose="02020500000000000000" pitchFamily="18" charset="-128"/>
                <a:ea typeface="BIZ UDP明朝 Medium" panose="02020500000000000000" pitchFamily="18" charset="-128"/>
              </a:rPr>
              <a:t>25</a:t>
            </a:r>
          </a:p>
          <a:p>
            <a:r>
              <a:rPr lang="ja-JP" altLang="en-US" dirty="0">
                <a:latin typeface="BIZ UDP明朝 Medium" panose="02020500000000000000" pitchFamily="18" charset="-128"/>
                <a:ea typeface="BIZ UDP明朝 Medium" panose="02020500000000000000" pitchFamily="18" charset="-128"/>
              </a:rPr>
              <a:t>職業：</a:t>
            </a:r>
            <a:r>
              <a:rPr lang="en-US" altLang="ja-JP" dirty="0">
                <a:latin typeface="BIZ UDP明朝 Medium" panose="02020500000000000000" pitchFamily="18" charset="-128"/>
                <a:ea typeface="BIZ UDP明朝 Medium" panose="02020500000000000000" pitchFamily="18" charset="-128"/>
              </a:rPr>
              <a:t>SE</a:t>
            </a:r>
            <a:r>
              <a:rPr lang="ja-JP" altLang="en-US" dirty="0">
                <a:latin typeface="BIZ UDP明朝 Medium" panose="02020500000000000000" pitchFamily="18" charset="-128"/>
                <a:ea typeface="BIZ UDP明朝 Medium" panose="02020500000000000000" pitchFamily="18" charset="-128"/>
              </a:rPr>
              <a:t>（週</a:t>
            </a:r>
            <a:r>
              <a:rPr lang="en-US" altLang="ja-JP" dirty="0">
                <a:latin typeface="BIZ UDP明朝 Medium" panose="02020500000000000000" pitchFamily="18" charset="-128"/>
                <a:ea typeface="BIZ UDP明朝 Medium" panose="02020500000000000000" pitchFamily="18" charset="-128"/>
              </a:rPr>
              <a:t>3</a:t>
            </a:r>
            <a:r>
              <a:rPr lang="ja-JP" altLang="en-US" dirty="0">
                <a:latin typeface="BIZ UDP明朝 Medium" panose="02020500000000000000" pitchFamily="18" charset="-128"/>
                <a:ea typeface="BIZ UDP明朝 Medium" panose="02020500000000000000" pitchFamily="18" charset="-128"/>
              </a:rPr>
              <a:t>リモート）</a:t>
            </a:r>
            <a:endParaRPr lang="en-US" altLang="ja-JP" dirty="0">
              <a:latin typeface="BIZ UDP明朝 Medium" panose="02020500000000000000" pitchFamily="18" charset="-128"/>
              <a:ea typeface="BIZ UDP明朝 Medium" panose="02020500000000000000" pitchFamily="18" charset="-128"/>
            </a:endParaRPr>
          </a:p>
          <a:p>
            <a:r>
              <a:rPr lang="ja-JP" altLang="en-US" dirty="0">
                <a:latin typeface="BIZ UDP明朝 Medium" panose="02020500000000000000" pitchFamily="18" charset="-128"/>
                <a:ea typeface="BIZ UDP明朝 Medium" panose="02020500000000000000" pitchFamily="18" charset="-128"/>
              </a:rPr>
              <a:t>年収：</a:t>
            </a:r>
            <a:r>
              <a:rPr lang="en-US" altLang="ja-JP" dirty="0">
                <a:latin typeface="BIZ UDP明朝 Medium" panose="02020500000000000000" pitchFamily="18" charset="-128"/>
                <a:ea typeface="BIZ UDP明朝 Medium" panose="02020500000000000000" pitchFamily="18" charset="-128"/>
              </a:rPr>
              <a:t>400</a:t>
            </a:r>
            <a:r>
              <a:rPr lang="ja-JP" altLang="en-US" dirty="0">
                <a:latin typeface="BIZ UDP明朝 Medium" panose="02020500000000000000" pitchFamily="18" charset="-128"/>
                <a:ea typeface="BIZ UDP明朝 Medium" panose="02020500000000000000" pitchFamily="18" charset="-128"/>
              </a:rPr>
              <a:t>万</a:t>
            </a:r>
            <a:endParaRPr lang="en-US" altLang="ja-JP" dirty="0">
              <a:latin typeface="BIZ UDP明朝 Medium" panose="02020500000000000000" pitchFamily="18" charset="-128"/>
              <a:ea typeface="BIZ UDP明朝 Medium" panose="02020500000000000000" pitchFamily="18" charset="-128"/>
            </a:endParaRPr>
          </a:p>
          <a:p>
            <a:r>
              <a:rPr lang="ja-JP" altLang="en-US" dirty="0">
                <a:latin typeface="BIZ UDP明朝 Medium" panose="02020500000000000000" pitchFamily="18" charset="-128"/>
                <a:ea typeface="BIZ UDP明朝 Medium" panose="02020500000000000000" pitchFamily="18" charset="-128"/>
              </a:rPr>
              <a:t>学歴：大卒</a:t>
            </a:r>
            <a:endParaRPr lang="en-US" altLang="ja-JP" dirty="0">
              <a:latin typeface="BIZ UDP明朝 Medium" panose="02020500000000000000" pitchFamily="18" charset="-128"/>
              <a:ea typeface="BIZ UDP明朝 Medium" panose="02020500000000000000" pitchFamily="18" charset="-128"/>
            </a:endParaRPr>
          </a:p>
          <a:p>
            <a:r>
              <a:rPr lang="ja-JP" altLang="en-US" dirty="0">
                <a:latin typeface="BIZ UDP明朝 Medium" panose="02020500000000000000" pitchFamily="18" charset="-128"/>
                <a:ea typeface="BIZ UDP明朝 Medium" panose="02020500000000000000" pitchFamily="18" charset="-128"/>
              </a:rPr>
              <a:t>出身地：埼玉</a:t>
            </a:r>
          </a:p>
          <a:p>
            <a:r>
              <a:rPr lang="ja-JP" altLang="en-US" dirty="0">
                <a:latin typeface="BIZ UDP明朝 Medium" panose="02020500000000000000" pitchFamily="18" charset="-128"/>
                <a:ea typeface="BIZ UDP明朝 Medium" panose="02020500000000000000" pitchFamily="18" charset="-128"/>
              </a:rPr>
              <a:t>家族構成：父・母(ひとりっ子)</a:t>
            </a:r>
          </a:p>
          <a:p>
            <a:r>
              <a:rPr lang="ja-JP" altLang="en-US" b="1" dirty="0">
                <a:solidFill>
                  <a:srgbClr val="056334"/>
                </a:solidFill>
                <a:latin typeface="BIZ UDP明朝 Medium" panose="02020500000000000000" pitchFamily="18" charset="-128"/>
                <a:ea typeface="BIZ UDP明朝 Medium" panose="02020500000000000000" pitchFamily="18" charset="-128"/>
              </a:rPr>
              <a:t>趣味：サブスクの鬼</a:t>
            </a:r>
            <a:endParaRPr lang="en-US" altLang="ja-JP" b="1" dirty="0">
              <a:solidFill>
                <a:srgbClr val="056334"/>
              </a:solidFill>
              <a:latin typeface="BIZ UDP明朝 Medium" panose="02020500000000000000" pitchFamily="18" charset="-128"/>
              <a:ea typeface="BIZ UDP明朝 Medium" panose="02020500000000000000" pitchFamily="18" charset="-128"/>
            </a:endParaRPr>
          </a:p>
          <a:p>
            <a:r>
              <a:rPr lang="ja-JP" altLang="en-US" dirty="0">
                <a:latin typeface="BIZ UDP明朝 Medium" panose="02020500000000000000" pitchFamily="18" charset="-128"/>
                <a:ea typeface="BIZ UDP明朝 Medium" panose="02020500000000000000" pitchFamily="18" charset="-128"/>
              </a:rPr>
              <a:t>すまい：東京（ひとり暮らし）</a:t>
            </a:r>
            <a:endParaRPr lang="en-US" altLang="ja-JP" dirty="0">
              <a:latin typeface="BIZ UDP明朝 Medium" panose="02020500000000000000" pitchFamily="18" charset="-128"/>
              <a:ea typeface="BIZ UDP明朝 Medium" panose="02020500000000000000" pitchFamily="18" charset="-128"/>
            </a:endParaRPr>
          </a:p>
          <a:p>
            <a:r>
              <a:rPr lang="ja-JP" altLang="en-US" dirty="0">
                <a:latin typeface="BIZ UDP明朝 Medium" panose="02020500000000000000" pitchFamily="18" charset="-128"/>
                <a:ea typeface="BIZ UDP明朝 Medium" panose="02020500000000000000" pitchFamily="18" charset="-128"/>
              </a:rPr>
              <a:t>性格：インドア系、口数少なめ、見た目で損するタイプ、おだやか</a:t>
            </a:r>
          </a:p>
          <a:p>
            <a:endParaRPr lang="en-US" altLang="ja-JP"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a:xfrm>
            <a:off x="8944494" y="3551383"/>
            <a:ext cx="2859577" cy="2767220"/>
          </a:xfrm>
        </p:spPr>
        <p:txBody>
          <a:bodyPr vert="horz" lIns="91440" tIns="45720" rIns="91440" bIns="45720" rtlCol="0" anchor="t">
            <a:normAutofit/>
          </a:bodyPr>
          <a:lstStyle/>
          <a:p>
            <a:r>
              <a:rPr lang="en-US" altLang="ja-JP" dirty="0">
                <a:latin typeface="BIZ UDP明朝 Medium" panose="02020500000000000000" pitchFamily="18" charset="-128"/>
                <a:ea typeface="BIZ UDP明朝 Medium" panose="02020500000000000000" pitchFamily="18" charset="-128"/>
                <a:cs typeface="+mn-lt"/>
              </a:rPr>
              <a:t>LINE</a:t>
            </a:r>
            <a:r>
              <a:rPr lang="ja-JP" dirty="0">
                <a:latin typeface="BIZ UDP明朝 Medium" panose="02020500000000000000" pitchFamily="18" charset="-128"/>
                <a:ea typeface="BIZ UDP明朝 Medium" panose="02020500000000000000" pitchFamily="18" charset="-128"/>
                <a:cs typeface="+mn-lt"/>
              </a:rPr>
              <a:t>：</a:t>
            </a:r>
            <a:r>
              <a:rPr lang="ja-JP" altLang="en-US" dirty="0">
                <a:latin typeface="BIZ UDP明朝 Medium" panose="02020500000000000000" pitchFamily="18" charset="-128"/>
                <a:ea typeface="BIZ UDP明朝 Medium" panose="02020500000000000000" pitchFamily="18" charset="-128"/>
                <a:cs typeface="+mn-lt"/>
              </a:rPr>
              <a:t>必要最低限(連絡先は2桁)。</a:t>
            </a:r>
            <a:endParaRPr lang="ja-JP" dirty="0">
              <a:latin typeface="BIZ UDP明朝 Medium" panose="02020500000000000000" pitchFamily="18" charset="-128"/>
              <a:ea typeface="BIZ UDP明朝 Medium" panose="02020500000000000000" pitchFamily="18" charset="-128"/>
              <a:cs typeface="+mn-lt"/>
            </a:endParaRPr>
          </a:p>
          <a:p>
            <a:r>
              <a:rPr lang="en-US" altLang="ja-JP" dirty="0">
                <a:latin typeface="BIZ UDP明朝 Medium" panose="02020500000000000000" pitchFamily="18" charset="-128"/>
                <a:ea typeface="BIZ UDP明朝 Medium" panose="02020500000000000000" pitchFamily="18" charset="-128"/>
                <a:cs typeface="+mn-lt"/>
              </a:rPr>
              <a:t>Twitter</a:t>
            </a:r>
            <a:r>
              <a:rPr lang="ja-JP" dirty="0">
                <a:latin typeface="BIZ UDP明朝 Medium" panose="02020500000000000000" pitchFamily="18" charset="-128"/>
                <a:ea typeface="BIZ UDP明朝 Medium" panose="02020500000000000000" pitchFamily="18" charset="-128"/>
                <a:cs typeface="+mn-lt"/>
              </a:rPr>
              <a:t>：</a:t>
            </a:r>
            <a:r>
              <a:rPr lang="ja-JP" altLang="en-US" dirty="0">
                <a:latin typeface="BIZ UDP明朝 Medium" panose="02020500000000000000" pitchFamily="18" charset="-128"/>
                <a:ea typeface="BIZ UDP明朝 Medium" panose="02020500000000000000" pitchFamily="18" charset="-128"/>
                <a:cs typeface="+mn-lt"/>
              </a:rPr>
              <a:t>投稿はせず見る専。かなりの頻度で見ている。</a:t>
            </a:r>
          </a:p>
          <a:p>
            <a:r>
              <a:rPr lang="en-US" altLang="ja-JP" dirty="0">
                <a:latin typeface="BIZ UDP明朝 Medium" panose="02020500000000000000" pitchFamily="18" charset="-128"/>
                <a:ea typeface="BIZ UDP明朝 Medium" panose="02020500000000000000" pitchFamily="18" charset="-128"/>
                <a:cs typeface="+mn-lt"/>
              </a:rPr>
              <a:t>Instagram</a:t>
            </a:r>
            <a:r>
              <a:rPr lang="ja-JP" altLang="en-US" dirty="0">
                <a:latin typeface="BIZ UDP明朝 Medium" panose="02020500000000000000" pitchFamily="18" charset="-128"/>
                <a:ea typeface="BIZ UDP明朝 Medium" panose="02020500000000000000" pitchFamily="18" charset="-128"/>
                <a:cs typeface="+mn-lt"/>
              </a:rPr>
              <a:t>：大学時代までは付き合いで使っていたが卒業後に消した。</a:t>
            </a:r>
          </a:p>
          <a:p>
            <a:r>
              <a:rPr lang="en-US" altLang="ja-JP" dirty="0">
                <a:latin typeface="BIZ UDP明朝 Medium" panose="02020500000000000000" pitchFamily="18" charset="-128"/>
                <a:ea typeface="BIZ UDP明朝 Medium" panose="02020500000000000000" pitchFamily="18" charset="-128"/>
                <a:cs typeface="+mn-lt"/>
              </a:rPr>
              <a:t>Facebook：</a:t>
            </a:r>
            <a:r>
              <a:rPr lang="ja-JP" altLang="en-US" dirty="0">
                <a:latin typeface="BIZ UDP明朝 Medium" panose="02020500000000000000" pitchFamily="18" charset="-128"/>
                <a:ea typeface="BIZ UDP明朝 Medium" panose="02020500000000000000" pitchFamily="18" charset="-128"/>
                <a:cs typeface="+mn-lt"/>
              </a:rPr>
              <a:t>もう</a:t>
            </a:r>
            <a:r>
              <a:rPr lang="en-US" altLang="ja-JP" dirty="0" err="1">
                <a:latin typeface="BIZ UDP明朝 Medium" panose="02020500000000000000" pitchFamily="18" charset="-128"/>
                <a:ea typeface="BIZ UDP明朝 Medium" panose="02020500000000000000" pitchFamily="18" charset="-128"/>
                <a:cs typeface="+mn-lt"/>
              </a:rPr>
              <a:t>使っていない</a:t>
            </a:r>
            <a:r>
              <a:rPr lang="en-US" altLang="ja-JP" dirty="0">
                <a:latin typeface="BIZ UDP明朝 Medium" panose="02020500000000000000" pitchFamily="18" charset="-128"/>
                <a:ea typeface="BIZ UDP明朝 Medium" panose="02020500000000000000" pitchFamily="18" charset="-128"/>
                <a:cs typeface="+mn-lt"/>
              </a:rPr>
              <a:t>。</a:t>
            </a:r>
            <a:endParaRPr lang="en-US" dirty="0">
              <a:latin typeface="BIZ UDP明朝 Medium" panose="02020500000000000000" pitchFamily="18" charset="-128"/>
              <a:ea typeface="BIZ UDP明朝 Medium" panose="02020500000000000000" pitchFamily="18" charset="-128"/>
            </a:endParaRPr>
          </a:p>
          <a:p>
            <a:r>
              <a:rPr lang="ja-JP" altLang="en-US" b="1" dirty="0">
                <a:solidFill>
                  <a:srgbClr val="056334"/>
                </a:solidFill>
                <a:latin typeface="BIZ UDP明朝 Medium" panose="02020500000000000000" pitchFamily="18" charset="-128"/>
                <a:ea typeface="BIZ UDP明朝 Medium" panose="02020500000000000000" pitchFamily="18" charset="-128"/>
              </a:rPr>
              <a:t>Netflix：ヘビーユーザー。</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a:xfrm>
            <a:off x="3834167" y="3434502"/>
            <a:ext cx="4961467" cy="3121327"/>
          </a:xfrm>
        </p:spPr>
        <p:txBody>
          <a:bodyPr vert="horz" lIns="91440" tIns="45720" rIns="91440" bIns="45720" rtlCol="0" anchor="t">
            <a:normAutofit/>
          </a:bodyPr>
          <a:lstStyle/>
          <a:p>
            <a:r>
              <a:rPr lang="ja-JP" dirty="0">
                <a:latin typeface="BIZ UDP明朝 Medium" panose="02020500000000000000" pitchFamily="18" charset="-128"/>
                <a:ea typeface="BIZ UDP明朝 Medium" panose="02020500000000000000" pitchFamily="18" charset="-128"/>
                <a:cs typeface="+mn-lt"/>
              </a:rPr>
              <a:t>不満：家事が</a:t>
            </a:r>
            <a:r>
              <a:rPr lang="ja-JP" altLang="en-US" dirty="0">
                <a:latin typeface="BIZ UDP明朝 Medium" panose="02020500000000000000" pitchFamily="18" charset="-128"/>
                <a:ea typeface="BIZ UDP明朝 Medium" panose="02020500000000000000" pitchFamily="18" charset="-128"/>
                <a:cs typeface="+mn-lt"/>
              </a:rPr>
              <a:t>正直面倒くさい。</a:t>
            </a:r>
            <a:endParaRPr lang="ja-JP" dirty="0">
              <a:latin typeface="BIZ UDP明朝 Medium" panose="02020500000000000000" pitchFamily="18" charset="-128"/>
              <a:ea typeface="BIZ UDP明朝 Medium" panose="02020500000000000000" pitchFamily="18" charset="-128"/>
              <a:cs typeface="+mn-lt"/>
            </a:endParaRPr>
          </a:p>
          <a:p>
            <a:r>
              <a:rPr lang="ja-JP" altLang="en-US" dirty="0">
                <a:latin typeface="BIZ UDP明朝 Medium" panose="02020500000000000000" pitchFamily="18" charset="-128"/>
                <a:ea typeface="BIZ UDP明朝 Medium" panose="02020500000000000000" pitchFamily="18" charset="-128"/>
              </a:rPr>
              <a:t>節約を効率的にできるようにしたい。</a:t>
            </a:r>
          </a:p>
          <a:p>
            <a:r>
              <a:rPr lang="ja-JP" altLang="en-US" b="1" dirty="0">
                <a:solidFill>
                  <a:srgbClr val="056334"/>
                </a:solidFill>
                <a:latin typeface="BIZ UDP明朝 Medium" panose="02020500000000000000" pitchFamily="18" charset="-128"/>
                <a:ea typeface="BIZ UDP明朝 Medium" panose="02020500000000000000" pitchFamily="18" charset="-128"/>
                <a:cs typeface="+mn-lt"/>
              </a:rPr>
              <a:t>Netflixで見る映画・作品に迷うのが嫌。</a:t>
            </a:r>
          </a:p>
          <a:p>
            <a:endParaRPr lang="ja-JP" altLang="en-US" dirty="0">
              <a:latin typeface="BIZ UDP明朝 Medium" panose="02020500000000000000" pitchFamily="18" charset="-128"/>
              <a:ea typeface="BIZ UDP明朝 Medium" panose="02020500000000000000" pitchFamily="18" charset="-128"/>
              <a:cs typeface="+mn-lt"/>
            </a:endParaRPr>
          </a:p>
          <a:p>
            <a:r>
              <a:rPr lang="ja-JP" dirty="0">
                <a:latin typeface="BIZ UDP明朝 Medium" panose="02020500000000000000" pitchFamily="18" charset="-128"/>
                <a:ea typeface="BIZ UDP明朝 Medium" panose="02020500000000000000" pitchFamily="18" charset="-128"/>
                <a:cs typeface="+mn-lt"/>
              </a:rPr>
              <a:t>満足：たまに学生時代の友人から</a:t>
            </a:r>
            <a:r>
              <a:rPr lang="ja-JP" altLang="en-US" dirty="0">
                <a:latin typeface="BIZ UDP明朝 Medium" panose="02020500000000000000" pitchFamily="18" charset="-128"/>
                <a:ea typeface="BIZ UDP明朝 Medium" panose="02020500000000000000" pitchFamily="18" charset="-128"/>
                <a:cs typeface="+mn-lt"/>
              </a:rPr>
              <a:t>呼</a:t>
            </a:r>
            <a:r>
              <a:rPr lang="ja-JP" dirty="0">
                <a:latin typeface="BIZ UDP明朝 Medium" panose="02020500000000000000" pitchFamily="18" charset="-128"/>
                <a:ea typeface="BIZ UDP明朝 Medium" panose="02020500000000000000" pitchFamily="18" charset="-128"/>
                <a:cs typeface="+mn-lt"/>
              </a:rPr>
              <a:t>ばれて飲み会</a:t>
            </a:r>
            <a:r>
              <a:rPr lang="ja-JP" altLang="en-US" dirty="0">
                <a:latin typeface="BIZ UDP明朝 Medium" panose="02020500000000000000" pitchFamily="18" charset="-128"/>
                <a:ea typeface="BIZ UDP明朝 Medium" panose="02020500000000000000" pitchFamily="18" charset="-128"/>
                <a:cs typeface="+mn-lt"/>
              </a:rPr>
              <a:t>に行くのが楽しい。</a:t>
            </a:r>
            <a:endParaRPr lang="ja-JP" altLang="en-US" dirty="0">
              <a:latin typeface="BIZ UDP明朝 Medium" panose="02020500000000000000" pitchFamily="18" charset="-128"/>
              <a:ea typeface="BIZ UDP明朝 Medium" panose="02020500000000000000" pitchFamily="18" charset="-128"/>
            </a:endParaRPr>
          </a:p>
          <a:p>
            <a:r>
              <a:rPr lang="ja-JP" altLang="en-US" dirty="0">
                <a:latin typeface="BIZ UDP明朝 Medium" panose="02020500000000000000" pitchFamily="18" charset="-128"/>
                <a:ea typeface="BIZ UDP明朝 Medium" panose="02020500000000000000" pitchFamily="18" charset="-128"/>
                <a:cs typeface="+mn-lt"/>
              </a:rPr>
              <a:t>ただ出費が大きいので毎回迷う。</a:t>
            </a:r>
            <a:endParaRPr lang="ja-JP" dirty="0">
              <a:latin typeface="BIZ UDP明朝 Medium" panose="02020500000000000000" pitchFamily="18" charset="-128"/>
              <a:ea typeface="BIZ UDP明朝 Medium" panose="02020500000000000000" pitchFamily="18" charset="-128"/>
              <a:cs typeface="+mn-lt"/>
            </a:endParaRPr>
          </a:p>
          <a:p>
            <a:endParaRPr lang="ja-JP" altLang="en-US" dirty="0">
              <a:latin typeface="BIZ UDP明朝 Medium" panose="02020500000000000000" pitchFamily="18" charset="-128"/>
              <a:ea typeface="BIZ UDP明朝 Medium" panose="02020500000000000000" pitchFamily="18" charset="-128"/>
              <a:cs typeface="+mn-lt"/>
            </a:endParaRPr>
          </a:p>
          <a:p>
            <a:r>
              <a:rPr lang="ja-JP" altLang="en-US" dirty="0">
                <a:latin typeface="BIZ UDP明朝 Medium" panose="02020500000000000000" pitchFamily="18" charset="-128"/>
                <a:ea typeface="BIZ UDP明朝 Medium" panose="02020500000000000000" pitchFamily="18" charset="-128"/>
                <a:cs typeface="+mn-lt"/>
              </a:rPr>
              <a:t>欲求：</a:t>
            </a:r>
            <a:r>
              <a:rPr lang="ja-JP" b="1" dirty="0">
                <a:solidFill>
                  <a:srgbClr val="056334"/>
                </a:solidFill>
                <a:latin typeface="BIZ UDP明朝 Medium" panose="02020500000000000000" pitchFamily="18" charset="-128"/>
                <a:ea typeface="BIZ UDP明朝 Medium" panose="02020500000000000000" pitchFamily="18" charset="-128"/>
                <a:cs typeface="+mn-lt"/>
              </a:rPr>
              <a:t>最新の映画</a:t>
            </a:r>
            <a:r>
              <a:rPr lang="ja-JP" altLang="en-US" b="1" dirty="0">
                <a:solidFill>
                  <a:srgbClr val="056334"/>
                </a:solidFill>
                <a:latin typeface="BIZ UDP明朝 Medium" panose="02020500000000000000" pitchFamily="18" charset="-128"/>
                <a:ea typeface="BIZ UDP明朝 Medium" panose="02020500000000000000" pitchFamily="18" charset="-128"/>
                <a:cs typeface="+mn-lt"/>
              </a:rPr>
              <a:t>も</a:t>
            </a:r>
            <a:r>
              <a:rPr lang="ja-JP" b="1" dirty="0">
                <a:solidFill>
                  <a:srgbClr val="056334"/>
                </a:solidFill>
                <a:latin typeface="BIZ UDP明朝 Medium" panose="02020500000000000000" pitchFamily="18" charset="-128"/>
                <a:ea typeface="BIZ UDP明朝 Medium" panose="02020500000000000000" pitchFamily="18" charset="-128"/>
                <a:cs typeface="+mn-lt"/>
              </a:rPr>
              <a:t>家で見たい</a:t>
            </a:r>
            <a:r>
              <a:rPr lang="ja-JP" altLang="en-US" b="1" dirty="0">
                <a:solidFill>
                  <a:srgbClr val="056334"/>
                </a:solidFill>
                <a:latin typeface="BIZ UDP明朝 Medium" panose="02020500000000000000" pitchFamily="18" charset="-128"/>
                <a:ea typeface="BIZ UDP明朝 Medium" panose="02020500000000000000" pitchFamily="18" charset="-128"/>
                <a:cs typeface="+mn-lt"/>
              </a:rPr>
              <a:t>。また、Netflix作品のレビューが見れたら嬉しい。</a:t>
            </a:r>
            <a:endParaRPr lang="ja-JP" altLang="en-US" b="1" dirty="0">
              <a:solidFill>
                <a:srgbClr val="056334"/>
              </a:solidFill>
              <a:latin typeface="BIZ UDP明朝 Medium" panose="02020500000000000000" pitchFamily="18" charset="-128"/>
              <a:ea typeface="BIZ UDP明朝 Medium" panose="02020500000000000000" pitchFamily="18" charset="-128"/>
            </a:endParaRPr>
          </a:p>
          <a:p>
            <a:r>
              <a:rPr lang="ja-JP" altLang="en-US" dirty="0">
                <a:latin typeface="BIZ UDP明朝 Medium" panose="02020500000000000000" pitchFamily="18" charset="-128"/>
                <a:ea typeface="BIZ UDP明朝 Medium" panose="02020500000000000000" pitchFamily="18" charset="-128"/>
              </a:rPr>
              <a:t>制限警告機能付きの家計簿アプリがあったら便利。</a:t>
            </a:r>
            <a:endParaRPr lang="ja-JP" dirty="0">
              <a:latin typeface="BIZ UDP明朝 Medium" panose="02020500000000000000" pitchFamily="18" charset="-128"/>
              <a:ea typeface="BIZ UDP明朝 Medium" panose="02020500000000000000" pitchFamily="18" charset="-128"/>
            </a:endParaRPr>
          </a:p>
          <a:p>
            <a:r>
              <a:rPr lang="ja-JP" altLang="en-US" dirty="0">
                <a:latin typeface="BIZ UDP明朝 Medium" panose="02020500000000000000" pitchFamily="18" charset="-128"/>
                <a:ea typeface="BIZ UDP明朝 Medium" panose="02020500000000000000" pitchFamily="18" charset="-128"/>
              </a:rPr>
              <a:t>便利な家事手助けツール(ToDoリスト・リマインド・アラーム・カレンダーなど)があったら使いたい。</a:t>
            </a:r>
          </a:p>
          <a:p>
            <a:r>
              <a:rPr lang="ja-JP" dirty="0">
                <a:latin typeface="BIZ UDP明朝 Medium" panose="02020500000000000000" pitchFamily="18" charset="-128"/>
                <a:ea typeface="BIZ UDP明朝 Medium" panose="02020500000000000000" pitchFamily="18" charset="-128"/>
              </a:rPr>
              <a:t>愛に飢えている(恋人なし)。</a:t>
            </a:r>
            <a:endParaRPr lang="ja-JP" dirty="0">
              <a:latin typeface="BIZ UDP明朝 Medium" panose="02020500000000000000" pitchFamily="18" charset="-128"/>
              <a:ea typeface="BIZ UDP明朝 Medium" panose="02020500000000000000" pitchFamily="18" charset="-128"/>
              <a:cs typeface="+mn-lt"/>
            </a:endParaRPr>
          </a:p>
        </p:txBody>
      </p:sp>
      <p:pic>
        <p:nvPicPr>
          <p:cNvPr id="11" name="図 10" descr="テキスト, 線画 が含まれている画像&#10;&#10;自動的に生成された説明">
            <a:extLst>
              <a:ext uri="{FF2B5EF4-FFF2-40B4-BE49-F238E27FC236}">
                <a16:creationId xmlns:a16="http://schemas.microsoft.com/office/drawing/2014/main" id="{FB17C7A7-350E-8B60-D9DE-28D9F1CF9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871" y="605196"/>
            <a:ext cx="2197066" cy="2191202"/>
          </a:xfrm>
          <a:prstGeom prst="rect">
            <a:avLst/>
          </a:prstGeom>
        </p:spPr>
      </p:pic>
    </p:spTree>
    <p:extLst>
      <p:ext uri="{BB962C8B-B14F-4D97-AF65-F5344CB8AC3E}">
        <p14:creationId xmlns:p14="http://schemas.microsoft.com/office/powerpoint/2010/main" val="70059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04AC9D8A-5CD7-9B97-B65D-BAC55DA27BF8}"/>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42489753-56A8-3B62-55FA-C6250885BA43}"/>
              </a:ext>
            </a:extLst>
          </p:cNvPr>
          <p:cNvSpPr>
            <a:spLocks noGrp="1"/>
          </p:cNvSpPr>
          <p:nvPr>
            <p:ph type="ctrTitle"/>
          </p:nvPr>
        </p:nvSpPr>
        <p:spPr>
          <a:xfrm>
            <a:off x="1523999" y="2743199"/>
            <a:ext cx="4328161" cy="2759825"/>
          </a:xfrm>
        </p:spPr>
        <p:txBody>
          <a:bodyPr>
            <a:normAutofit fontScale="90000"/>
          </a:bodyPr>
          <a:lstStyle/>
          <a:p>
            <a:pPr marL="571500" indent="-571500" algn="l">
              <a:buFont typeface="Wingdings" panose="05000000000000000000" pitchFamily="2" charset="2"/>
              <a:buChar char="Ø"/>
            </a:pPr>
            <a:r>
              <a:rPr kumimoji="1" lang="ja-JP" altLang="en-US" sz="3200" b="1" u="sng" dirty="0">
                <a:latin typeface="BIZ UDP明朝 Medium" panose="02020500000000000000" pitchFamily="18" charset="-128"/>
                <a:ea typeface="BIZ UDP明朝 Medium" panose="02020500000000000000" pitchFamily="18" charset="-128"/>
              </a:rPr>
              <a:t>ユーザー関連</a:t>
            </a:r>
            <a:br>
              <a:rPr kumimoji="1" lang="en-US" altLang="ja-JP" sz="3200" dirty="0">
                <a:latin typeface="BIZ UDP明朝 Medium" panose="02020500000000000000" pitchFamily="18" charset="-128"/>
                <a:ea typeface="BIZ UDP明朝 Medium" panose="02020500000000000000" pitchFamily="18" charset="-128"/>
              </a:rPr>
            </a:br>
            <a:br>
              <a:rPr lang="en-US" altLang="ja-JP" sz="3000" b="1" dirty="0">
                <a:solidFill>
                  <a:srgbClr val="056334"/>
                </a:solidFill>
                <a:latin typeface="BIZ UDP明朝 Medium" panose="02020500000000000000" pitchFamily="18" charset="-128"/>
                <a:ea typeface="BIZ UDP明朝 Medium" panose="02020500000000000000" pitchFamily="18" charset="-128"/>
              </a:rPr>
            </a:br>
            <a:r>
              <a:rPr kumimoji="1" lang="ja-JP" altLang="en-US" sz="3000" dirty="0">
                <a:latin typeface="BIZ UDP明朝 Medium" panose="02020500000000000000" pitchFamily="18" charset="-128"/>
                <a:ea typeface="BIZ UDP明朝 Medium" panose="02020500000000000000" pitchFamily="18" charset="-128"/>
              </a:rPr>
              <a:t>・ログイン</a:t>
            </a:r>
            <a:br>
              <a:rPr kumimoji="1" lang="en-US" altLang="ja-JP" sz="3000" dirty="0">
                <a:latin typeface="BIZ UDP明朝 Medium" panose="02020500000000000000" pitchFamily="18" charset="-128"/>
                <a:ea typeface="BIZ UDP明朝 Medium" panose="02020500000000000000" pitchFamily="18" charset="-128"/>
              </a:rPr>
            </a:br>
            <a:r>
              <a:rPr kumimoji="1" lang="ja-JP" altLang="en-US" sz="3000" dirty="0">
                <a:latin typeface="BIZ UDP明朝 Medium" panose="02020500000000000000" pitchFamily="18" charset="-128"/>
                <a:ea typeface="BIZ UDP明朝 Medium" panose="02020500000000000000" pitchFamily="18" charset="-128"/>
              </a:rPr>
              <a:t>・トップページ</a:t>
            </a:r>
            <a:br>
              <a:rPr kumimoji="1" lang="en-US" altLang="ja-JP" sz="3000" dirty="0">
                <a:latin typeface="BIZ UDP明朝 Medium" panose="02020500000000000000" pitchFamily="18" charset="-128"/>
                <a:ea typeface="BIZ UDP明朝 Medium" panose="02020500000000000000" pitchFamily="18" charset="-128"/>
              </a:rPr>
            </a:br>
            <a:r>
              <a:rPr kumimoji="1" lang="ja-JP" altLang="en-US" sz="3000" dirty="0">
                <a:latin typeface="BIZ UDP明朝 Medium" panose="02020500000000000000" pitchFamily="18" charset="-128"/>
                <a:ea typeface="BIZ UDP明朝 Medium" panose="02020500000000000000" pitchFamily="18" charset="-128"/>
              </a:rPr>
              <a:t>・マイページ</a:t>
            </a:r>
            <a:br>
              <a:rPr kumimoji="1" lang="en-US" altLang="ja-JP" sz="3000" dirty="0">
                <a:latin typeface="BIZ UDP明朝 Medium" panose="02020500000000000000" pitchFamily="18" charset="-128"/>
                <a:ea typeface="BIZ UDP明朝 Medium" panose="02020500000000000000" pitchFamily="18" charset="-128"/>
              </a:rPr>
            </a:br>
            <a:r>
              <a:rPr kumimoji="1" lang="ja-JP" altLang="en-US" sz="3000" dirty="0">
                <a:latin typeface="BIZ UDP明朝 Medium" panose="02020500000000000000" pitchFamily="18" charset="-128"/>
                <a:ea typeface="BIZ UDP明朝 Medium" panose="02020500000000000000" pitchFamily="18" charset="-128"/>
              </a:rPr>
              <a:t>・フォローリスト</a:t>
            </a:r>
            <a:br>
              <a:rPr kumimoji="1" lang="en-US" altLang="ja-JP" sz="3000" dirty="0">
                <a:latin typeface="BIZ UDP明朝 Medium" panose="02020500000000000000" pitchFamily="18" charset="-128"/>
                <a:ea typeface="BIZ UDP明朝 Medium" panose="02020500000000000000" pitchFamily="18" charset="-128"/>
              </a:rPr>
            </a:br>
            <a:r>
              <a:rPr kumimoji="1" lang="ja-JP" altLang="en-US" sz="3000" dirty="0">
                <a:latin typeface="BIZ UDP明朝 Medium" panose="02020500000000000000" pitchFamily="18" charset="-128"/>
                <a:ea typeface="BIZ UDP明朝 Medium" panose="02020500000000000000" pitchFamily="18" charset="-128"/>
              </a:rPr>
              <a:t>・ユーザーページ</a:t>
            </a:r>
          </a:p>
        </p:txBody>
      </p:sp>
      <p:pic>
        <p:nvPicPr>
          <p:cNvPr id="4" name="図 3" descr="ロゴ&#10;&#10;自動的に生成された説明">
            <a:extLst>
              <a:ext uri="{FF2B5EF4-FFF2-40B4-BE49-F238E27FC236}">
                <a16:creationId xmlns:a16="http://schemas.microsoft.com/office/drawing/2014/main" id="{AB8FD864-4218-2AC9-436E-F99469FAC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grpSp>
        <p:nvGrpSpPr>
          <p:cNvPr id="20" name="グループ化 19">
            <a:extLst>
              <a:ext uri="{FF2B5EF4-FFF2-40B4-BE49-F238E27FC236}">
                <a16:creationId xmlns:a16="http://schemas.microsoft.com/office/drawing/2014/main" id="{42FD08D1-02BC-0014-0AAA-B2CF02716A3E}"/>
              </a:ext>
            </a:extLst>
          </p:cNvPr>
          <p:cNvGrpSpPr/>
          <p:nvPr/>
        </p:nvGrpSpPr>
        <p:grpSpPr>
          <a:xfrm>
            <a:off x="441722" y="65485"/>
            <a:ext cx="11341804" cy="1930400"/>
            <a:chOff x="438350" y="98251"/>
            <a:chExt cx="11341804" cy="1930400"/>
          </a:xfrm>
        </p:grpSpPr>
        <p:pic>
          <p:nvPicPr>
            <p:cNvPr id="21" name="Picture 12">
              <a:extLst>
                <a:ext uri="{FF2B5EF4-FFF2-40B4-BE49-F238E27FC236}">
                  <a16:creationId xmlns:a16="http://schemas.microsoft.com/office/drawing/2014/main" id="{EC611059-D2BD-4AA7-55FA-BD7CD925277C}"/>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9825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22" name="字幕 2">
              <a:extLst>
                <a:ext uri="{FF2B5EF4-FFF2-40B4-BE49-F238E27FC236}">
                  <a16:creationId xmlns:a16="http://schemas.microsoft.com/office/drawing/2014/main" id="{F98B2444-82CE-6A54-8C65-75C4A6112215}"/>
                </a:ext>
              </a:extLst>
            </p:cNvPr>
            <p:cNvSpPr txBox="1">
              <a:spLocks/>
            </p:cNvSpPr>
            <p:nvPr/>
          </p:nvSpPr>
          <p:spPr>
            <a:xfrm>
              <a:off x="5288227" y="678754"/>
              <a:ext cx="1642049" cy="929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4800" dirty="0">
                <a:solidFill>
                  <a:schemeClr val="bg1"/>
                </a:solidFill>
                <a:latin typeface="HGS行書体" panose="03000600000000000000" pitchFamily="66" charset="-128"/>
                <a:ea typeface="HGS行書体" panose="03000600000000000000" pitchFamily="66" charset="-128"/>
              </a:endParaRPr>
            </a:p>
          </p:txBody>
        </p:sp>
      </p:grpSp>
      <p:sp>
        <p:nvSpPr>
          <p:cNvPr id="8" name="タイトル 1">
            <a:extLst>
              <a:ext uri="{FF2B5EF4-FFF2-40B4-BE49-F238E27FC236}">
                <a16:creationId xmlns:a16="http://schemas.microsoft.com/office/drawing/2014/main" id="{7932F95A-2A0E-33E1-408B-AAB3A89A0DDB}"/>
              </a:ext>
            </a:extLst>
          </p:cNvPr>
          <p:cNvSpPr txBox="1">
            <a:spLocks/>
          </p:cNvSpPr>
          <p:nvPr/>
        </p:nvSpPr>
        <p:spPr>
          <a:xfrm>
            <a:off x="1524000" y="364995"/>
            <a:ext cx="9144000" cy="120735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4800" dirty="0">
                <a:solidFill>
                  <a:schemeClr val="bg1"/>
                </a:solidFill>
                <a:latin typeface="HGS行書体" panose="03000600000000000000" pitchFamily="66" charset="-128"/>
                <a:ea typeface="HGS行書体" panose="03000600000000000000" pitchFamily="66" charset="-128"/>
              </a:rPr>
              <a:t>機能説明</a:t>
            </a:r>
          </a:p>
        </p:txBody>
      </p:sp>
      <p:sp>
        <p:nvSpPr>
          <p:cNvPr id="9" name="タイトル 1">
            <a:extLst>
              <a:ext uri="{FF2B5EF4-FFF2-40B4-BE49-F238E27FC236}">
                <a16:creationId xmlns:a16="http://schemas.microsoft.com/office/drawing/2014/main" id="{CD7D6DAA-FE54-4EC6-291B-D8D67A9FD8D6}"/>
              </a:ext>
            </a:extLst>
          </p:cNvPr>
          <p:cNvSpPr txBox="1">
            <a:spLocks/>
          </p:cNvSpPr>
          <p:nvPr/>
        </p:nvSpPr>
        <p:spPr>
          <a:xfrm>
            <a:off x="6339842" y="2684182"/>
            <a:ext cx="4328161" cy="217793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marL="571500" indent="-571500" algn="l">
              <a:buFont typeface="Wingdings" panose="05000000000000000000" pitchFamily="2" charset="2"/>
              <a:buChar char="Ø"/>
            </a:pPr>
            <a:r>
              <a:rPr lang="ja-JP" altLang="en-US" sz="2900" b="1" u="sng" dirty="0">
                <a:latin typeface="BIZ UDP明朝 Medium" panose="02020500000000000000" pitchFamily="18" charset="-128"/>
                <a:ea typeface="BIZ UDP明朝 Medium" panose="02020500000000000000" pitchFamily="18" charset="-128"/>
              </a:rPr>
              <a:t>投稿関連</a:t>
            </a:r>
            <a:endParaRPr lang="en-US" altLang="ja-JP" sz="2900" dirty="0">
              <a:latin typeface="BIZ UDP明朝 Medium" panose="02020500000000000000" pitchFamily="18" charset="-128"/>
              <a:ea typeface="BIZ UDP明朝 Medium" panose="02020500000000000000" pitchFamily="18" charset="-128"/>
            </a:endParaRPr>
          </a:p>
          <a:p>
            <a:pPr algn="l"/>
            <a:br>
              <a:rPr lang="en-US" altLang="ja-JP" sz="3000" dirty="0">
                <a:latin typeface="BIZ UDP明朝 Medium" panose="02020500000000000000" pitchFamily="18" charset="-128"/>
                <a:ea typeface="BIZ UDP明朝 Medium" panose="02020500000000000000" pitchFamily="18" charset="-128"/>
              </a:rPr>
            </a:br>
            <a:r>
              <a:rPr lang="ja-JP" altLang="en-US" sz="2700" dirty="0">
                <a:latin typeface="BIZ UDP明朝 Medium" panose="02020500000000000000" pitchFamily="18" charset="-128"/>
                <a:ea typeface="BIZ UDP明朝 Medium" panose="02020500000000000000" pitchFamily="18" charset="-128"/>
              </a:rPr>
              <a:t>・投稿数ランキング</a:t>
            </a:r>
            <a:br>
              <a:rPr lang="en-US" altLang="ja-JP" sz="2700" dirty="0">
                <a:latin typeface="BIZ UDP明朝 Medium" panose="02020500000000000000" pitchFamily="18" charset="-128"/>
                <a:ea typeface="BIZ UDP明朝 Medium" panose="02020500000000000000" pitchFamily="18" charset="-128"/>
              </a:rPr>
            </a:br>
            <a:r>
              <a:rPr lang="ja-JP" altLang="en-US" sz="2700" dirty="0">
                <a:latin typeface="BIZ UDP明朝 Medium" panose="02020500000000000000" pitchFamily="18" charset="-128"/>
                <a:ea typeface="BIZ UDP明朝 Medium" panose="02020500000000000000" pitchFamily="18" charset="-128"/>
              </a:rPr>
              <a:t>・検索結果</a:t>
            </a:r>
            <a:r>
              <a:rPr lang="en-US" altLang="ja-JP" sz="2700" dirty="0">
                <a:latin typeface="BIZ UDP明朝 Medium" panose="02020500000000000000" pitchFamily="18" charset="-128"/>
                <a:ea typeface="BIZ UDP明朝 Medium" panose="02020500000000000000" pitchFamily="18" charset="-128"/>
              </a:rPr>
              <a:t>/</a:t>
            </a:r>
            <a:r>
              <a:rPr lang="ja-JP" altLang="en-US" sz="2700" dirty="0">
                <a:latin typeface="BIZ UDP明朝 Medium" panose="02020500000000000000" pitchFamily="18" charset="-128"/>
                <a:ea typeface="BIZ UDP明朝 Medium" panose="02020500000000000000" pitchFamily="18" charset="-128"/>
              </a:rPr>
              <a:t>ルーレット</a:t>
            </a:r>
            <a:br>
              <a:rPr lang="en-US" altLang="ja-JP" sz="2700" dirty="0">
                <a:latin typeface="BIZ UDP明朝 Medium" panose="02020500000000000000" pitchFamily="18" charset="-128"/>
                <a:ea typeface="BIZ UDP明朝 Medium" panose="02020500000000000000" pitchFamily="18" charset="-128"/>
              </a:rPr>
            </a:br>
            <a:r>
              <a:rPr lang="ja-JP" altLang="en-US" sz="2700" dirty="0">
                <a:latin typeface="BIZ UDP明朝 Medium" panose="02020500000000000000" pitchFamily="18" charset="-128"/>
                <a:ea typeface="BIZ UDP明朝 Medium" panose="02020500000000000000" pitchFamily="18" charset="-128"/>
              </a:rPr>
              <a:t>・投稿ページ</a:t>
            </a:r>
          </a:p>
        </p:txBody>
      </p:sp>
    </p:spTree>
    <p:extLst>
      <p:ext uri="{BB962C8B-B14F-4D97-AF65-F5344CB8AC3E}">
        <p14:creationId xmlns:p14="http://schemas.microsoft.com/office/powerpoint/2010/main" val="422969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lang="ja-JP" altLang="en-US" b="1" dirty="0">
                <a:solidFill>
                  <a:srgbClr val="056334"/>
                </a:solidFill>
                <a:latin typeface="HGS行書体" panose="03000600000000000000" pitchFamily="66" charset="-128"/>
                <a:ea typeface="HGS行書体" panose="03000600000000000000" pitchFamily="66" charset="-128"/>
              </a:rPr>
              <a:t>ログイン・トップページ</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pic>
        <p:nvPicPr>
          <p:cNvPr id="7" name="図 6" descr="ロゴ&#10;&#10;自動的に生成された説明">
            <a:extLst>
              <a:ext uri="{FF2B5EF4-FFF2-40B4-BE49-F238E27FC236}">
                <a16:creationId xmlns:a16="http://schemas.microsoft.com/office/drawing/2014/main" id="{5899AC02-225B-A422-7385-7A2BE5AFE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4" name="コンテンツ プレースホルダー 3">
            <a:extLst>
              <a:ext uri="{FF2B5EF4-FFF2-40B4-BE49-F238E27FC236}">
                <a16:creationId xmlns:a16="http://schemas.microsoft.com/office/drawing/2014/main" id="{A86483B6-F4F7-8410-9BE7-563BD74B8D89}"/>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1456408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lang="ja-JP" altLang="en-US" b="1" dirty="0">
                <a:solidFill>
                  <a:srgbClr val="056334"/>
                </a:solidFill>
                <a:latin typeface="HGS行書体" panose="03000600000000000000" pitchFamily="66" charset="-128"/>
                <a:ea typeface="HGS行書体" panose="03000600000000000000" pitchFamily="66" charset="-128"/>
              </a:rPr>
              <a:t>マイページ</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pic>
        <p:nvPicPr>
          <p:cNvPr id="7" name="図 6" descr="ロゴ&#10;&#10;自動的に生成された説明">
            <a:extLst>
              <a:ext uri="{FF2B5EF4-FFF2-40B4-BE49-F238E27FC236}">
                <a16:creationId xmlns:a16="http://schemas.microsoft.com/office/drawing/2014/main" id="{5899AC02-225B-A422-7385-7A2BE5AFE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5" name="コンテンツ プレースホルダー 4">
            <a:extLst>
              <a:ext uri="{FF2B5EF4-FFF2-40B4-BE49-F238E27FC236}">
                <a16:creationId xmlns:a16="http://schemas.microsoft.com/office/drawing/2014/main" id="{67935347-0867-BDEA-2C95-88F3E3D8E752}"/>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2152421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フォローリスト</a:t>
            </a:r>
            <a:r>
              <a:rPr kumimoji="1" lang="en-US" altLang="ja-JP" b="1" dirty="0">
                <a:solidFill>
                  <a:srgbClr val="056334"/>
                </a:solidFill>
                <a:latin typeface="HGS行書体" panose="03000600000000000000" pitchFamily="66" charset="-128"/>
                <a:ea typeface="HGS行書体" panose="03000600000000000000" pitchFamily="66" charset="-128"/>
              </a:rPr>
              <a:t>/</a:t>
            </a:r>
            <a:r>
              <a:rPr kumimoji="1" lang="ja-JP" altLang="en-US" b="1" dirty="0">
                <a:solidFill>
                  <a:srgbClr val="056334"/>
                </a:solidFill>
                <a:latin typeface="HGS行書体" panose="03000600000000000000" pitchFamily="66" charset="-128"/>
                <a:ea typeface="HGS行書体" panose="03000600000000000000" pitchFamily="66" charset="-128"/>
              </a:rPr>
              <a:t>ユーザーページ</a:t>
            </a:r>
          </a:p>
        </p:txBody>
      </p:sp>
      <p:pic>
        <p:nvPicPr>
          <p:cNvPr id="7" name="図 6" descr="ロゴ&#10;&#10;自動的に生成された説明">
            <a:extLst>
              <a:ext uri="{FF2B5EF4-FFF2-40B4-BE49-F238E27FC236}">
                <a16:creationId xmlns:a16="http://schemas.microsoft.com/office/drawing/2014/main" id="{5899AC02-225B-A422-7385-7A2BE5AFE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5" name="コンテンツ プレースホルダー 4">
            <a:extLst>
              <a:ext uri="{FF2B5EF4-FFF2-40B4-BE49-F238E27FC236}">
                <a16:creationId xmlns:a16="http://schemas.microsoft.com/office/drawing/2014/main" id="{E278FDAB-F546-0566-A853-2E46920C63FF}"/>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166184490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ユーザー定義 5">
      <a:dk1>
        <a:srgbClr val="000000"/>
      </a:dk1>
      <a:lt1>
        <a:sysClr val="window" lastClr="FFFFFF"/>
      </a:lt1>
      <a:dk2>
        <a:srgbClr val="455F51"/>
      </a:dk2>
      <a:lt2>
        <a:srgbClr val="E2DFCC"/>
      </a:lt2>
      <a:accent1>
        <a:srgbClr val="99CB38"/>
      </a:accent1>
      <a:accent2>
        <a:srgbClr val="63A537"/>
      </a:accent2>
      <a:accent3>
        <a:srgbClr val="000000"/>
      </a:accent3>
      <a:accent4>
        <a:srgbClr val="A3060C"/>
      </a:accent4>
      <a:accent5>
        <a:srgbClr val="63A537"/>
      </a:accent5>
      <a:accent6>
        <a:srgbClr val="000000"/>
      </a:accent6>
      <a:hlink>
        <a:srgbClr val="EE7B08"/>
      </a:hlink>
      <a:folHlink>
        <a:srgbClr val="977B2D"/>
      </a:folHlink>
    </a:clrScheme>
    <a:fontScheme name="ユーザー定義 2">
      <a:majorFont>
        <a:latin typeface="BIZ UDP明朝 Medium"/>
        <a:ea typeface="BIZ UDP明朝 Medium"/>
        <a:cs typeface=""/>
      </a:majorFont>
      <a:minorFont>
        <a:latin typeface="BIZ UDP明朝 Medium"/>
        <a:ea typeface="BIZ UDP明朝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437</TotalTime>
  <Words>1150</Words>
  <Application>Microsoft Office PowerPoint</Application>
  <PresentationFormat>ワイド画面</PresentationFormat>
  <Paragraphs>109</Paragraphs>
  <Slides>20</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3</vt:i4>
      </vt:variant>
      <vt:variant>
        <vt:lpstr>スライド タイトル</vt:lpstr>
      </vt:variant>
      <vt:variant>
        <vt:i4>20</vt:i4>
      </vt:variant>
    </vt:vector>
  </HeadingPairs>
  <TitlesOfParts>
    <vt:vector size="29" baseType="lpstr">
      <vt:lpstr>BIZ UDP明朝 Medium</vt:lpstr>
      <vt:lpstr>HGS行書体</vt:lpstr>
      <vt:lpstr>游ゴシック</vt:lpstr>
      <vt:lpstr>游ゴシック Light</vt:lpstr>
      <vt:lpstr>Arial</vt:lpstr>
      <vt:lpstr>Wingdings</vt:lpstr>
      <vt:lpstr>Office テーマ</vt:lpstr>
      <vt:lpstr>Office テーマ</vt:lpstr>
      <vt:lpstr>Office テーマ</vt:lpstr>
      <vt:lpstr>PowerPoint プレゼンテーション</vt:lpstr>
      <vt:lpstr>PowerPoint プレゼンテーション</vt:lpstr>
      <vt:lpstr>について</vt:lpstr>
      <vt:lpstr>の開発背景</vt:lpstr>
      <vt:lpstr>ペルソナ例</vt:lpstr>
      <vt:lpstr>ユーザー関連  ・ログイン ・トップページ ・マイページ ・フォローリスト ・ユーザーページ</vt:lpstr>
      <vt:lpstr>ログイン・トップページ</vt:lpstr>
      <vt:lpstr>マイページ</vt:lpstr>
      <vt:lpstr>フォローリスト/ユーザーページ</vt:lpstr>
      <vt:lpstr>投稿数ランキング</vt:lpstr>
      <vt:lpstr>検索結果/ルーレット</vt:lpstr>
      <vt:lpstr>投稿ページ</vt:lpstr>
      <vt:lpstr>個人成長</vt:lpstr>
      <vt:lpstr>遠藤：チームリーダー</vt:lpstr>
      <vt:lpstr>伊藤：発表担当</vt:lpstr>
      <vt:lpstr>石田：コミュニケーション管理担当</vt:lpstr>
      <vt:lpstr>菊地：構成管理担当</vt:lpstr>
      <vt:lpstr>高山：品質管理担当</vt:lpstr>
      <vt:lpstr>橋本：DBA担当</vt:lpstr>
      <vt:lpstr>毎度ありがとうございました！ またのご利用お待ちしております。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橋本美玖</dc:creator>
  <cp:lastModifiedBy>橋本美玖</cp:lastModifiedBy>
  <cp:revision>197</cp:revision>
  <dcterms:created xsi:type="dcterms:W3CDTF">2022-06-28T00:59:09Z</dcterms:created>
  <dcterms:modified xsi:type="dcterms:W3CDTF">2022-06-28T08:22:32Z</dcterms:modified>
</cp:coreProperties>
</file>