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48" r:id="rId3"/>
  </p:sldMasterIdLst>
  <p:notesMasterIdLst>
    <p:notesMasterId r:id="rId21"/>
  </p:notesMasterIdLst>
  <p:sldIdLst>
    <p:sldId id="256" r:id="rId4"/>
    <p:sldId id="277" r:id="rId5"/>
    <p:sldId id="259" r:id="rId6"/>
    <p:sldId id="274" r:id="rId7"/>
    <p:sldId id="275" r:id="rId8"/>
    <p:sldId id="272" r:id="rId9"/>
    <p:sldId id="258" r:id="rId10"/>
    <p:sldId id="269" r:id="rId11"/>
    <p:sldId id="271" r:id="rId12"/>
    <p:sldId id="276" r:id="rId13"/>
    <p:sldId id="257" r:id="rId14"/>
    <p:sldId id="260" r:id="rId15"/>
    <p:sldId id="261" r:id="rId16"/>
    <p:sldId id="262" r:id="rId17"/>
    <p:sldId id="263" r:id="rId18"/>
    <p:sldId id="264" r:id="rId19"/>
    <p:sldId id="27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17</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BE9F2-9B82-BE1E-7E22-2C94E95B62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0E869-8B4B-2D0A-BE55-F0F7431215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FF2A63-906A-9271-5F3F-E21FFAC9EE2F}"/>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8346C2AB-70B4-AD85-02CD-B9A981E18C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8EE1CB-47FE-8D7E-EFED-39FEB00257EE}"/>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93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5CE6E2-BD26-862E-5D35-803D8DFCD1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7F8EA-922E-C18F-4702-5BEC173EFF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25F305-4270-A7EE-D536-C63BF029F0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0F68A13-815F-0479-5C70-6BF37D477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92C55A-BEBE-B171-848F-903F7C809E7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47625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9875B-2B91-2B11-E4EB-999CAB0249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D2C86-64CA-EDA7-D4F8-05A944C57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2C980F-3E3B-12BD-BEE8-AAFCD88DD538}"/>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777EF9C-C7E9-C84E-FE63-B83EEC4EC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E9E03-3CB5-4A69-4CD9-5C3F0055885D}"/>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5089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54A0B-6253-2834-1EE5-8351D034C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147F1-CEF3-EC66-ACE2-F9D1969C2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34037D-AEB5-4FF5-DDDF-2125BD7070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ABA2DE-6609-0C10-1CC1-6BC91D52DF01}"/>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29643F71-6827-FFDD-2318-BF9EDB6D9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BCB473-D16B-6E89-CD05-750B300880B6}"/>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1530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E68B0-1596-A4A7-790F-356E7985DB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B281A5-8E18-92F1-3A4F-8FAB7DD8D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E2C5A7-4549-697B-B341-908398F231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E207F-4CA1-A8FB-7BEA-C33D6C71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3B1EA7-66C3-29A6-3128-72BCA8C05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C4E6BD-0543-96E8-39BF-ACCC35A0EA42}"/>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8ABA05DC-8C1A-6DDD-2708-8299EA0A01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4DFE25-69BB-7B69-F3CC-16E2291AEB53}"/>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8644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544D-E73F-C045-1EAA-93441797F1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DA50C9-45BD-F7D6-AFBA-EE7717AB6F1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C5B0EBCE-DB5F-AE98-0596-5D7A2CBCA9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F2205C-C719-5F7E-EC2F-A61429CA2AE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359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F12700-1C1D-C950-5239-5159E3055735}"/>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B1646C96-3B2E-2203-62E0-02F2FD978A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7B07D1-E53C-06E2-CB6C-8FB48C8385EC}"/>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26584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C15AF-E6DC-13ED-8D38-31E15D7442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814D1-B3C3-3627-59E6-AFCD0E64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C89384-3C72-36DD-F837-F190EAAD5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3B965-7FA2-CCE9-AD54-353F4D9DB13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AF5BE380-75F0-BB8C-B6C2-98682487D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2D4FBE-7C23-2BA6-923F-DE2E94CCCE5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4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D44D-DF55-1DDB-B37B-F467E6F03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77228-5842-3113-77C6-06FFECD77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FBADE-70CD-E9EB-C43A-167AACCEB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CAD46-1802-8DC5-466F-5199BD1F646C}"/>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3DA4A325-CA16-7D53-9190-9AF4A92FF5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0ACB-60C4-BBBD-5C0F-67A23DE91A5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1106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2022/6/28</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93C12B9-14D9-CD6B-328C-14A2389314D5}"/>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E222BD2-3CDF-54D3-DD4C-B4FB90575888}"/>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sp>
        <p:nvSpPr>
          <p:cNvPr id="3" name="コンテンツ プレースホルダー 2">
            <a:extLst>
              <a:ext uri="{FF2B5EF4-FFF2-40B4-BE49-F238E27FC236}">
                <a16:creationId xmlns:a16="http://schemas.microsoft.com/office/drawing/2014/main" id="{FEC85ACD-7664-D22B-A5D9-0A976D8B3A97}"/>
              </a:ext>
            </a:extLst>
          </p:cNvPr>
          <p:cNvSpPr>
            <a:spLocks noGrp="1"/>
          </p:cNvSpPr>
          <p:nvPr>
            <p:ph idx="1"/>
          </p:nvPr>
        </p:nvSpPr>
        <p:spPr>
          <a:xfrm>
            <a:off x="838200" y="2146851"/>
            <a:ext cx="10515600" cy="4030111"/>
          </a:xfrm>
        </p:spPr>
        <p:txBody>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個人的に成長したと感じている点</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→口頭説明</a:t>
            </a:r>
            <a:endParaRPr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チームメンバーからの愛を込めたコメント</a:t>
            </a:r>
            <a:r>
              <a:rPr lang="ja-JP" altLang="en-US" b="1" dirty="0">
                <a:solidFill>
                  <a:srgbClr val="FF0000"/>
                </a:solidFill>
                <a:latin typeface="BIZ UDP明朝 Medium" panose="02020500000000000000" pitchFamily="18" charset="-128"/>
                <a:ea typeface="BIZ UDP明朝 Medium" panose="02020500000000000000" pitchFamily="18" charset="-128"/>
              </a:rPr>
              <a:t>♥</a:t>
            </a:r>
            <a:endParaRPr lang="en-US" altLang="ja-JP" b="1" dirty="0">
              <a:solidFill>
                <a:srgbClr val="FF0000"/>
              </a:solidFill>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→スライドに列挙</a:t>
            </a:r>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F195EB4D-87C2-861E-92AD-81F3311C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93651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個人成長：遠藤</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p:txBody>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r>
              <a:rPr kumimoji="1" lang="ja-JP" altLang="en-US" dirty="0">
                <a:latin typeface="BIZ UDP明朝 Medium" panose="02020500000000000000" pitchFamily="18" charset="-128"/>
                <a:ea typeface="BIZ UDP明朝 Medium" panose="02020500000000000000" pitchFamily="18" charset="-128"/>
              </a:rPr>
              <a:t>​</a:t>
            </a:r>
            <a:endParaRPr kumimoji="1" lang="en-US" altLang="ja-JP"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E1F6250-142C-5288-79C3-5ECFAF528BE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05A2A36-4ADC-26AD-02CC-38D1664B27D7}"/>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個人成長：伊藤</a:t>
            </a:r>
          </a:p>
        </p:txBody>
      </p:sp>
      <p:sp>
        <p:nvSpPr>
          <p:cNvPr id="3" name="コンテンツ プレースホルダー 2">
            <a:extLst>
              <a:ext uri="{FF2B5EF4-FFF2-40B4-BE49-F238E27FC236}">
                <a16:creationId xmlns:a16="http://schemas.microsoft.com/office/drawing/2014/main" id="{937B6F24-6D7E-BC20-D021-80FE71CC78AD}"/>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常に意見を出してくれるうえ、話を進めてくれる。作業中でもすぐに手を止めて仲間の話に耳を傾けてくれた。ムービーメーカーで、チームに限らずクラス全体を活気あるものにしてくれてありがとう！​</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3F6DA17E-CE4C-2506-8A72-F9F19B37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39678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8680004-F781-74CC-BB98-EF4F22DF59DE}"/>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55AD28-3590-A967-BD95-4908AD33C565}"/>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個人成長：石田</a:t>
            </a:r>
          </a:p>
        </p:txBody>
      </p:sp>
      <p:sp>
        <p:nvSpPr>
          <p:cNvPr id="3" name="コンテンツ プレースホルダー 2">
            <a:extLst>
              <a:ext uri="{FF2B5EF4-FFF2-40B4-BE49-F238E27FC236}">
                <a16:creationId xmlns:a16="http://schemas.microsoft.com/office/drawing/2014/main" id="{A8CB6F8D-C515-85D1-0362-92A7DDE473F8}"/>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BA0E6A30-6F78-129F-BA33-5EEB58A2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04993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1565CBB-E5E9-D95A-71CA-1AAC9078E03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5614FF-780D-088C-3161-49C0AC587D66}"/>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個人成長：菊地</a:t>
            </a:r>
          </a:p>
        </p:txBody>
      </p:sp>
      <p:sp>
        <p:nvSpPr>
          <p:cNvPr id="3" name="コンテンツ プレースホルダー 2">
            <a:extLst>
              <a:ext uri="{FF2B5EF4-FFF2-40B4-BE49-F238E27FC236}">
                <a16:creationId xmlns:a16="http://schemas.microsoft.com/office/drawing/2014/main" id="{EA0F3B9F-13C9-9EFB-5A4B-48A232C2AECB}"/>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03BD5850-BE72-26B9-64AF-081CAC9A6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29268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6B59CCC-09B9-82CE-F891-DBFE645617F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3C13F7-6F70-0265-46B9-8B304315B195}"/>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個人成長：高山</a:t>
            </a:r>
          </a:p>
        </p:txBody>
      </p:sp>
      <p:sp>
        <p:nvSpPr>
          <p:cNvPr id="3" name="コンテンツ プレースホルダー 2">
            <a:extLst>
              <a:ext uri="{FF2B5EF4-FFF2-40B4-BE49-F238E27FC236}">
                <a16:creationId xmlns:a16="http://schemas.microsoft.com/office/drawing/2014/main" id="{418F4827-B523-FA5B-4F69-94E5962243DD}"/>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技術面でのチームの支えで</a:t>
            </a:r>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人</a:t>
            </a:r>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068DEB50-8A1F-C91B-7050-36028ABCC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58887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A75C993-8C78-8A80-6524-8E66008DC5C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453D38-AFCD-D094-F943-96F0DF4032FD}"/>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個人成長：橋本</a:t>
            </a:r>
          </a:p>
        </p:txBody>
      </p:sp>
      <p:sp>
        <p:nvSpPr>
          <p:cNvPr id="3" name="コンテンツ プレースホルダー 2">
            <a:extLst>
              <a:ext uri="{FF2B5EF4-FFF2-40B4-BE49-F238E27FC236}">
                <a16:creationId xmlns:a16="http://schemas.microsoft.com/office/drawing/2014/main" id="{F1DA795F-5718-E496-CD4F-4F0E6FCD762F}"/>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4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F0233E8C-AA06-0312-5BBA-59FD5DE49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3344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766116"/>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毎度ありがとうございました！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fontScale="92500"/>
          </a:bodyPr>
          <a:lstStyle/>
          <a:p>
            <a:pPr>
              <a:buFont typeface="Wingdings" panose="05000000000000000000" pitchFamily="2" charset="2"/>
              <a:buChar char="Ø"/>
            </a:pPr>
            <a:r>
              <a:rPr lang="en-US" altLang="ja-JP" sz="3200" b="1" u="sng" dirty="0">
                <a:latin typeface="BIZ UDP明朝 Medium" panose="02020500000000000000" pitchFamily="18" charset="-128"/>
                <a:ea typeface="BIZ UDP明朝 Medium" panose="02020500000000000000" pitchFamily="18" charset="-128"/>
              </a:rPr>
              <a:t>FLIFRE</a:t>
            </a:r>
            <a:r>
              <a:rPr lang="ja-JP" altLang="en-US" sz="3200" b="1" u="sng" dirty="0">
                <a:latin typeface="BIZ UDP明朝 Medium" panose="02020500000000000000" pitchFamily="18" charset="-128"/>
                <a:ea typeface="BIZ UDP明朝 Medium" panose="02020500000000000000" pitchFamily="18" charset="-128"/>
              </a:rPr>
              <a:t>の開発背景</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en-US" altLang="ja-JP" sz="3200" b="1" u="sng" dirty="0">
                <a:latin typeface="BIZ UDP明朝 Medium" panose="02020500000000000000" pitchFamily="18" charset="-128"/>
                <a:ea typeface="BIZ UDP明朝 Medium" panose="02020500000000000000" pitchFamily="18" charset="-128"/>
              </a:rPr>
              <a:t>FLIFRE</a:t>
            </a:r>
            <a:r>
              <a:rPr kumimoji="1" lang="ja-JP" altLang="en-US" sz="3200" b="1" u="sng" dirty="0">
                <a:latin typeface="BIZ UDP明朝 Medium" panose="02020500000000000000" pitchFamily="18" charset="-128"/>
                <a:ea typeface="BIZ UDP明朝 Medium" panose="02020500000000000000" pitchFamily="18" charset="-128"/>
              </a:rPr>
              <a:t>について</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sz="3200" b="1" u="sng" dirty="0">
                <a:latin typeface="BIZ UDP明朝 Medium" panose="02020500000000000000" pitchFamily="18" charset="-128"/>
                <a:ea typeface="BIZ UDP明朝 Medium" panose="02020500000000000000" pitchFamily="18" charset="-128"/>
              </a:rPr>
              <a:t>機能説明</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76781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864704" y="2028651"/>
            <a:ext cx="10515600" cy="3775801"/>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Netflix</a:t>
            </a:r>
            <a:r>
              <a:rPr lang="ja-JP" altLang="en-US" dirty="0">
                <a:latin typeface="BIZ UDP明朝 Medium" panose="02020500000000000000" pitchFamily="18" charset="-128"/>
                <a:ea typeface="BIZ UDP明朝 Medium" panose="02020500000000000000" pitchFamily="18" charset="-128"/>
              </a:rPr>
              <a:t>はアマゾンプライムの次に会員数が多い</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国内で</a:t>
            </a:r>
            <a:r>
              <a:rPr lang="en-US" altLang="ja-JP" dirty="0">
                <a:latin typeface="BIZ UDP明朝 Medium" panose="02020500000000000000" pitchFamily="18" charset="-128"/>
                <a:ea typeface="BIZ UDP明朝 Medium" panose="02020500000000000000" pitchFamily="18" charset="-128"/>
              </a:rPr>
              <a:t>600</a:t>
            </a:r>
            <a:r>
              <a:rPr lang="ja-JP" altLang="en-US" dirty="0">
                <a:latin typeface="BIZ UDP明朝 Medium" panose="02020500000000000000" pitchFamily="18" charset="-128"/>
                <a:ea typeface="BIZ UDP明朝 Medium" panose="02020500000000000000" pitchFamily="18" charset="-128"/>
              </a:rPr>
              <a:t>万人</a:t>
            </a:r>
            <a:r>
              <a:rPr lang="en-US" altLang="ja-JP" dirty="0">
                <a:latin typeface="BIZ UDP明朝 Medium" panose="02020500000000000000" pitchFamily="18" charset="-128"/>
                <a:ea typeface="BIZ UDP明朝 Medium" panose="02020500000000000000" pitchFamily="18" charset="-128"/>
              </a:rPr>
              <a:t>)</a:t>
            </a:r>
          </a:p>
          <a:p>
            <a:pPr marL="0" indent="0">
              <a:buNone/>
            </a:pPr>
            <a:r>
              <a:rPr kumimoji="1" lang="ja-JP" altLang="en-US" dirty="0">
                <a:latin typeface="BIZ UDP明朝 Medium" panose="02020500000000000000" pitchFamily="18" charset="-128"/>
                <a:ea typeface="BIZ UDP明朝 Medium" panose="02020500000000000000" pitchFamily="18" charset="-128"/>
              </a:rPr>
              <a:t>　そして</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代の利用者が全体の約</a:t>
            </a:r>
            <a:r>
              <a:rPr kumimoji="1" lang="en-US" altLang="ja-JP" dirty="0">
                <a:latin typeface="BIZ UDP明朝 Medium" panose="02020500000000000000" pitchFamily="18" charset="-128"/>
                <a:ea typeface="BIZ UDP明朝 Medium" panose="02020500000000000000" pitchFamily="18" charset="-128"/>
              </a:rPr>
              <a:t>4</a:t>
            </a:r>
            <a:r>
              <a:rPr kumimoji="1" lang="ja-JP" altLang="en-US" dirty="0">
                <a:latin typeface="BIZ UDP明朝 Medium" panose="02020500000000000000" pitchFamily="18" charset="-128"/>
                <a:ea typeface="BIZ UDP明朝 Medium" panose="02020500000000000000" pitchFamily="18" charset="-128"/>
              </a:rPr>
              <a:t>割を占める</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を介して作品の評価をユーザー間で共有できるようにして</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11" y="520148"/>
            <a:ext cx="2286000" cy="1066800"/>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04460" y="1865381"/>
            <a:ext cx="10515600" cy="4351338"/>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のヘビーユーザー</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特に</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代の若年層</a:t>
            </a:r>
            <a:r>
              <a:rPr lang="ja-JP" altLang="en-US" dirty="0">
                <a:latin typeface="BIZ UDP明朝 Medium" panose="02020500000000000000" pitchFamily="18" charset="-128"/>
                <a:ea typeface="BIZ UDP明朝 Medium" panose="02020500000000000000" pitchFamily="18" charset="-128"/>
              </a:rPr>
              <a:t>）</a:t>
            </a:r>
            <a:endParaRPr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は「</a:t>
            </a:r>
            <a:r>
              <a:rPr kumimoji="1" lang="en-US" altLang="ja-JP"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dirty="0">
                <a:latin typeface="BIZ UDP明朝 Medium" panose="02020500000000000000" pitchFamily="18" charset="-128"/>
                <a:ea typeface="BIZ UDP明朝 Medium" panose="02020500000000000000" pitchFamily="18" charset="-128"/>
              </a:rPr>
              <a:t> </a:t>
            </a:r>
            <a:r>
              <a:rPr kumimoji="1" lang="en-US" altLang="ja-JP" dirty="0">
                <a:solidFill>
                  <a:srgbClr val="FF0000"/>
                </a:solidFill>
                <a:latin typeface="BIZ UDP明朝 Medium" panose="02020500000000000000" pitchFamily="18" charset="-128"/>
                <a:ea typeface="BIZ UDP明朝 Medium" panose="02020500000000000000" pitchFamily="18" charset="-128"/>
              </a:rPr>
              <a:t>freak</a:t>
            </a:r>
            <a:r>
              <a:rPr kumimoji="1" lang="en-US" altLang="ja-JP" dirty="0">
                <a:latin typeface="BIZ UDP明朝 Medium" panose="02020500000000000000" pitchFamily="18" charset="-128"/>
                <a:ea typeface="BIZ UDP明朝 Medium" panose="02020500000000000000" pitchFamily="18" charset="-128"/>
              </a:rPr>
              <a:t>(Netflix </a:t>
            </a:r>
            <a:r>
              <a:rPr kumimoji="1" lang="ja-JP" altLang="en-US" dirty="0">
                <a:latin typeface="BIZ UDP明朝 Medium" panose="02020500000000000000" pitchFamily="18" charset="-128"/>
                <a:ea typeface="BIZ UDP明朝 Medium" panose="02020500000000000000" pitchFamily="18" charset="-128"/>
              </a:rPr>
              <a:t>愛好家</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」という造語の略称</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版</a:t>
            </a:r>
            <a:r>
              <a:rPr kumimoji="1" lang="en-US" altLang="ja-JP" dirty="0">
                <a:latin typeface="BIZ UDP明朝 Medium" panose="02020500000000000000" pitchFamily="18" charset="-128"/>
                <a:ea typeface="BIZ UDP明朝 Medium" panose="02020500000000000000" pitchFamily="18" charset="-128"/>
              </a:rPr>
              <a:t>Twitter”</a:t>
            </a:r>
          </a:p>
          <a:p>
            <a:pPr marL="0" indent="0">
              <a:buNone/>
            </a:pPr>
            <a:r>
              <a:rPr kumimoji="1" lang="ja-JP" altLang="en-US"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solidFill>
                  <a:schemeClr val="bg1"/>
                </a:solidFill>
                <a:latin typeface="BIZ UDP明朝 Medium" panose="02020500000000000000" pitchFamily="18" charset="-128"/>
                <a:ea typeface="BIZ UDP明朝 Medium" panose="02020500000000000000" pitchFamily="18" charset="-128"/>
              </a:rPr>
              <a:t>ペルソナ例</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75648"/>
          </a:xfrm>
        </p:spPr>
        <p:txBody>
          <a:bodyPr vert="horz" lIns="91440" tIns="45720" rIns="91440" bIns="45720" rtlCol="0" anchor="t">
            <a:normAutofit/>
          </a:bodyPr>
          <a:lstStyle/>
          <a:p>
            <a:r>
              <a:rPr lang="ja-JP" b="1" dirty="0">
                <a:solidFill>
                  <a:srgbClr val="056334"/>
                </a:solidFill>
                <a:latin typeface="BIZ UDP明朝 Medium" panose="02020500000000000000" pitchFamily="18" charset="-128"/>
                <a:ea typeface="BIZ UDP明朝 Medium" panose="02020500000000000000" pitchFamily="18" charset="-128"/>
                <a:cs typeface="+mn-lt"/>
              </a:rPr>
              <a:t>休みの日は友人と出かける以外</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は</a:t>
            </a:r>
            <a:r>
              <a:rPr lang="ja-JP" b="1" dirty="0">
                <a:solidFill>
                  <a:srgbClr val="056334"/>
                </a:solidFill>
                <a:latin typeface="BIZ UDP明朝 Medium" panose="02020500000000000000" pitchFamily="18" charset="-128"/>
                <a:ea typeface="BIZ UDP明朝 Medium" panose="02020500000000000000" pitchFamily="18" charset="-128"/>
                <a:cs typeface="+mn-lt"/>
              </a:rPr>
              <a:t>家で映画見たり</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ゲームしたりと</a:t>
            </a:r>
            <a:r>
              <a:rPr lang="ja-JP" b="1" dirty="0">
                <a:solidFill>
                  <a:srgbClr val="056334"/>
                </a:solidFill>
                <a:latin typeface="BIZ UDP明朝 Medium" panose="02020500000000000000" pitchFamily="18" charset="-128"/>
                <a:ea typeface="BIZ UDP明朝 Medium" panose="02020500000000000000" pitchFamily="18" charset="-128"/>
                <a:cs typeface="+mn-lt"/>
              </a:rPr>
              <a:t>のんびりしていることが多い。</a:t>
            </a:r>
            <a:r>
              <a:rPr lang="ja-JP" altLang="en-US" dirty="0">
                <a:latin typeface="BIZ UDP明朝 Medium" panose="02020500000000000000" pitchFamily="18" charset="-128"/>
                <a:ea typeface="BIZ UDP明朝 Medium" panose="02020500000000000000" pitchFamily="18" charset="-128"/>
                <a:cs typeface="+mn-lt"/>
              </a:rPr>
              <a:t>仕事</a:t>
            </a:r>
            <a:r>
              <a:rPr lang="ja-JP" dirty="0">
                <a:latin typeface="BIZ UDP明朝 Medium" panose="02020500000000000000" pitchFamily="18" charset="-128"/>
                <a:ea typeface="BIZ UDP明朝 Medium" panose="02020500000000000000" pitchFamily="18" charset="-128"/>
                <a:cs typeface="+mn-lt"/>
              </a:rPr>
              <a:t>に</a:t>
            </a:r>
            <a:r>
              <a:rPr lang="ja-JP" altLang="en-US" dirty="0">
                <a:latin typeface="BIZ UDP明朝 Medium" panose="02020500000000000000" pitchFamily="18" charset="-128"/>
                <a:ea typeface="BIZ UDP明朝 Medium" panose="02020500000000000000" pitchFamily="18" charset="-128"/>
                <a:cs typeface="+mn-lt"/>
              </a:rPr>
              <a:t>対</a:t>
            </a:r>
            <a:r>
              <a:rPr lang="ja-JP" dirty="0">
                <a:latin typeface="BIZ UDP明朝 Medium" panose="02020500000000000000" pitchFamily="18" charset="-128"/>
                <a:ea typeface="BIZ UDP明朝 Medium" panose="02020500000000000000" pitchFamily="18" charset="-128"/>
                <a:cs typeface="+mn-lt"/>
              </a:rPr>
              <a:t>する不満は特になく、楽しく行えている</a:t>
            </a:r>
            <a:r>
              <a:rPr lang="ja-JP" altLang="en-US" dirty="0">
                <a:latin typeface="BIZ UDP明朝 Medium" panose="02020500000000000000" pitchFamily="18" charset="-128"/>
                <a:ea typeface="BIZ UDP明朝 Medium" panose="02020500000000000000" pitchFamily="18" charset="-128"/>
                <a:cs typeface="+mn-lt"/>
              </a:rPr>
              <a:t>。</a:t>
            </a:r>
          </a:p>
          <a:p>
            <a:r>
              <a:rPr lang="ja-JP" dirty="0">
                <a:latin typeface="BIZ UDP明朝 Medium" panose="02020500000000000000" pitchFamily="18" charset="-128"/>
                <a:ea typeface="BIZ UDP明朝 Medium" panose="02020500000000000000" pitchFamily="18" charset="-128"/>
              </a:rPr>
              <a:t>消極的な一面がある</a:t>
            </a:r>
            <a:r>
              <a:rPr lang="ja-JP" altLang="en-US" dirty="0">
                <a:latin typeface="BIZ UDP明朝 Medium" panose="02020500000000000000" pitchFamily="18" charset="-128"/>
                <a:ea typeface="BIZ UDP明朝 Medium" panose="02020500000000000000" pitchFamily="18" charset="-128"/>
              </a:rPr>
              <a:t>。どちらかというと</a:t>
            </a:r>
            <a:r>
              <a:rPr lang="ja-JP" dirty="0">
                <a:latin typeface="BIZ UDP明朝 Medium" panose="02020500000000000000" pitchFamily="18" charset="-128"/>
                <a:ea typeface="BIZ UDP明朝 Medium" panose="02020500000000000000" pitchFamily="18" charset="-128"/>
              </a:rPr>
              <a:t>一人遊びが好き</a:t>
            </a:r>
            <a:r>
              <a:rPr lang="ja-JP" altLang="en-US"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お金を浪費するのが嫌い。節約家。でも競馬だけはやめられない。最近はウマ娘に移行。</a:t>
            </a:r>
          </a:p>
          <a:p>
            <a:r>
              <a:rPr lang="ja-JP" altLang="en-US" dirty="0">
                <a:latin typeface="BIZ UDP明朝 Medium" panose="02020500000000000000" pitchFamily="18" charset="-128"/>
                <a:ea typeface="BIZ UDP明朝 Medium" panose="02020500000000000000" pitchFamily="18" charset="-128"/>
              </a:rPr>
              <a:t>集中力が高く仕事が早い。</a:t>
            </a:r>
            <a:r>
              <a:rPr lang="ja-JP" b="1" dirty="0">
                <a:solidFill>
                  <a:srgbClr val="056334"/>
                </a:solidFill>
                <a:latin typeface="BIZ UDP明朝 Medium" panose="02020500000000000000" pitchFamily="18" charset="-128"/>
                <a:ea typeface="BIZ UDP明朝 Medium" panose="02020500000000000000" pitchFamily="18" charset="-128"/>
              </a:rPr>
              <a:t>効率厨。</a:t>
            </a:r>
          </a:p>
          <a:p>
            <a:r>
              <a:rPr lang="ja-JP" altLang="en-US" dirty="0">
                <a:latin typeface="BIZ UDP明朝 Medium" panose="02020500000000000000" pitchFamily="18" charset="-128"/>
                <a:ea typeface="BIZ UDP明朝 Medium" panose="02020500000000000000" pitchFamily="18" charset="-128"/>
              </a:rPr>
              <a:t>家では</a:t>
            </a:r>
            <a:r>
              <a:rPr lang="ja-JP" dirty="0">
                <a:latin typeface="BIZ UDP明朝 Medium" panose="02020500000000000000" pitchFamily="18" charset="-128"/>
                <a:ea typeface="BIZ UDP明朝 Medium" panose="02020500000000000000" pitchFamily="18" charset="-128"/>
              </a:rPr>
              <a:t>ヨギボーの上が定位置</a:t>
            </a:r>
            <a:r>
              <a:rPr lang="ja-JP" altLang="en-US"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リングフィットを買おうとは思っている</a:t>
            </a:r>
            <a:r>
              <a:rPr lang="en-US" altLang="ja-JP" dirty="0">
                <a:latin typeface="BIZ UDP明朝 Medium" panose="02020500000000000000" pitchFamily="18" charset="-128"/>
                <a:ea typeface="BIZ UDP明朝 Medium" panose="02020500000000000000" pitchFamily="18" charset="-128"/>
              </a:rPr>
              <a:t>(</a:t>
            </a:r>
            <a:r>
              <a:rPr lang="en-US" altLang="ja-JP" dirty="0" err="1">
                <a:latin typeface="BIZ UDP明朝 Medium" panose="02020500000000000000" pitchFamily="18" charset="-128"/>
                <a:ea typeface="BIZ UDP明朝 Medium" panose="02020500000000000000" pitchFamily="18" charset="-128"/>
              </a:rPr>
              <a:t>買ってない</a:t>
            </a:r>
            <a:r>
              <a:rPr lang="en-US" altLang="ja-JP"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最近はAPEXにハマっている。キレるタイプではなくそこそこ上手い。</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家事はあまり得意ではない。部屋は段ボールが積まれて汚いが、デスク回りだけは綺麗にしている。</a:t>
            </a:r>
          </a:p>
          <a:p>
            <a:endParaRPr lang="ja-JP" altLang="en-US" dirty="0">
              <a:ea typeface="游ゴシック"/>
            </a:endParaRP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dirty="0">
                <a:latin typeface="BIZ UDP明朝 Medium" panose="02020500000000000000" pitchFamily="18" charset="-128"/>
                <a:ea typeface="BIZ UDP明朝 Medium" panose="02020500000000000000" pitchFamily="18" charset="-128"/>
              </a:rPr>
              <a:t>氏名：</a:t>
            </a:r>
            <a:r>
              <a:rPr lang="en-US" altLang="ja-JP" dirty="0">
                <a:latin typeface="BIZ UDP明朝 Medium" panose="02020500000000000000" pitchFamily="18" charset="-128"/>
                <a:ea typeface="BIZ UDP明朝 Medium" panose="02020500000000000000" pitchFamily="18" charset="-128"/>
              </a:rPr>
              <a:t>T</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性別：男性</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年齢：</a:t>
            </a:r>
            <a:r>
              <a:rPr lang="en-US" altLang="ja-JP" dirty="0">
                <a:latin typeface="BIZ UDP明朝 Medium" panose="02020500000000000000" pitchFamily="18" charset="-128"/>
                <a:ea typeface="BIZ UDP明朝 Medium" panose="02020500000000000000" pitchFamily="18" charset="-128"/>
              </a:rPr>
              <a:t>25</a:t>
            </a:r>
          </a:p>
          <a:p>
            <a:r>
              <a:rPr lang="ja-JP" altLang="en-US" dirty="0">
                <a:latin typeface="BIZ UDP明朝 Medium" panose="02020500000000000000" pitchFamily="18" charset="-128"/>
                <a:ea typeface="BIZ UDP明朝 Medium" panose="02020500000000000000" pitchFamily="18" charset="-128"/>
              </a:rPr>
              <a:t>職業：</a:t>
            </a:r>
            <a:r>
              <a:rPr lang="en-US" altLang="ja-JP" dirty="0">
                <a:latin typeface="BIZ UDP明朝 Medium" panose="02020500000000000000" pitchFamily="18" charset="-128"/>
                <a:ea typeface="BIZ UDP明朝 Medium" panose="02020500000000000000" pitchFamily="18" charset="-128"/>
              </a:rPr>
              <a:t>SE</a:t>
            </a:r>
            <a:r>
              <a:rPr lang="ja-JP" altLang="en-US" dirty="0">
                <a:latin typeface="BIZ UDP明朝 Medium" panose="02020500000000000000" pitchFamily="18" charset="-128"/>
                <a:ea typeface="BIZ UDP明朝 Medium" panose="02020500000000000000" pitchFamily="18" charset="-128"/>
              </a:rPr>
              <a:t>（週</a:t>
            </a:r>
            <a:r>
              <a:rPr lang="en-US" altLang="ja-JP" dirty="0">
                <a:latin typeface="BIZ UDP明朝 Medium" panose="02020500000000000000" pitchFamily="18" charset="-128"/>
                <a:ea typeface="BIZ UDP明朝 Medium" panose="02020500000000000000" pitchFamily="18" charset="-128"/>
              </a:rPr>
              <a:t>3</a:t>
            </a:r>
            <a:r>
              <a:rPr lang="ja-JP" altLang="en-US" dirty="0">
                <a:latin typeface="BIZ UDP明朝 Medium" panose="02020500000000000000" pitchFamily="18" charset="-128"/>
                <a:ea typeface="BIZ UDP明朝 Medium" panose="02020500000000000000" pitchFamily="18" charset="-128"/>
              </a:rPr>
              <a:t>リモート）</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年収：</a:t>
            </a:r>
            <a:r>
              <a:rPr lang="en-US" altLang="ja-JP" dirty="0">
                <a:latin typeface="BIZ UDP明朝 Medium" panose="02020500000000000000" pitchFamily="18" charset="-128"/>
                <a:ea typeface="BIZ UDP明朝 Medium" panose="02020500000000000000" pitchFamily="18" charset="-128"/>
              </a:rPr>
              <a:t>400</a:t>
            </a:r>
            <a:r>
              <a:rPr lang="ja-JP" altLang="en-US" dirty="0">
                <a:latin typeface="BIZ UDP明朝 Medium" panose="02020500000000000000" pitchFamily="18" charset="-128"/>
                <a:ea typeface="BIZ UDP明朝 Medium" panose="02020500000000000000" pitchFamily="18" charset="-128"/>
              </a:rPr>
              <a:t>万</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学歴：大卒</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出身地：埼玉</a:t>
            </a:r>
          </a:p>
          <a:p>
            <a:r>
              <a:rPr lang="ja-JP" altLang="en-US" dirty="0">
                <a:latin typeface="BIZ UDP明朝 Medium" panose="02020500000000000000" pitchFamily="18" charset="-128"/>
                <a:ea typeface="BIZ UDP明朝 Medium" panose="02020500000000000000" pitchFamily="18" charset="-128"/>
              </a:rPr>
              <a:t>家族構成：父・母(ひとりっ子)</a:t>
            </a:r>
          </a:p>
          <a:p>
            <a:r>
              <a:rPr lang="ja-JP" altLang="en-US" b="1" dirty="0">
                <a:solidFill>
                  <a:srgbClr val="056334"/>
                </a:solidFill>
                <a:latin typeface="BIZ UDP明朝 Medium" panose="02020500000000000000" pitchFamily="18" charset="-128"/>
                <a:ea typeface="BIZ UDP明朝 Medium" panose="02020500000000000000" pitchFamily="18" charset="-128"/>
              </a:rPr>
              <a:t>趣味：サブスクの鬼</a:t>
            </a:r>
            <a:endParaRPr lang="en-US" altLang="ja-JP"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すまい：東京（ひとり暮らし）</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性格：インドア系、口数少なめ、見た目で損するタイプ、おだやか</a:t>
            </a:r>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551383"/>
            <a:ext cx="2859577" cy="2767220"/>
          </a:xfrm>
        </p:spPr>
        <p:txBody>
          <a:bodyPr vert="horz" lIns="91440" tIns="45720" rIns="91440" bIns="45720" rtlCol="0" anchor="t">
            <a:normAutofit/>
          </a:bodyPr>
          <a:lstStyle/>
          <a:p>
            <a:r>
              <a:rPr lang="en-US" altLang="ja-JP" dirty="0">
                <a:latin typeface="BIZ UDP明朝 Medium" panose="02020500000000000000" pitchFamily="18" charset="-128"/>
                <a:ea typeface="BIZ UDP明朝 Medium" panose="02020500000000000000" pitchFamily="18" charset="-128"/>
                <a:cs typeface="+mn-lt"/>
              </a:rPr>
              <a:t>LINE</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必要最低限(連絡先は2桁)。</a:t>
            </a:r>
            <a:endParaRPr lang="ja-JP" dirty="0">
              <a:latin typeface="BIZ UDP明朝 Medium" panose="02020500000000000000" pitchFamily="18" charset="-128"/>
              <a:ea typeface="BIZ UDP明朝 Medium" panose="02020500000000000000" pitchFamily="18" charset="-128"/>
              <a:cs typeface="+mn-lt"/>
            </a:endParaRPr>
          </a:p>
          <a:p>
            <a:r>
              <a:rPr lang="en-US" altLang="ja-JP" dirty="0">
                <a:latin typeface="BIZ UDP明朝 Medium" panose="02020500000000000000" pitchFamily="18" charset="-128"/>
                <a:ea typeface="BIZ UDP明朝 Medium" panose="02020500000000000000" pitchFamily="18" charset="-128"/>
                <a:cs typeface="+mn-lt"/>
              </a:rPr>
              <a:t>Twitter</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投稿はせず見る専。かなりの頻度で見ている。</a:t>
            </a:r>
          </a:p>
          <a:p>
            <a:r>
              <a:rPr lang="en-US" altLang="ja-JP" dirty="0">
                <a:latin typeface="BIZ UDP明朝 Medium" panose="02020500000000000000" pitchFamily="18" charset="-128"/>
                <a:ea typeface="BIZ UDP明朝 Medium" panose="02020500000000000000" pitchFamily="18" charset="-128"/>
                <a:cs typeface="+mn-lt"/>
              </a:rPr>
              <a:t>Instagram</a:t>
            </a:r>
            <a:r>
              <a:rPr lang="ja-JP" altLang="en-US" dirty="0">
                <a:latin typeface="BIZ UDP明朝 Medium" panose="02020500000000000000" pitchFamily="18" charset="-128"/>
                <a:ea typeface="BIZ UDP明朝 Medium" panose="02020500000000000000" pitchFamily="18" charset="-128"/>
                <a:cs typeface="+mn-lt"/>
              </a:rPr>
              <a:t>：大学時代までは付き合いで使っていたが卒業後に消した。</a:t>
            </a:r>
          </a:p>
          <a:p>
            <a:r>
              <a:rPr lang="en-US" altLang="ja-JP" dirty="0">
                <a:latin typeface="BIZ UDP明朝 Medium" panose="02020500000000000000" pitchFamily="18" charset="-128"/>
                <a:ea typeface="BIZ UDP明朝 Medium" panose="02020500000000000000" pitchFamily="18" charset="-128"/>
                <a:cs typeface="+mn-lt"/>
              </a:rPr>
              <a:t>Facebook：</a:t>
            </a:r>
            <a:r>
              <a:rPr lang="ja-JP" altLang="en-US" dirty="0">
                <a:latin typeface="BIZ UDP明朝 Medium" panose="02020500000000000000" pitchFamily="18" charset="-128"/>
                <a:ea typeface="BIZ UDP明朝 Medium" panose="02020500000000000000" pitchFamily="18" charset="-128"/>
                <a:cs typeface="+mn-lt"/>
              </a:rPr>
              <a:t>もう</a:t>
            </a:r>
            <a:r>
              <a:rPr lang="en-US" altLang="ja-JP" dirty="0" err="1">
                <a:latin typeface="BIZ UDP明朝 Medium" panose="02020500000000000000" pitchFamily="18" charset="-128"/>
                <a:ea typeface="BIZ UDP明朝 Medium" panose="02020500000000000000" pitchFamily="18" charset="-128"/>
                <a:cs typeface="+mn-lt"/>
              </a:rPr>
              <a:t>使っていない</a:t>
            </a:r>
            <a:r>
              <a:rPr lang="en-US" altLang="ja-JP" dirty="0">
                <a:latin typeface="BIZ UDP明朝 Medium" panose="02020500000000000000" pitchFamily="18" charset="-128"/>
                <a:ea typeface="BIZ UDP明朝 Medium" panose="02020500000000000000" pitchFamily="18" charset="-128"/>
                <a:cs typeface="+mn-lt"/>
              </a:rPr>
              <a:t>。</a:t>
            </a:r>
            <a:endParaRPr lang="en-US" dirty="0">
              <a:latin typeface="BIZ UDP明朝 Medium" panose="02020500000000000000" pitchFamily="18" charset="-128"/>
              <a:ea typeface="BIZ UDP明朝 Medium" panose="02020500000000000000" pitchFamily="18" charset="-128"/>
            </a:endParaRPr>
          </a:p>
          <a:p>
            <a:r>
              <a:rPr lang="ja-JP" altLang="en-US" b="1" dirty="0">
                <a:solidFill>
                  <a:srgbClr val="056334"/>
                </a:solidFill>
                <a:latin typeface="BIZ UDP明朝 Medium" panose="02020500000000000000" pitchFamily="18" charset="-128"/>
                <a:ea typeface="BIZ UDP明朝 Medium" panose="02020500000000000000" pitchFamily="18" charset="-128"/>
              </a:rPr>
              <a:t>Netflix：ヘビーユーザー。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34167" y="3434502"/>
            <a:ext cx="4961467" cy="3121327"/>
          </a:xfrm>
        </p:spPr>
        <p:txBody>
          <a:bodyPr vert="horz" lIns="91440" tIns="45720" rIns="91440" bIns="45720" rtlCol="0" anchor="t">
            <a:normAutofit/>
          </a:bodyPr>
          <a:lstStyle/>
          <a:p>
            <a:r>
              <a:rPr lang="ja-JP" dirty="0">
                <a:latin typeface="BIZ UDP明朝 Medium" panose="02020500000000000000" pitchFamily="18" charset="-128"/>
                <a:ea typeface="BIZ UDP明朝 Medium" panose="02020500000000000000" pitchFamily="18" charset="-128"/>
                <a:cs typeface="+mn-lt"/>
              </a:rPr>
              <a:t>不満：家事が</a:t>
            </a:r>
            <a:r>
              <a:rPr lang="ja-JP" altLang="en-US" dirty="0">
                <a:latin typeface="BIZ UDP明朝 Medium" panose="02020500000000000000" pitchFamily="18" charset="-128"/>
                <a:ea typeface="BIZ UDP明朝 Medium" panose="02020500000000000000" pitchFamily="18" charset="-128"/>
                <a:cs typeface="+mn-lt"/>
              </a:rPr>
              <a:t>正直面倒くさい。</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節約を効率的にできるようにしたい。</a:t>
            </a:r>
          </a:p>
          <a:p>
            <a:r>
              <a:rPr lang="ja-JP" altLang="en-US" b="1" dirty="0">
                <a:solidFill>
                  <a:srgbClr val="056334"/>
                </a:solidFill>
                <a:latin typeface="BIZ UDP明朝 Medium" panose="02020500000000000000" pitchFamily="18" charset="-128"/>
                <a:ea typeface="BIZ UDP明朝 Medium" panose="02020500000000000000" pitchFamily="18" charset="-128"/>
                <a:cs typeface="+mn-lt"/>
              </a:rPr>
              <a:t>Netflixで見る映画・作品に迷うのが嫌。</a:t>
            </a:r>
          </a:p>
          <a:p>
            <a:endParaRPr lang="ja-JP" altLang="en-US" dirty="0">
              <a:latin typeface="BIZ UDP明朝 Medium" panose="02020500000000000000" pitchFamily="18" charset="-128"/>
              <a:ea typeface="BIZ UDP明朝 Medium" panose="02020500000000000000" pitchFamily="18" charset="-128"/>
              <a:cs typeface="+mn-lt"/>
            </a:endParaRPr>
          </a:p>
          <a:p>
            <a:r>
              <a:rPr lang="ja-JP" dirty="0">
                <a:latin typeface="BIZ UDP明朝 Medium" panose="02020500000000000000" pitchFamily="18" charset="-128"/>
                <a:ea typeface="BIZ UDP明朝 Medium" panose="02020500000000000000" pitchFamily="18" charset="-128"/>
                <a:cs typeface="+mn-lt"/>
              </a:rPr>
              <a:t>満足：たまに学生時代の友人から</a:t>
            </a:r>
            <a:r>
              <a:rPr lang="ja-JP" altLang="en-US" dirty="0">
                <a:latin typeface="BIZ UDP明朝 Medium" panose="02020500000000000000" pitchFamily="18" charset="-128"/>
                <a:ea typeface="BIZ UDP明朝 Medium" panose="02020500000000000000" pitchFamily="18" charset="-128"/>
                <a:cs typeface="+mn-lt"/>
              </a:rPr>
              <a:t>呼</a:t>
            </a:r>
            <a:r>
              <a:rPr lang="ja-JP" dirty="0">
                <a:latin typeface="BIZ UDP明朝 Medium" panose="02020500000000000000" pitchFamily="18" charset="-128"/>
                <a:ea typeface="BIZ UDP明朝 Medium" panose="02020500000000000000" pitchFamily="18" charset="-128"/>
                <a:cs typeface="+mn-lt"/>
              </a:rPr>
              <a:t>ばれて飲み会</a:t>
            </a:r>
            <a:r>
              <a:rPr lang="ja-JP" altLang="en-US" dirty="0">
                <a:latin typeface="BIZ UDP明朝 Medium" panose="02020500000000000000" pitchFamily="18" charset="-128"/>
                <a:ea typeface="BIZ UDP明朝 Medium" panose="02020500000000000000" pitchFamily="18" charset="-128"/>
                <a:cs typeface="+mn-lt"/>
              </a:rPr>
              <a:t>に行くのが楽しい。</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cs typeface="+mn-lt"/>
              </a:rPr>
              <a:t>ただ出費が大きいので毎回迷う。</a:t>
            </a:r>
            <a:endParaRPr lang="ja-JP" dirty="0">
              <a:latin typeface="BIZ UDP明朝 Medium" panose="02020500000000000000" pitchFamily="18" charset="-128"/>
              <a:ea typeface="BIZ UDP明朝 Medium" panose="02020500000000000000" pitchFamily="18" charset="-128"/>
              <a:cs typeface="+mn-lt"/>
            </a:endParaRPr>
          </a:p>
          <a:p>
            <a:endParaRPr lang="ja-JP" altLang="en-US"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cs typeface="+mn-lt"/>
              </a:rPr>
              <a:t>欲求：</a:t>
            </a:r>
            <a:r>
              <a:rPr lang="ja-JP" b="1" dirty="0">
                <a:solidFill>
                  <a:srgbClr val="056334"/>
                </a:solidFill>
                <a:latin typeface="BIZ UDP明朝 Medium" panose="02020500000000000000" pitchFamily="18" charset="-128"/>
                <a:ea typeface="BIZ UDP明朝 Medium" panose="02020500000000000000" pitchFamily="18" charset="-128"/>
                <a:cs typeface="+mn-lt"/>
              </a:rPr>
              <a:t>最新の映画</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も</a:t>
            </a:r>
            <a:r>
              <a:rPr lang="ja-JP" b="1" dirty="0">
                <a:solidFill>
                  <a:srgbClr val="056334"/>
                </a:solidFill>
                <a:latin typeface="BIZ UDP明朝 Medium" panose="02020500000000000000" pitchFamily="18" charset="-128"/>
                <a:ea typeface="BIZ UDP明朝 Medium" panose="02020500000000000000" pitchFamily="18" charset="-128"/>
                <a:cs typeface="+mn-lt"/>
              </a:rPr>
              <a:t>家で見たい</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。また、Netflix作品のレビューが見れたら嬉しい。</a:t>
            </a:r>
            <a:endParaRPr lang="ja-JP" altLang="en-US"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制限警告機能付きの家計簿アプリがあったら便利。</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便利な家事手助けツール(ToDoリスト・リマインド・アラーム・カレンダーなど)があったら使いたい。</a:t>
            </a:r>
          </a:p>
          <a:p>
            <a:r>
              <a:rPr lang="ja-JP" dirty="0">
                <a:latin typeface="BIZ UDP明朝 Medium" panose="02020500000000000000" pitchFamily="18" charset="-128"/>
                <a:ea typeface="BIZ UDP明朝 Medium" panose="02020500000000000000" pitchFamily="18" charset="-128"/>
              </a:rPr>
              <a:t>愛に飢えている(恋人なし)。</a:t>
            </a:r>
            <a:endParaRPr lang="ja-JP" dirty="0">
              <a:latin typeface="BIZ UDP明朝 Medium" panose="02020500000000000000" pitchFamily="18" charset="-128"/>
              <a:ea typeface="BIZ UDP明朝 Medium" panose="02020500000000000000" pitchFamily="18" charset="-128"/>
              <a:cs typeface="+mn-lt"/>
            </a:endParaRPr>
          </a:p>
        </p:txBody>
      </p:sp>
      <p:pic>
        <p:nvPicPr>
          <p:cNvPr id="11" name="図 10" descr="テキスト, 線画 が含まれている画像&#10;&#10;自動的に生成された説明">
            <a:extLst>
              <a:ext uri="{FF2B5EF4-FFF2-40B4-BE49-F238E27FC236}">
                <a16:creationId xmlns:a16="http://schemas.microsoft.com/office/drawing/2014/main" id="{FB17C7A7-350E-8B60-D9DE-28D9F1CF9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1" y="605196"/>
            <a:ext cx="2197066" cy="2191202"/>
          </a:xfrm>
          <a:prstGeom prst="rect">
            <a:avLst/>
          </a:prstGeom>
        </p:spPr>
      </p:pic>
    </p:spTree>
    <p:extLst>
      <p:ext uri="{BB962C8B-B14F-4D97-AF65-F5344CB8AC3E}">
        <p14:creationId xmlns:p14="http://schemas.microsoft.com/office/powerpoint/2010/main" val="700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4000" y="2405575"/>
            <a:ext cx="9144000" cy="1273200"/>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機能説明</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ユーザー関連の機能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524000" y="2120347"/>
            <a:ext cx="9144000" cy="1389615"/>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ユーザー定義 5">
      <a:dk1>
        <a:srgbClr val="000000"/>
      </a:dk1>
      <a:lt1>
        <a:sysClr val="window" lastClr="FFFFFF"/>
      </a:lt1>
      <a:dk2>
        <a:srgbClr val="455F51"/>
      </a:dk2>
      <a:lt2>
        <a:srgbClr val="E2DFCC"/>
      </a:lt2>
      <a:accent1>
        <a:srgbClr val="99CB38"/>
      </a:accent1>
      <a:accent2>
        <a:srgbClr val="63A537"/>
      </a:accent2>
      <a:accent3>
        <a:srgbClr val="000000"/>
      </a:accent3>
      <a:accent4>
        <a:srgbClr val="A3060C"/>
      </a:accent4>
      <a:accent5>
        <a:srgbClr val="63A537"/>
      </a:accent5>
      <a:accent6>
        <a:srgbClr val="000000"/>
      </a:accent6>
      <a:hlink>
        <a:srgbClr val="EE7B08"/>
      </a:hlink>
      <a:folHlink>
        <a:srgbClr val="977B2D"/>
      </a:folHlink>
    </a:clrScheme>
    <a:fontScheme name="ユーザー定義 2">
      <a:majorFont>
        <a:latin typeface="BIZ UDP明朝 Medium"/>
        <a:ea typeface="BIZ UDP明朝 Medium"/>
        <a:cs typeface=""/>
      </a:majorFont>
      <a:minorFont>
        <a:latin typeface="BIZ UDP明朝 Medium"/>
        <a:ea typeface="BIZ UDP明朝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269</TotalTime>
  <Words>1236</Words>
  <Application>Microsoft Office PowerPoint</Application>
  <PresentationFormat>ワイド画面</PresentationFormat>
  <Paragraphs>105</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17</vt:i4>
      </vt:variant>
    </vt:vector>
  </HeadingPairs>
  <TitlesOfParts>
    <vt:vector size="26" baseType="lpstr">
      <vt:lpstr>BIZ UDP明朝 Medium</vt:lpstr>
      <vt:lpstr>HGS行書体</vt:lpstr>
      <vt:lpstr>游ゴシック</vt:lpstr>
      <vt:lpstr>游ゴシック Light</vt:lpstr>
      <vt:lpstr>Arial</vt:lpstr>
      <vt:lpstr>Wingdings</vt:lpstr>
      <vt:lpstr>Office テーマ</vt:lpstr>
      <vt:lpstr>Office テーマ</vt:lpstr>
      <vt:lpstr>Office テーマ</vt:lpstr>
      <vt:lpstr>PowerPoint プレゼンテーション</vt:lpstr>
      <vt:lpstr>PowerPoint プレゼンテーション</vt:lpstr>
      <vt:lpstr>の開発背景</vt:lpstr>
      <vt:lpstr>について</vt:lpstr>
      <vt:lpstr>ペルソナ例</vt:lpstr>
      <vt:lpstr>機能説明</vt:lpstr>
      <vt:lpstr>ユーザー関連の機能</vt:lpstr>
      <vt:lpstr>投稿関連の機能</vt:lpstr>
      <vt:lpstr>個人成長</vt:lpstr>
      <vt:lpstr>個人成長</vt:lpstr>
      <vt:lpstr>個人成長：遠藤</vt:lpstr>
      <vt:lpstr>個人成長：伊藤</vt:lpstr>
      <vt:lpstr>個人成長：石田</vt:lpstr>
      <vt:lpstr>個人成長：菊地</vt:lpstr>
      <vt:lpstr>個人成長：高山</vt:lpstr>
      <vt:lpstr>個人成長：橋本</vt:lpstr>
      <vt:lpstr>毎度ありがとうございました！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133</cp:revision>
  <dcterms:created xsi:type="dcterms:W3CDTF">2022-06-28T00:59:09Z</dcterms:created>
  <dcterms:modified xsi:type="dcterms:W3CDTF">2022-06-28T14:45:29Z</dcterms:modified>
</cp:coreProperties>
</file>