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75"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5F9EA0"/>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04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8T13:48:35.155"/>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3</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6</a:t>
            </a:fld>
            <a:endParaRPr kumimoji="1" lang="ja-JP" altLang="en-US"/>
          </a:p>
        </p:txBody>
      </p:sp>
    </p:spTree>
    <p:extLst>
      <p:ext uri="{BB962C8B-B14F-4D97-AF65-F5344CB8AC3E}">
        <p14:creationId xmlns:p14="http://schemas.microsoft.com/office/powerpoint/2010/main" val="2144975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約</a:t>
            </a:r>
            <a:r>
              <a:rPr kumimoji="1" lang="en-US" altLang="ja-JP" dirty="0"/>
              <a:t>30</a:t>
            </a:r>
            <a:r>
              <a:rPr kumimoji="1" lang="ja-JP" altLang="en-US" dirty="0"/>
              <a:t>秒</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19</a:t>
            </a:fld>
            <a:endParaRPr kumimoji="1" lang="ja-JP" altLang="en-US"/>
          </a:p>
        </p:txBody>
      </p:sp>
    </p:spTree>
    <p:extLst>
      <p:ext uri="{BB962C8B-B14F-4D97-AF65-F5344CB8AC3E}">
        <p14:creationId xmlns:p14="http://schemas.microsoft.com/office/powerpoint/2010/main" val="319120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20</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7</a:t>
            </a:fld>
            <a:endParaRPr kumimoji="1" lang="ja-JP" altLang="en-US"/>
          </a:p>
        </p:txBody>
      </p:sp>
    </p:spTree>
    <p:extLst>
      <p:ext uri="{BB962C8B-B14F-4D97-AF65-F5344CB8AC3E}">
        <p14:creationId xmlns:p14="http://schemas.microsoft.com/office/powerpoint/2010/main" val="15058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8</a:t>
            </a:fld>
            <a:endParaRPr kumimoji="1" lang="ja-JP" altLang="en-US"/>
          </a:p>
        </p:txBody>
      </p:sp>
    </p:spTree>
    <p:extLst>
      <p:ext uri="{BB962C8B-B14F-4D97-AF65-F5344CB8AC3E}">
        <p14:creationId xmlns:p14="http://schemas.microsoft.com/office/powerpoint/2010/main" val="142418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9</a:t>
            </a:fld>
            <a:endParaRPr kumimoji="1" lang="ja-JP" altLang="en-US"/>
          </a:p>
        </p:txBody>
      </p:sp>
    </p:spTree>
    <p:extLst>
      <p:ext uri="{BB962C8B-B14F-4D97-AF65-F5344CB8AC3E}">
        <p14:creationId xmlns:p14="http://schemas.microsoft.com/office/powerpoint/2010/main" val="128941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10</a:t>
            </a:fld>
            <a:endParaRPr kumimoji="1" lang="ja-JP" altLang="en-US"/>
          </a:p>
        </p:txBody>
      </p:sp>
    </p:spTree>
    <p:extLst>
      <p:ext uri="{BB962C8B-B14F-4D97-AF65-F5344CB8AC3E}">
        <p14:creationId xmlns:p14="http://schemas.microsoft.com/office/powerpoint/2010/main" val="31178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分</a:t>
            </a:r>
            <a:r>
              <a:rPr kumimoji="1" lang="en-US" altLang="ja-JP" dirty="0"/>
              <a:t>10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11</a:t>
            </a:fld>
            <a:endParaRPr kumimoji="1" lang="ja-JP" altLang="en-US"/>
          </a:p>
        </p:txBody>
      </p:sp>
    </p:spTree>
    <p:extLst>
      <p:ext uri="{BB962C8B-B14F-4D97-AF65-F5344CB8AC3E}">
        <p14:creationId xmlns:p14="http://schemas.microsoft.com/office/powerpoint/2010/main" val="235265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分</a:t>
            </a:r>
            <a:r>
              <a:rPr kumimoji="1" lang="en-US" altLang="ja-JP" dirty="0"/>
              <a:t>20</a:t>
            </a:r>
            <a:r>
              <a:rPr kumimoji="1" lang="ja-JP" altLang="en-US" dirty="0"/>
              <a:t>秒くらい</a:t>
            </a:r>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12</a:t>
            </a:fld>
            <a:endParaRPr kumimoji="1" lang="ja-JP" altLang="en-US"/>
          </a:p>
        </p:txBody>
      </p:sp>
    </p:spTree>
    <p:extLst>
      <p:ext uri="{BB962C8B-B14F-4D97-AF65-F5344CB8AC3E}">
        <p14:creationId xmlns:p14="http://schemas.microsoft.com/office/powerpoint/2010/main" val="295929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13</a:t>
            </a:fld>
            <a:endParaRPr kumimoji="1" lang="ja-JP" altLang="en-US"/>
          </a:p>
        </p:txBody>
      </p:sp>
    </p:spTree>
    <p:extLst>
      <p:ext uri="{BB962C8B-B14F-4D97-AF65-F5344CB8AC3E}">
        <p14:creationId xmlns:p14="http://schemas.microsoft.com/office/powerpoint/2010/main" val="348096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382D42A-24B4-4602-BEDB-08A64AE7D000}" type="slidenum">
              <a:rPr kumimoji="1" lang="ja-JP" altLang="en-US" smtClean="0"/>
              <a:t>14</a:t>
            </a:fld>
            <a:endParaRPr kumimoji="1" lang="ja-JP" altLang="en-US"/>
          </a:p>
        </p:txBody>
      </p:sp>
    </p:spTree>
    <p:extLst>
      <p:ext uri="{BB962C8B-B14F-4D97-AF65-F5344CB8AC3E}">
        <p14:creationId xmlns:p14="http://schemas.microsoft.com/office/powerpoint/2010/main" val="208892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F9EA0"/>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50" r:id="rId1"/>
    <p:sldLayoutId id="2147483663"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9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customXml" Target="../ink/ink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331626"/>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4" name="図 3" descr="ロゴ&#10;&#10;自動的に生成された説明">
            <a:extLst>
              <a:ext uri="{FF2B5EF4-FFF2-40B4-BE49-F238E27FC236}">
                <a16:creationId xmlns:a16="http://schemas.microsoft.com/office/drawing/2014/main" id="{FEB0A237-F3EB-C256-6A89-4CED8714D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1354549"/>
            <a:ext cx="5513006" cy="2581275"/>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投稿数ランキング</a:t>
            </a:r>
          </a:p>
        </p:txBody>
      </p:sp>
      <p:sp>
        <p:nvSpPr>
          <p:cNvPr id="4" name="コンテンツ プレースホルダー 3">
            <a:extLst>
              <a:ext uri="{FF2B5EF4-FFF2-40B4-BE49-F238E27FC236}">
                <a16:creationId xmlns:a16="http://schemas.microsoft.com/office/drawing/2014/main" id="{5E2E24B2-7E18-DBB8-B1F2-73FE4B35E022}"/>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C64D6E3C-65D0-7B06-9B23-5688B5DAA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検索結果</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ルーレット</a:t>
            </a:r>
          </a:p>
        </p:txBody>
      </p:sp>
      <p:sp>
        <p:nvSpPr>
          <p:cNvPr id="4" name="コンテンツ プレースホルダー 3">
            <a:extLst>
              <a:ext uri="{FF2B5EF4-FFF2-40B4-BE49-F238E27FC236}">
                <a16:creationId xmlns:a16="http://schemas.microsoft.com/office/drawing/2014/main" id="{F5E1A19D-0C5E-2E75-B82B-0BD43B9FC05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E6C2D08B-F9C1-7769-BCA3-147FB2D06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94734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投稿ページ</a:t>
            </a:r>
          </a:p>
        </p:txBody>
      </p:sp>
      <p:sp>
        <p:nvSpPr>
          <p:cNvPr id="4" name="コンテンツ プレースホルダー 3">
            <a:extLst>
              <a:ext uri="{FF2B5EF4-FFF2-40B4-BE49-F238E27FC236}">
                <a16:creationId xmlns:a16="http://schemas.microsoft.com/office/drawing/2014/main" id="{ADDF8174-8F54-3C0E-36FA-6C0D7C7C6649}"/>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AE6A904B-1359-1969-F6E3-1D0BE1BC7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720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28741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8DB7DF9-FCA7-71CC-B62A-09D82A43AE8B}"/>
              </a:ext>
            </a:extLst>
          </p:cNvPr>
          <p:cNvGrpSpPr/>
          <p:nvPr/>
        </p:nvGrpSpPr>
        <p:grpSpPr>
          <a:xfrm>
            <a:off x="441723" y="116375"/>
            <a:ext cx="11341804" cy="1930400"/>
            <a:chOff x="438350" y="98251"/>
            <a:chExt cx="11341804" cy="1930400"/>
          </a:xfrm>
        </p:grpSpPr>
        <p:pic>
          <p:nvPicPr>
            <p:cNvPr id="8" name="Picture 12">
              <a:extLst>
                <a:ext uri="{FF2B5EF4-FFF2-40B4-BE49-F238E27FC236}">
                  <a16:creationId xmlns:a16="http://schemas.microsoft.com/office/drawing/2014/main" id="{171739C1-9340-9717-11A8-53F1ADD6DED6}"/>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C1361CA-344F-F6FF-7508-C787ED3CD4C0}"/>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367928" y="699932"/>
            <a:ext cx="9144000" cy="929814"/>
          </a:xfrm>
        </p:spPr>
        <p:txBody>
          <a:bodyPr>
            <a:normAutofit/>
          </a:bodyPr>
          <a:lstStyle/>
          <a:p>
            <a:r>
              <a:rPr kumimoji="1" lang="ja-JP" altLang="en-US" sz="4800" b="1" dirty="0">
                <a:solidFill>
                  <a:schemeClr val="bg1"/>
                </a:solidFill>
                <a:latin typeface="HGS行書体" panose="03000600000000000000" pitchFamily="66" charset="-128"/>
                <a:ea typeface="HGS行書体" panose="03000600000000000000" pitchFamily="66" charset="-128"/>
              </a:rPr>
              <a:t>個人成長</a:t>
            </a:r>
          </a:p>
        </p:txBody>
      </p:sp>
      <p:sp>
        <p:nvSpPr>
          <p:cNvPr id="10" name="コンテンツ プレースホルダー 2">
            <a:extLst>
              <a:ext uri="{FF2B5EF4-FFF2-40B4-BE49-F238E27FC236}">
                <a16:creationId xmlns:a16="http://schemas.microsoft.com/office/drawing/2014/main" id="{F2A959C7-CE41-2417-B2F4-FCC391336BEE}"/>
              </a:ext>
            </a:extLst>
          </p:cNvPr>
          <p:cNvSpPr txBox="1">
            <a:spLocks/>
          </p:cNvSpPr>
          <p:nvPr/>
        </p:nvSpPr>
        <p:spPr>
          <a:xfrm>
            <a:off x="2562363" y="3006379"/>
            <a:ext cx="7498080" cy="13590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Ø"/>
            </a:pPr>
            <a:r>
              <a:rPr lang="ja-JP" altLang="en-US" sz="3000" b="1" u="sng" dirty="0">
                <a:solidFill>
                  <a:srgbClr val="FF0000"/>
                </a:solidFill>
                <a:latin typeface="BIZ UDP明朝 Medium" panose="02020500000000000000" pitchFamily="18" charset="-128"/>
                <a:ea typeface="BIZ UDP明朝 Medium" panose="02020500000000000000" pitchFamily="18" charset="-128"/>
              </a:rPr>
              <a:t>個人的に成長したと感じている点</a:t>
            </a:r>
            <a:endParaRPr lang="en-US" altLang="ja-JP" sz="3000" dirty="0">
              <a:solidFill>
                <a:srgbClr val="FF0000"/>
              </a:solidFill>
              <a:latin typeface="BIZ UDP明朝 Medium" panose="02020500000000000000" pitchFamily="18" charset="-128"/>
              <a:ea typeface="BIZ UDP明朝 Medium" panose="02020500000000000000" pitchFamily="18" charset="-128"/>
            </a:endParaRPr>
          </a:p>
          <a:p>
            <a:pPr algn="l">
              <a:buFont typeface="Wingdings" panose="05000000000000000000" pitchFamily="2" charset="2"/>
              <a:buChar char="Ø"/>
            </a:pPr>
            <a:r>
              <a:rPr lang="ja-JP" altLang="en-US" sz="3000" b="1" u="sng" dirty="0">
                <a:latin typeface="BIZ UDP明朝 Medium" panose="02020500000000000000" pitchFamily="18" charset="-128"/>
                <a:ea typeface="BIZ UDP明朝 Medium" panose="02020500000000000000" pitchFamily="18" charset="-128"/>
              </a:rPr>
              <a:t>チームメンバーからの愛を込めた寄せ書き</a:t>
            </a:r>
            <a:endParaRPr lang="en-US" altLang="ja-JP" sz="3000" b="1" dirty="0">
              <a:solidFill>
                <a:srgbClr val="FF0000"/>
              </a:solidFill>
              <a:latin typeface="BIZ UDP明朝 Medium" panose="02020500000000000000" pitchFamily="18" charset="-128"/>
              <a:ea typeface="BIZ UDP明朝 Medium" panose="02020500000000000000" pitchFamily="18" charset="-128"/>
            </a:endParaRPr>
          </a:p>
        </p:txBody>
      </p:sp>
      <p:pic>
        <p:nvPicPr>
          <p:cNvPr id="27" name="図 26" descr="軟体動物, 動物, 座る, テーブル が含まれている画像&#10;&#10;自動的に生成された説明">
            <a:extLst>
              <a:ext uri="{FF2B5EF4-FFF2-40B4-BE49-F238E27FC236}">
                <a16:creationId xmlns:a16="http://schemas.microsoft.com/office/drawing/2014/main" id="{740AE3FC-A337-17B2-89C8-DDCBB969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957" y="4634772"/>
            <a:ext cx="1726719" cy="1537063"/>
          </a:xfrm>
          <a:prstGeom prst="rect">
            <a:avLst/>
          </a:prstGeom>
        </p:spPr>
      </p:pic>
      <mc:AlternateContent xmlns:mc="http://schemas.openxmlformats.org/markup-compatibility/2006" xmlns:p14="http://schemas.microsoft.com/office/powerpoint/2010/main">
        <mc:Choice Requires="p14">
          <p:contentPart p14:bwMode="auto" r:id="rId5">
            <p14:nvContentPartPr>
              <p14:cNvPr id="36" name="インク 35">
                <a:extLst>
                  <a:ext uri="{FF2B5EF4-FFF2-40B4-BE49-F238E27FC236}">
                    <a16:creationId xmlns:a16="http://schemas.microsoft.com/office/drawing/2014/main" id="{A9B17168-440E-ABCE-114E-AFB8FB182A12}"/>
                  </a:ext>
                </a:extLst>
              </p14:cNvPr>
              <p14:cNvContentPartPr/>
              <p14:nvPr/>
            </p14:nvContentPartPr>
            <p14:xfrm>
              <a:off x="-1083406" y="1603523"/>
              <a:ext cx="360" cy="360"/>
            </p14:xfrm>
          </p:contentPart>
        </mc:Choice>
        <mc:Fallback xmlns="">
          <p:pic>
            <p:nvPicPr>
              <p:cNvPr id="36" name="インク 35">
                <a:extLst>
                  <a:ext uri="{FF2B5EF4-FFF2-40B4-BE49-F238E27FC236}">
                    <a16:creationId xmlns:a16="http://schemas.microsoft.com/office/drawing/2014/main" id="{A9B17168-440E-ABCE-114E-AFB8FB182A12}"/>
                  </a:ext>
                </a:extLst>
              </p:cNvPr>
              <p:cNvPicPr/>
              <p:nvPr/>
            </p:nvPicPr>
            <p:blipFill>
              <a:blip r:embed="rId7"/>
              <a:stretch>
                <a:fillRect/>
              </a:stretch>
            </p:blipFill>
            <p:spPr>
              <a:xfrm>
                <a:off x="-1092406" y="1594523"/>
                <a:ext cx="18000" cy="18000"/>
              </a:xfrm>
              <a:prstGeom prst="rect">
                <a:avLst/>
              </a:prstGeom>
            </p:spPr>
          </p:pic>
        </mc:Fallback>
      </mc:AlternateContent>
      <p:sp>
        <p:nvSpPr>
          <p:cNvPr id="38" name="ハート 37">
            <a:extLst>
              <a:ext uri="{FF2B5EF4-FFF2-40B4-BE49-F238E27FC236}">
                <a16:creationId xmlns:a16="http://schemas.microsoft.com/office/drawing/2014/main" id="{48505739-0637-4DF5-31C4-DECC7DAED679}"/>
              </a:ext>
            </a:extLst>
          </p:cNvPr>
          <p:cNvSpPr/>
          <p:nvPr/>
        </p:nvSpPr>
        <p:spPr>
          <a:xfrm rot="1064573">
            <a:off x="2911643" y="4949841"/>
            <a:ext cx="463870" cy="443989"/>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descr="ロゴ&#10;&#10;自動的に生成された説明">
            <a:extLst>
              <a:ext uri="{FF2B5EF4-FFF2-40B4-BE49-F238E27FC236}">
                <a16:creationId xmlns:a16="http://schemas.microsoft.com/office/drawing/2014/main" id="{CFE551B5-CFCD-B1ED-0449-7A554F4A25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遠藤：チームリーダー</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1090"/>
            <a:ext cx="10358023" cy="2391630"/>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リーダーとしてチームを引っ張り、まとめてくれてとても頼りになりました。​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1043788" y="169329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個人成長：目標や計画を立てるようになった！　</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A4302000-993D-4529-CC90-5F2B64074F31}"/>
              </a:ext>
            </a:extLst>
          </p:cNvPr>
          <p:cNvGrpSpPr/>
          <p:nvPr/>
        </p:nvGrpSpPr>
        <p:grpSpPr>
          <a:xfrm>
            <a:off x="957881" y="506437"/>
            <a:ext cx="2076104" cy="1837752"/>
            <a:chOff x="1797901" y="2260387"/>
            <a:chExt cx="2306080" cy="2137359"/>
          </a:xfrm>
        </p:grpSpPr>
        <p:pic>
          <p:nvPicPr>
            <p:cNvPr id="9" name="Picture 16">
              <a:extLst>
                <a:ext uri="{FF2B5EF4-FFF2-40B4-BE49-F238E27FC236}">
                  <a16:creationId xmlns:a16="http://schemas.microsoft.com/office/drawing/2014/main" id="{C5E079A4-FD33-4CAA-32CA-CF73879C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a:extLst>
                <a:ext uri="{FF2B5EF4-FFF2-40B4-BE49-F238E27FC236}">
                  <a16:creationId xmlns:a16="http://schemas.microsoft.com/office/drawing/2014/main" id="{28977C82-1829-9FF7-B298-68B1181E5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47F0C149-0B32-63A9-91FB-DC7E3AC91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伊藤：発表担当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892416"/>
            <a:ext cx="10358023" cy="2578804"/>
          </a:xfrm>
        </p:spPr>
        <p:txBody>
          <a:bodyPr>
            <a:normAutofit lnSpcReduction="10000"/>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r>
              <a:rPr lang="ja-JP" altLang="en-US" sz="2000" dirty="0">
                <a:latin typeface="BIZ UDP明朝 Medium" panose="02020500000000000000" pitchFamily="18" charset="-128"/>
                <a:ea typeface="BIZ UDP明朝 Medium" panose="02020500000000000000" pitchFamily="18" charset="-128"/>
              </a:rPr>
              <a:t>ムードメーカー</a:t>
            </a:r>
            <a:r>
              <a:rPr kumimoji="1" lang="ja-JP" altLang="en-US" sz="2000" dirty="0">
                <a:latin typeface="BIZ UDP明朝 Medium" panose="02020500000000000000" pitchFamily="18" charset="-128"/>
                <a:ea typeface="BIZ UDP明朝 Medium" panose="02020500000000000000" pitchFamily="18" charset="-128"/>
              </a:rPr>
              <a:t>で、チームに限らずクラス全体を活気あるものにしてくれてありがとう！​</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話し上手は聞き上手という言葉の通りでコミュニケーションのエキスパート、様々な場面でとても頼りになりました。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15124" y="1700107"/>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a:t>
            </a:r>
            <a:r>
              <a:rPr lang="en-US" altLang="ja-JP" sz="2400" b="1" dirty="0">
                <a:solidFill>
                  <a:srgbClr val="FF0000"/>
                </a:solidFill>
                <a:latin typeface="BIZ UDP明朝 Medium" panose="02020500000000000000" pitchFamily="18" charset="-128"/>
                <a:ea typeface="BIZ UDP明朝 Medium" panose="02020500000000000000" pitchFamily="18" charset="-128"/>
              </a:rPr>
              <a:t>PC</a:t>
            </a:r>
            <a:r>
              <a:rPr lang="ja-JP" altLang="en-US" sz="2400" b="1" dirty="0">
                <a:solidFill>
                  <a:srgbClr val="FF0000"/>
                </a:solidFill>
                <a:latin typeface="BIZ UDP明朝 Medium" panose="02020500000000000000" pitchFamily="18" charset="-128"/>
                <a:ea typeface="BIZ UDP明朝 Medium" panose="02020500000000000000" pitchFamily="18" charset="-128"/>
              </a:rPr>
              <a:t>が怖くなくなった！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grpSp>
        <p:nvGrpSpPr>
          <p:cNvPr id="8" name="グループ化 7">
            <a:extLst>
              <a:ext uri="{FF2B5EF4-FFF2-40B4-BE49-F238E27FC236}">
                <a16:creationId xmlns:a16="http://schemas.microsoft.com/office/drawing/2014/main" id="{583EDA2A-C84E-AE38-57D6-7B75C40FCD46}"/>
              </a:ext>
            </a:extLst>
          </p:cNvPr>
          <p:cNvGrpSpPr/>
          <p:nvPr/>
        </p:nvGrpSpPr>
        <p:grpSpPr>
          <a:xfrm>
            <a:off x="1330961" y="594676"/>
            <a:ext cx="1320217" cy="1583380"/>
            <a:chOff x="4228087" y="2619182"/>
            <a:chExt cx="1320217" cy="1583380"/>
          </a:xfrm>
        </p:grpSpPr>
        <p:pic>
          <p:nvPicPr>
            <p:cNvPr id="9" name="Picture 8">
              <a:extLst>
                <a:ext uri="{FF2B5EF4-FFF2-40B4-BE49-F238E27FC236}">
                  <a16:creationId xmlns:a16="http://schemas.microsoft.com/office/drawing/2014/main" id="{BAB1F49B-823D-C832-5EAA-F8AC36B0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6">
              <a:extLst>
                <a:ext uri="{FF2B5EF4-FFF2-40B4-BE49-F238E27FC236}">
                  <a16:creationId xmlns:a16="http://schemas.microsoft.com/office/drawing/2014/main" id="{60F2B4B0-68CE-7692-5F96-97BFCCEF5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図 10" descr="ロゴ&#10;&#10;自動的に生成された説明">
            <a:extLst>
              <a:ext uri="{FF2B5EF4-FFF2-40B4-BE49-F238E27FC236}">
                <a16:creationId xmlns:a16="http://schemas.microsoft.com/office/drawing/2014/main" id="{51B21451-0506-848A-D8C5-A0F11E7E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81122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1936992" y="367733"/>
            <a:ext cx="9242473"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石田：コミュニケーション担当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2" y="2910704"/>
            <a:ext cx="10358023" cy="261975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分からなければ聞き、できることは進んで取り掛かり、とても要領よく作業を進めてくれた。担当関係なく、終わっていない作業があれば率先して進めてくれたのは本当に感謝！</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問題に対して適切な意見や指摘をいただき重要な場面でとても頼りになりました。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27301" y="169843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質問力がついた！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4">
            <a:extLst>
              <a:ext uri="{FF2B5EF4-FFF2-40B4-BE49-F238E27FC236}">
                <a16:creationId xmlns:a16="http://schemas.microsoft.com/office/drawing/2014/main" id="{3D6A2503-8D97-4FAF-2C3A-AB810152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76" y="646765"/>
            <a:ext cx="1338913" cy="154779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4B98865E-DED3-EAD0-5F2E-733D4FEF1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337313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菊地：構成管理担当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3018860"/>
            <a:ext cx="10358023" cy="1957967"/>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コンセプトに合ったアイディアを盛り込んでくれて、躓いた時は自分で調べながら確実に仕上げてくれた。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806105"/>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エラーメッセージを読むようになった！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0">
            <a:extLst>
              <a:ext uri="{FF2B5EF4-FFF2-40B4-BE49-F238E27FC236}">
                <a16:creationId xmlns:a16="http://schemas.microsoft.com/office/drawing/2014/main" id="{858DE630-DB40-339E-EC6C-5BA5D7A2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3507" y="679578"/>
            <a:ext cx="1525046" cy="1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E53DEB30-3A19-A465-0929-5CC1C97C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65666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04080"/>
                </a:solidFill>
                <a:latin typeface="HGS行書体" panose="03000600000000000000" pitchFamily="66" charset="-128"/>
                <a:ea typeface="HGS行書体" panose="03000600000000000000" pitchFamily="66" charset="-128"/>
              </a:rPr>
              <a:t>高山：品質管理担当</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582413"/>
            <a:ext cx="10358023" cy="3071732"/>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日の大半を仲間のサポートに費やすことがありながら、担当した部分は文句なしの仕上がりで作ってくれた。同じチームじゃなかったら</a:t>
            </a:r>
            <a:r>
              <a:rPr kumimoji="1" lang="en-US" altLang="ja-JP" sz="2000" dirty="0">
                <a:latin typeface="BIZ UDP明朝 Medium" panose="02020500000000000000" pitchFamily="18" charset="-128"/>
                <a:ea typeface="BIZ UDP明朝 Medium" panose="02020500000000000000" pitchFamily="18" charset="-128"/>
              </a:rPr>
              <a:t>FLIFRE</a:t>
            </a:r>
            <a:r>
              <a:rPr kumimoji="1" lang="ja-JP" altLang="en-US" sz="2000" dirty="0">
                <a:latin typeface="BIZ UDP明朝 Medium" panose="02020500000000000000" pitchFamily="18" charset="-128"/>
                <a:ea typeface="BIZ UDP明朝 Medium" panose="02020500000000000000" pitchFamily="18" charset="-128"/>
              </a:rPr>
              <a:t>のクオリティはもっと低くかったに違いない。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技術面でのチームの支えで</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a:t>
            </a:r>
            <a:r>
              <a:rPr kumimoji="1" lang="en-US" altLang="ja-JP" sz="2000" dirty="0">
                <a:latin typeface="BIZ UDP明朝 Medium" panose="02020500000000000000" pitchFamily="18" charset="-128"/>
                <a:ea typeface="BIZ UDP明朝 Medium" panose="02020500000000000000" pitchFamily="18" charset="-128"/>
              </a:rPr>
              <a:t>1</a:t>
            </a:r>
            <a:r>
              <a:rPr kumimoji="1" lang="ja-JP" altLang="en-US" sz="2000" dirty="0">
                <a:latin typeface="BIZ UDP明朝 Medium" panose="02020500000000000000" pitchFamily="18" charset="-128"/>
                <a:ea typeface="BIZ UDP明朝 Medium" panose="02020500000000000000" pitchFamily="18" charset="-128"/>
              </a:rPr>
              <a:t>人に真摯に向き合う姿はとても頼りになりました。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636591"/>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コミュニケーション能力が向上した！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284E99E4-5548-BC59-6EE3-20185B474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95" y="745588"/>
            <a:ext cx="1614546" cy="1614546"/>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568CC74D-B72B-7991-9432-A181ED9C8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79337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288235"/>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lang="ja-JP" altLang="en-US" b="1" dirty="0">
                <a:solidFill>
                  <a:srgbClr val="004080"/>
                </a:solidFill>
                <a:latin typeface="HGS行書体" panose="03000600000000000000" pitchFamily="66" charset="-128"/>
                <a:ea typeface="HGS行書体" panose="03000600000000000000" pitchFamily="66" charset="-128"/>
              </a:rPr>
              <a:t>橋本：</a:t>
            </a:r>
            <a:r>
              <a:rPr lang="en-US" altLang="ja-JP" b="1" dirty="0">
                <a:solidFill>
                  <a:srgbClr val="004080"/>
                </a:solidFill>
                <a:latin typeface="HGS行書体" panose="03000600000000000000" pitchFamily="66" charset="-128"/>
                <a:ea typeface="HGS行書体" panose="03000600000000000000" pitchFamily="66" charset="-128"/>
              </a:rPr>
              <a:t>DBA</a:t>
            </a:r>
            <a:r>
              <a:rPr lang="ja-JP" altLang="en-US" b="1" dirty="0">
                <a:solidFill>
                  <a:srgbClr val="004080"/>
                </a:solidFill>
                <a:latin typeface="HGS行書体" panose="03000600000000000000" pitchFamily="66" charset="-128"/>
                <a:ea typeface="HGS行書体" panose="03000600000000000000" pitchFamily="66" charset="-128"/>
              </a:rPr>
              <a:t>担当</a:t>
            </a:r>
            <a:endParaRPr kumimoji="1" lang="ja-JP" altLang="en-US" b="1" dirty="0">
              <a:solidFill>
                <a:srgbClr val="00408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a:xfrm>
            <a:off x="993913" y="2798029"/>
            <a:ext cx="10358023" cy="2663909"/>
          </a:xfrm>
        </p:spPr>
        <p:txBody>
          <a:bodyPr>
            <a:normAutofit/>
          </a:bodyPr>
          <a:lstStyle/>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どこまでできた、どこがわからないなど報連相をこまめにしてくれた。先生や仲間に積極的に質問し、最後までやり遂げようとする責任感は見習いたい。</a:t>
            </a:r>
            <a:endParaRPr kumimoji="1" lang="en-US" altLang="ja-JP" sz="2000" dirty="0">
              <a:latin typeface="BIZ UDP明朝 Medium" panose="02020500000000000000" pitchFamily="18" charset="-128"/>
              <a:ea typeface="BIZ UDP明朝 Medium" panose="02020500000000000000" pitchFamily="18" charset="-128"/>
            </a:endParaRPr>
          </a:p>
          <a:p>
            <a:pPr>
              <a:buFont typeface="BIZ UDP明朝 Medium" panose="02020500000000000000" pitchFamily="18" charset="-128"/>
              <a:buChar char="♥"/>
            </a:pPr>
            <a:r>
              <a:rPr kumimoji="1" lang="ja-JP" altLang="en-US" sz="2000" dirty="0">
                <a:latin typeface="BIZ UDP明朝 Medium" panose="02020500000000000000" pitchFamily="18" charset="-128"/>
                <a:ea typeface="BIZ UDP明朝 Medium" panose="02020500000000000000" pitchFamily="18" charset="-128"/>
              </a:rPr>
              <a:t>仕事を見つけ積極的に作業に取り組んでいただきとても頼りになりました。</a:t>
            </a:r>
          </a:p>
        </p:txBody>
      </p:sp>
      <p:sp>
        <p:nvSpPr>
          <p:cNvPr id="7" name="コンテンツ プレースホルダー 2">
            <a:extLst>
              <a:ext uri="{FF2B5EF4-FFF2-40B4-BE49-F238E27FC236}">
                <a16:creationId xmlns:a16="http://schemas.microsoft.com/office/drawing/2014/main" id="{B10AE883-9DF1-156E-BF76-4B1185C2EAF1}"/>
              </a:ext>
            </a:extLst>
          </p:cNvPr>
          <p:cNvSpPr txBox="1">
            <a:spLocks/>
          </p:cNvSpPr>
          <p:nvPr/>
        </p:nvSpPr>
        <p:spPr>
          <a:xfrm>
            <a:off x="993913" y="1759594"/>
            <a:ext cx="10358023" cy="501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 typeface="Wingdings" panose="05000000000000000000" pitchFamily="2" charset="2"/>
              <a:buChar char="Ø"/>
            </a:pPr>
            <a:r>
              <a:rPr lang="ja-JP" altLang="en-US" sz="2400" b="1" dirty="0">
                <a:solidFill>
                  <a:srgbClr val="FF0000"/>
                </a:solidFill>
                <a:latin typeface="BIZ UDP明朝 Medium" panose="02020500000000000000" pitchFamily="18" charset="-128"/>
                <a:ea typeface="BIZ UDP明朝 Medium" panose="02020500000000000000" pitchFamily="18" charset="-128"/>
              </a:rPr>
              <a:t>個人成長：　人に頼ることができるようになった！</a:t>
            </a:r>
            <a:endParaRPr lang="ja-JP" altLang="en-US" b="1" dirty="0">
              <a:solidFill>
                <a:srgbClr val="FF0000"/>
              </a:solidFill>
              <a:latin typeface="BIZ UDP明朝 Medium" panose="02020500000000000000" pitchFamily="18" charset="-128"/>
              <a:ea typeface="BIZ UDP明朝 Medium" panose="02020500000000000000" pitchFamily="18" charset="-128"/>
            </a:endParaRPr>
          </a:p>
        </p:txBody>
      </p:sp>
      <p:pic>
        <p:nvPicPr>
          <p:cNvPr id="8" name="Picture 22">
            <a:extLst>
              <a:ext uri="{FF2B5EF4-FFF2-40B4-BE49-F238E27FC236}">
                <a16:creationId xmlns:a16="http://schemas.microsoft.com/office/drawing/2014/main" id="{4F4019A4-92C2-86AF-97F4-1D790E0B6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428" y="792049"/>
            <a:ext cx="1331693" cy="1158263"/>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ロゴ&#10;&#10;自動的に生成された説明">
            <a:extLst>
              <a:ext uri="{FF2B5EF4-FFF2-40B4-BE49-F238E27FC236}">
                <a16:creationId xmlns:a16="http://schemas.microsoft.com/office/drawing/2014/main" id="{A595986F-85AF-1D53-94DC-E5F4AE995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1660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a:bodyPr>
          <a:lstStyle/>
          <a:p>
            <a:pPr>
              <a:buFont typeface="Wingdings" panose="05000000000000000000" pitchFamily="2" charset="2"/>
              <a:buChar char="Ø"/>
            </a:pPr>
            <a:r>
              <a:rPr kumimoji="1" lang="en-US" altLang="ja-JP" b="1" u="sng" dirty="0">
                <a:latin typeface="BIZ UDP明朝 Medium" panose="02020500000000000000" pitchFamily="18" charset="-128"/>
                <a:ea typeface="BIZ UDP明朝 Medium" panose="02020500000000000000" pitchFamily="18" charset="-128"/>
              </a:rPr>
              <a:t>FLIFRE</a:t>
            </a:r>
            <a:r>
              <a:rPr kumimoji="1" lang="ja-JP" altLang="en-US" b="1" u="sng" dirty="0">
                <a:latin typeface="BIZ UDP明朝 Medium" panose="02020500000000000000" pitchFamily="18" charset="-128"/>
                <a:ea typeface="BIZ UDP明朝 Medium" panose="02020500000000000000" pitchFamily="18" charset="-128"/>
              </a:rPr>
              <a:t>について</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の開発背景</a:t>
            </a:r>
            <a:endParaRPr kumimoji="1"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機能説明</a:t>
            </a:r>
            <a:endParaRPr lang="en-US" altLang="ja-JP"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383530"/>
            <a:ext cx="9528312" cy="1193247"/>
          </a:xfrm>
        </p:spPr>
        <p:txBody>
          <a:bodyPr>
            <a:normAutofit fontScale="90000"/>
          </a:bodyPr>
          <a:lstStyle/>
          <a:p>
            <a:r>
              <a:rPr lang="ja-JP" altLang="en-US" sz="4400" dirty="0">
                <a:solidFill>
                  <a:srgbClr val="004080"/>
                </a:solidFill>
                <a:latin typeface="HGS行書体" panose="03000600000000000000" pitchFamily="66" charset="-128"/>
                <a:ea typeface="HGS行書体" panose="03000600000000000000" pitchFamily="66" charset="-128"/>
              </a:rPr>
              <a:t>ご清聴ありがとうございました！</a:t>
            </a:r>
            <a:br>
              <a:rPr lang="en-US" altLang="ja-JP" sz="4400" dirty="0">
                <a:solidFill>
                  <a:srgbClr val="004080"/>
                </a:solidFill>
                <a:latin typeface="HGS行書体" panose="03000600000000000000" pitchFamily="66" charset="-128"/>
                <a:ea typeface="HGS行書体" panose="03000600000000000000" pitchFamily="66" charset="-128"/>
              </a:rPr>
            </a:br>
            <a:r>
              <a:rPr lang="ja-JP" altLang="en-US" sz="4400" dirty="0">
                <a:solidFill>
                  <a:srgbClr val="004080"/>
                </a:solidFill>
                <a:latin typeface="HGS行書体" panose="03000600000000000000" pitchFamily="66" charset="-128"/>
                <a:ea typeface="HGS行書体" panose="03000600000000000000" pitchFamily="66" charset="-128"/>
              </a:rPr>
              <a:t>またのご利用お待ちしております。</a:t>
            </a:r>
          </a:p>
        </p:txBody>
      </p:sp>
      <p:pic>
        <p:nvPicPr>
          <p:cNvPr id="7" name="Picture 20">
            <a:extLst>
              <a:ext uri="{FF2B5EF4-FFF2-40B4-BE49-F238E27FC236}">
                <a16:creationId xmlns:a16="http://schemas.microsoft.com/office/drawing/2014/main" id="{B7316F9D-00D7-D98B-7829-E50F825F2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67376" y="4271601"/>
            <a:ext cx="1653817" cy="1778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88DB2A9B-2D76-C9DC-7D9A-723EFB9188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034" y="4853354"/>
            <a:ext cx="1224616" cy="106513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CF609F17-54E4-D73D-F8CE-B1DE2175A613}"/>
              </a:ext>
            </a:extLst>
          </p:cNvPr>
          <p:cNvGrpSpPr/>
          <p:nvPr/>
        </p:nvGrpSpPr>
        <p:grpSpPr>
          <a:xfrm>
            <a:off x="4225881" y="4204909"/>
            <a:ext cx="2059741" cy="1862328"/>
            <a:chOff x="1797901" y="2260387"/>
            <a:chExt cx="2306080" cy="2137359"/>
          </a:xfrm>
        </p:grpSpPr>
        <p:pic>
          <p:nvPicPr>
            <p:cNvPr id="10" name="Picture 16">
              <a:extLst>
                <a:ext uri="{FF2B5EF4-FFF2-40B4-BE49-F238E27FC236}">
                  <a16:creationId xmlns:a16="http://schemas.microsoft.com/office/drawing/2014/main" id="{63DF4C52-D3E3-1511-04B6-ABF66C2E0E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901" y="2619182"/>
              <a:ext cx="2306080" cy="1778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4">
              <a:extLst>
                <a:ext uri="{FF2B5EF4-FFF2-40B4-BE49-F238E27FC236}">
                  <a16:creationId xmlns:a16="http://schemas.microsoft.com/office/drawing/2014/main" id="{29E46478-8E34-4F8F-3AB6-E5D533F992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8174" y="2260387"/>
              <a:ext cx="1338163" cy="7175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グループ化 11">
            <a:extLst>
              <a:ext uri="{FF2B5EF4-FFF2-40B4-BE49-F238E27FC236}">
                <a16:creationId xmlns:a16="http://schemas.microsoft.com/office/drawing/2014/main" id="{B10F97F6-E414-01A9-F90A-620543E744BE}"/>
              </a:ext>
            </a:extLst>
          </p:cNvPr>
          <p:cNvGrpSpPr/>
          <p:nvPr/>
        </p:nvGrpSpPr>
        <p:grpSpPr>
          <a:xfrm>
            <a:off x="6313797" y="4517534"/>
            <a:ext cx="1148529" cy="1375195"/>
            <a:chOff x="4228087" y="2619182"/>
            <a:chExt cx="1320217" cy="1583380"/>
          </a:xfrm>
        </p:grpSpPr>
        <p:pic>
          <p:nvPicPr>
            <p:cNvPr id="13" name="Picture 8">
              <a:extLst>
                <a:ext uri="{FF2B5EF4-FFF2-40B4-BE49-F238E27FC236}">
                  <a16:creationId xmlns:a16="http://schemas.microsoft.com/office/drawing/2014/main" id="{79648129-BB3E-D488-BB06-7DEC20D653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4228087" y="2619182"/>
              <a:ext cx="1320217" cy="15833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a:extLst>
                <a:ext uri="{FF2B5EF4-FFF2-40B4-BE49-F238E27FC236}">
                  <a16:creationId xmlns:a16="http://schemas.microsoft.com/office/drawing/2014/main" id="{67DBE1E3-F22C-EADF-1710-B2284CDD54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4542508" y="2743678"/>
              <a:ext cx="691374" cy="25976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a:extLst>
              <a:ext uri="{FF2B5EF4-FFF2-40B4-BE49-F238E27FC236}">
                <a16:creationId xmlns:a16="http://schemas.microsoft.com/office/drawing/2014/main" id="{439761DE-8314-E0CC-8A06-BB8C24A7F7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392" y="4538212"/>
            <a:ext cx="1189606" cy="13751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8D792C6B-847C-90C9-5CD3-381B7A0CB8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38066" y="4479765"/>
            <a:ext cx="1549703" cy="1549703"/>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descr="ロゴ&#10;&#10;自動的に生成された説明">
            <a:extLst>
              <a:ext uri="{FF2B5EF4-FFF2-40B4-BE49-F238E27FC236}">
                <a16:creationId xmlns:a16="http://schemas.microsoft.com/office/drawing/2014/main" id="{7CBCE206-1B07-FB05-DC8A-1AA9B782EF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5F9EA0"/>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1284288" y="1840109"/>
            <a:ext cx="9815121" cy="4351338"/>
          </a:xfrm>
        </p:spPr>
        <p:txBody>
          <a:bodyPr>
            <a:normAutofit lnSpcReduction="100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のヘビーユーザー</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特に</a:t>
            </a:r>
            <a:r>
              <a:rPr kumimoji="1" lang="en-US" altLang="ja-JP" sz="2600" dirty="0">
                <a:latin typeface="BIZ UDP明朝 Medium" panose="02020500000000000000" pitchFamily="18" charset="-128"/>
                <a:ea typeface="BIZ UDP明朝 Medium" panose="02020500000000000000" pitchFamily="18" charset="-128"/>
              </a:rPr>
              <a:t>20</a:t>
            </a:r>
            <a:r>
              <a:rPr kumimoji="1" lang="ja-JP" altLang="en-US" sz="2600" dirty="0">
                <a:latin typeface="BIZ UDP明朝 Medium" panose="02020500000000000000" pitchFamily="18" charset="-128"/>
                <a:ea typeface="BIZ UDP明朝 Medium" panose="02020500000000000000" pitchFamily="18" charset="-128"/>
              </a:rPr>
              <a:t>代の若年層</a:t>
            </a:r>
            <a:r>
              <a:rPr lang="ja-JP" altLang="en-US" sz="2600" dirty="0">
                <a:latin typeface="BIZ UDP明朝 Medium" panose="02020500000000000000" pitchFamily="18" charset="-128"/>
                <a:ea typeface="BIZ UDP明朝 Medium" panose="02020500000000000000" pitchFamily="18" charset="-128"/>
              </a:rPr>
              <a:t>）</a:t>
            </a:r>
            <a:endParaRPr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a:t>
            </a: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は「</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sz="2600" dirty="0">
                <a:latin typeface="BIZ UDP明朝 Medium" panose="02020500000000000000" pitchFamily="18" charset="-128"/>
                <a:ea typeface="BIZ UDP明朝 Medium" panose="02020500000000000000" pitchFamily="18" charset="-128"/>
              </a:rPr>
              <a:t> </a:t>
            </a:r>
            <a:r>
              <a:rPr kumimoji="1" lang="en-US" altLang="ja-JP" sz="2600" dirty="0">
                <a:solidFill>
                  <a:srgbClr val="FF0000"/>
                </a:solidFill>
                <a:latin typeface="BIZ UDP明朝 Medium" panose="02020500000000000000" pitchFamily="18" charset="-128"/>
                <a:ea typeface="BIZ UDP明朝 Medium" panose="02020500000000000000" pitchFamily="18" charset="-128"/>
              </a:rPr>
              <a:t>freak</a:t>
            </a:r>
            <a:r>
              <a:rPr kumimoji="1" lang="en-US" altLang="ja-JP" sz="2600" dirty="0">
                <a:latin typeface="BIZ UDP明朝 Medium" panose="02020500000000000000" pitchFamily="18" charset="-128"/>
                <a:ea typeface="BIZ UDP明朝 Medium" panose="02020500000000000000" pitchFamily="18" charset="-128"/>
              </a:rPr>
              <a:t>(Netflix </a:t>
            </a:r>
            <a:r>
              <a:rPr kumimoji="1" lang="ja-JP" altLang="en-US" sz="2600" dirty="0">
                <a:latin typeface="BIZ UDP明朝 Medium" panose="02020500000000000000" pitchFamily="18" charset="-128"/>
                <a:ea typeface="BIZ UDP明朝 Medium" panose="02020500000000000000" pitchFamily="18" charset="-128"/>
              </a:rPr>
              <a:t>愛好家</a:t>
            </a:r>
            <a:r>
              <a:rPr kumimoji="1" lang="en-US" altLang="ja-JP" sz="2600" dirty="0">
                <a:latin typeface="BIZ UDP明朝 Medium" panose="02020500000000000000" pitchFamily="18" charset="-128"/>
                <a:ea typeface="BIZ UDP明朝 Medium" panose="02020500000000000000" pitchFamily="18" charset="-128"/>
              </a:rPr>
              <a:t>)</a:t>
            </a:r>
            <a:r>
              <a:rPr kumimoji="1" lang="ja-JP" altLang="en-US" sz="2600" dirty="0">
                <a:latin typeface="BIZ UDP明朝 Medium" panose="02020500000000000000" pitchFamily="18" charset="-128"/>
                <a:ea typeface="BIZ UDP明朝 Medium" panose="02020500000000000000" pitchFamily="18" charset="-128"/>
              </a:rPr>
              <a:t>」という造語の略称</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sz="2600"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sz="2600"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sz="2600" dirty="0">
                <a:latin typeface="BIZ UDP明朝 Medium" panose="02020500000000000000" pitchFamily="18" charset="-128"/>
                <a:ea typeface="BIZ UDP明朝 Medium" panose="02020500000000000000" pitchFamily="18" charset="-128"/>
              </a:rPr>
              <a:t>FLIFRE</a:t>
            </a:r>
            <a:r>
              <a:rPr kumimoji="1" lang="ja-JP" altLang="en-US" sz="2600"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sz="2600" dirty="0">
              <a:latin typeface="BIZ UDP明朝 Medium" panose="02020500000000000000" pitchFamily="18" charset="-128"/>
              <a:ea typeface="BIZ UDP明朝 Medium" panose="02020500000000000000" pitchFamily="18" charset="-128"/>
            </a:endParaRPr>
          </a:p>
          <a:p>
            <a:pPr marL="0" indent="0">
              <a:buNone/>
            </a:pPr>
            <a:r>
              <a:rPr kumimoji="1" lang="ja-JP" altLang="en-US" sz="2600"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sz="2600" dirty="0">
                <a:latin typeface="BIZ UDP明朝 Medium" panose="02020500000000000000" pitchFamily="18" charset="-128"/>
                <a:ea typeface="BIZ UDP明朝 Medium" panose="02020500000000000000" pitchFamily="18" charset="-128"/>
              </a:rPr>
              <a:t>Netflix</a:t>
            </a:r>
            <a:r>
              <a:rPr kumimoji="1" lang="ja-JP" altLang="en-US" sz="2600" dirty="0">
                <a:latin typeface="BIZ UDP明朝 Medium" panose="02020500000000000000" pitchFamily="18" charset="-128"/>
                <a:ea typeface="BIZ UDP明朝 Medium" panose="02020500000000000000" pitchFamily="18" charset="-128"/>
              </a:rPr>
              <a:t>版</a:t>
            </a:r>
            <a:r>
              <a:rPr kumimoji="1" lang="en-US" altLang="ja-JP" sz="2600" dirty="0">
                <a:latin typeface="BIZ UDP明朝 Medium" panose="02020500000000000000" pitchFamily="18" charset="-128"/>
                <a:ea typeface="BIZ UDP明朝 Medium" panose="02020500000000000000" pitchFamily="18" charset="-128"/>
              </a:rPr>
              <a:t>Twitter”</a:t>
            </a:r>
          </a:p>
          <a:p>
            <a:pPr marL="0" indent="0">
              <a:buNone/>
            </a:pPr>
            <a:r>
              <a:rPr kumimoji="1" lang="ja-JP" altLang="en-US" sz="2600"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8" name="図 7" descr="ロゴ&#10;&#10;自動的に生成された説明">
            <a:extLst>
              <a:ext uri="{FF2B5EF4-FFF2-40B4-BE49-F238E27FC236}">
                <a16:creationId xmlns:a16="http://schemas.microsoft.com/office/drawing/2014/main" id="{46179006-7E35-5585-3E2B-D0FBE602F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532433"/>
            <a:ext cx="2285863" cy="1066736"/>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627131" y="390766"/>
            <a:ext cx="3466310" cy="1325563"/>
          </a:xfrm>
        </p:spPr>
        <p:txBody>
          <a:bodyPr/>
          <a:lstStyle/>
          <a:p>
            <a:r>
              <a:rPr lang="ja-JP" altLang="en-US" b="1" dirty="0">
                <a:solidFill>
                  <a:srgbClr val="5F9EA0"/>
                </a:solidFill>
                <a:latin typeface="HGS行書体" panose="03000600000000000000" pitchFamily="66" charset="-128"/>
                <a:ea typeface="HGS行書体" panose="03000600000000000000" pitchFamily="66" charset="-128"/>
              </a:rPr>
              <a:t>の開発背景</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93913" y="2350399"/>
            <a:ext cx="10515600" cy="3775801"/>
          </a:xfrm>
        </p:spPr>
        <p:txBody>
          <a:bodyPr>
            <a:normAutofit/>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b="1" dirty="0">
                <a:latin typeface="BIZ UDP明朝 Medium" panose="02020500000000000000" pitchFamily="18" charset="-128"/>
                <a:ea typeface="BIZ UDP明朝 Medium" panose="02020500000000000000" pitchFamily="18" charset="-128"/>
              </a:rPr>
              <a:t>　</a:t>
            </a:r>
            <a:r>
              <a:rPr kumimoji="1" lang="ja-JP" altLang="en-US" b="1" u="sng" dirty="0">
                <a:latin typeface="BIZ UDP明朝 Medium" panose="02020500000000000000" pitchFamily="18" charset="-128"/>
                <a:ea typeface="BIZ UDP明朝 Medium" panose="02020500000000000000" pitchFamily="18" charset="-128"/>
              </a:rPr>
              <a:t>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lang="en-US" altLang="ja-JP" sz="2400" dirty="0">
                <a:latin typeface="BIZ UDP明朝 Medium" panose="02020500000000000000" pitchFamily="18" charset="-128"/>
                <a:ea typeface="BIZ UDP明朝 Medium" panose="02020500000000000000" pitchFamily="18" charset="-128"/>
              </a:rPr>
              <a:t>Netflix</a:t>
            </a:r>
            <a:r>
              <a:rPr lang="ja-JP" altLang="en-US" sz="2400" dirty="0">
                <a:latin typeface="BIZ UDP明朝 Medium" panose="02020500000000000000" pitchFamily="18" charset="-128"/>
                <a:ea typeface="BIZ UDP明朝 Medium" panose="02020500000000000000" pitchFamily="18" charset="-128"/>
              </a:rPr>
              <a:t>では</a:t>
            </a:r>
            <a:r>
              <a:rPr kumimoji="1" lang="en-US" altLang="ja-JP" sz="2400" dirty="0">
                <a:latin typeface="BIZ UDP明朝 Medium" panose="02020500000000000000" pitchFamily="18" charset="-128"/>
                <a:ea typeface="BIZ UDP明朝 Medium" panose="02020500000000000000" pitchFamily="18" charset="-128"/>
              </a:rPr>
              <a:t>20</a:t>
            </a:r>
            <a:r>
              <a:rPr kumimoji="1" lang="ja-JP" altLang="en-US" sz="2400" dirty="0">
                <a:latin typeface="BIZ UDP明朝 Medium" panose="02020500000000000000" pitchFamily="18" charset="-128"/>
                <a:ea typeface="BIZ UDP明朝 Medium" panose="02020500000000000000" pitchFamily="18" charset="-128"/>
              </a:rPr>
              <a:t>代の利用者が全体の約</a:t>
            </a:r>
            <a:r>
              <a:rPr kumimoji="1" lang="en-US" altLang="ja-JP" sz="2400" dirty="0">
                <a:latin typeface="BIZ UDP明朝 Medium" panose="02020500000000000000" pitchFamily="18" charset="-128"/>
                <a:ea typeface="BIZ UDP明朝 Medium" panose="02020500000000000000" pitchFamily="18" charset="-128"/>
              </a:rPr>
              <a:t>4</a:t>
            </a:r>
            <a:r>
              <a:rPr kumimoji="1" lang="ja-JP" altLang="en-US" sz="2400" dirty="0">
                <a:latin typeface="BIZ UDP明朝 Medium" panose="02020500000000000000" pitchFamily="18" charset="-128"/>
                <a:ea typeface="BIZ UDP明朝 Medium" panose="02020500000000000000" pitchFamily="18" charset="-128"/>
              </a:rPr>
              <a:t>割を占める</a:t>
            </a:r>
            <a:endParaRPr kumimoji="1" lang="en-US" altLang="ja-JP" sz="2400"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sz="2400" dirty="0">
                <a:latin typeface="BIZ UDP明朝 Medium" panose="02020500000000000000" pitchFamily="18" charset="-128"/>
                <a:ea typeface="BIZ UDP明朝 Medium" panose="02020500000000000000" pitchFamily="18" charset="-128"/>
              </a:rPr>
              <a:t>→</a:t>
            </a:r>
            <a:r>
              <a:rPr kumimoji="1" lang="en-US" altLang="ja-JP" sz="2400" dirty="0">
                <a:latin typeface="BIZ UDP明朝 Medium" panose="02020500000000000000" pitchFamily="18" charset="-128"/>
                <a:ea typeface="BIZ UDP明朝 Medium" panose="02020500000000000000" pitchFamily="18" charset="-128"/>
              </a:rPr>
              <a:t>FLIFRE</a:t>
            </a:r>
            <a:r>
              <a:rPr kumimoji="1" lang="ja-JP" altLang="en-US" sz="2400" dirty="0">
                <a:latin typeface="BIZ UDP明朝 Medium" panose="02020500000000000000" pitchFamily="18" charset="-128"/>
                <a:ea typeface="BIZ UDP明朝 Medium" panose="02020500000000000000" pitchFamily="18" charset="-128"/>
              </a:rPr>
              <a:t>を介して作品の評価をユーザー間で共有できるようにしてもらおう！</a:t>
            </a:r>
          </a:p>
          <a:p>
            <a:pPr marL="0" indent="0">
              <a:buNone/>
            </a:pPr>
            <a:endParaRPr kumimoji="1" lang="ja-JP" altLang="en-US" dirty="0"/>
          </a:p>
        </p:txBody>
      </p:sp>
      <p:pic>
        <p:nvPicPr>
          <p:cNvPr id="7" name="図 6" descr="軟体動物, 動物, 座る, テーブル が含まれている画像&#10;&#10;自動的に生成された説明">
            <a:extLst>
              <a:ext uri="{FF2B5EF4-FFF2-40B4-BE49-F238E27FC236}">
                <a16:creationId xmlns:a16="http://schemas.microsoft.com/office/drawing/2014/main" id="{1F61ADC1-0A3F-2EB6-AA4D-BEBE3D794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9989" y="1496393"/>
            <a:ext cx="1164535" cy="1036627"/>
          </a:xfrm>
          <a:prstGeom prst="rect">
            <a:avLst/>
          </a:prstGeom>
        </p:spPr>
      </p:pic>
      <p:pic>
        <p:nvPicPr>
          <p:cNvPr id="2052" name="Picture 4">
            <a:extLst>
              <a:ext uri="{FF2B5EF4-FFF2-40B4-BE49-F238E27FC236}">
                <a16:creationId xmlns:a16="http://schemas.microsoft.com/office/drawing/2014/main" id="{9840D959-441A-06CB-40EE-80D66D466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070" y="520148"/>
            <a:ext cx="1730031" cy="1275898"/>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座る, ケーキ, 家具 が含まれている画像&#10;&#10;自動的に生成された説明">
            <a:extLst>
              <a:ext uri="{FF2B5EF4-FFF2-40B4-BE49-F238E27FC236}">
                <a16:creationId xmlns:a16="http://schemas.microsoft.com/office/drawing/2014/main" id="{72D31E2A-AEF1-D997-5EF2-33F9FFDDE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948" y="831124"/>
            <a:ext cx="602273" cy="607259"/>
          </a:xfrm>
          <a:prstGeom prst="rect">
            <a:avLst/>
          </a:prstGeom>
        </p:spPr>
      </p:pic>
      <p:pic>
        <p:nvPicPr>
          <p:cNvPr id="10" name="図 9" descr="ロゴ&#10;&#10;自動的に生成された説明">
            <a:extLst>
              <a:ext uri="{FF2B5EF4-FFF2-40B4-BE49-F238E27FC236}">
                <a16:creationId xmlns:a16="http://schemas.microsoft.com/office/drawing/2014/main" id="{9C705695-8D1C-EBC1-DEB3-81C0DD6A2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595" y="520148"/>
            <a:ext cx="2285863" cy="1066736"/>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5621" y="235659"/>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42FD08D1-02BC-0014-0AAA-B2CF02716A3E}"/>
              </a:ext>
            </a:extLst>
          </p:cNvPr>
          <p:cNvGrpSpPr/>
          <p:nvPr/>
        </p:nvGrpSpPr>
        <p:grpSpPr>
          <a:xfrm>
            <a:off x="441722" y="65485"/>
            <a:ext cx="11341804" cy="1930400"/>
            <a:chOff x="438350" y="98251"/>
            <a:chExt cx="11341804" cy="1930400"/>
          </a:xfrm>
        </p:grpSpPr>
        <p:pic>
          <p:nvPicPr>
            <p:cNvPr id="21" name="Picture 12">
              <a:extLst>
                <a:ext uri="{FF2B5EF4-FFF2-40B4-BE49-F238E27FC236}">
                  <a16:creationId xmlns:a16="http://schemas.microsoft.com/office/drawing/2014/main" id="{EC611059-D2BD-4AA7-55FA-BD7CD925277C}"/>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22" name="字幕 2">
              <a:extLst>
                <a:ext uri="{FF2B5EF4-FFF2-40B4-BE49-F238E27FC236}">
                  <a16:creationId xmlns:a16="http://schemas.microsoft.com/office/drawing/2014/main" id="{F98B2444-82CE-6A54-8C65-75C4A6112215}"/>
                </a:ext>
              </a:extLst>
            </p:cNvPr>
            <p:cNvSpPr txBox="1">
              <a:spLocks/>
            </p:cNvSpPr>
            <p:nvPr/>
          </p:nvSpPr>
          <p:spPr>
            <a:xfrm>
              <a:off x="5288227" y="678754"/>
              <a:ext cx="1642049"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bg1"/>
                </a:solidFill>
                <a:latin typeface="HGS行書体" panose="03000600000000000000" pitchFamily="66" charset="-128"/>
                <a:ea typeface="HGS行書体" panose="03000600000000000000" pitchFamily="66" charset="-128"/>
              </a:endParaRPr>
            </a:p>
          </p:txBody>
        </p:sp>
      </p:grpSp>
      <p:sp>
        <p:nvSpPr>
          <p:cNvPr id="8" name="タイトル 1">
            <a:extLst>
              <a:ext uri="{FF2B5EF4-FFF2-40B4-BE49-F238E27FC236}">
                <a16:creationId xmlns:a16="http://schemas.microsoft.com/office/drawing/2014/main" id="{7932F95A-2A0E-33E1-408B-AAB3A89A0DDB}"/>
              </a:ext>
            </a:extLst>
          </p:cNvPr>
          <p:cNvSpPr txBox="1">
            <a:spLocks/>
          </p:cNvSpPr>
          <p:nvPr/>
        </p:nvSpPr>
        <p:spPr>
          <a:xfrm>
            <a:off x="1524000" y="645988"/>
            <a:ext cx="9144000" cy="8126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4800" dirty="0">
                <a:solidFill>
                  <a:schemeClr val="bg1"/>
                </a:solidFill>
                <a:latin typeface="HGS行書体" panose="03000600000000000000" pitchFamily="66" charset="-128"/>
                <a:ea typeface="HGS行書体" panose="03000600000000000000" pitchFamily="66" charset="-128"/>
              </a:rPr>
              <a:t>機能説明</a:t>
            </a:r>
          </a:p>
        </p:txBody>
      </p:sp>
      <p:sp>
        <p:nvSpPr>
          <p:cNvPr id="11" name="テキスト ボックス 10">
            <a:extLst>
              <a:ext uri="{FF2B5EF4-FFF2-40B4-BE49-F238E27FC236}">
                <a16:creationId xmlns:a16="http://schemas.microsoft.com/office/drawing/2014/main" id="{E1D8E47D-AF3B-ABCA-A5B2-A450B54861B7}"/>
              </a:ext>
            </a:extLst>
          </p:cNvPr>
          <p:cNvSpPr txBox="1"/>
          <p:nvPr/>
        </p:nvSpPr>
        <p:spPr>
          <a:xfrm>
            <a:off x="2063362" y="2452414"/>
            <a:ext cx="3627248" cy="3046988"/>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ユーザー関連</a:t>
            </a:r>
            <a:r>
              <a:rPr kumimoji="1" lang="en-US" altLang="ja-JP" sz="3200" b="1" dirty="0">
                <a:latin typeface="BIZ UDP明朝 Medium" panose="02020500000000000000" pitchFamily="18" charset="-128"/>
                <a:ea typeface="BIZ UDP明朝 Medium" panose="02020500000000000000" pitchFamily="18" charset="-128"/>
              </a:rPr>
              <a:t>‐</a:t>
            </a: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トップページ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マイページ</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フォローリスト</a:t>
            </a: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ユーザーページ</a:t>
            </a:r>
          </a:p>
        </p:txBody>
      </p:sp>
      <p:sp>
        <p:nvSpPr>
          <p:cNvPr id="16" name="テキスト ボックス 15">
            <a:extLst>
              <a:ext uri="{FF2B5EF4-FFF2-40B4-BE49-F238E27FC236}">
                <a16:creationId xmlns:a16="http://schemas.microsoft.com/office/drawing/2014/main" id="{51C9FBFB-2E0F-7212-1E6A-11C23FC0B989}"/>
              </a:ext>
            </a:extLst>
          </p:cNvPr>
          <p:cNvSpPr txBox="1"/>
          <p:nvPr/>
        </p:nvSpPr>
        <p:spPr>
          <a:xfrm>
            <a:off x="6511634" y="2479089"/>
            <a:ext cx="4492486" cy="2554545"/>
          </a:xfrm>
          <a:prstGeom prst="rect">
            <a:avLst/>
          </a:prstGeom>
          <a:noFill/>
        </p:spPr>
        <p:txBody>
          <a:bodyPr wrap="square" rtlCol="0">
            <a:spAutoFit/>
          </a:bodyPr>
          <a:lstStyle/>
          <a:p>
            <a:r>
              <a:rPr lang="en-US" altLang="ja-JP" sz="3200" b="1" dirty="0">
                <a:latin typeface="BIZ UDP明朝 Medium" panose="02020500000000000000" pitchFamily="18" charset="-128"/>
                <a:ea typeface="BIZ UDP明朝 Medium" panose="02020500000000000000" pitchFamily="18" charset="-128"/>
              </a:rPr>
              <a:t>‐</a:t>
            </a:r>
            <a:r>
              <a:rPr kumimoji="1" lang="ja-JP" altLang="en-US" sz="3200" b="1" dirty="0">
                <a:latin typeface="BIZ UDP明朝 Medium" panose="02020500000000000000" pitchFamily="18" charset="-128"/>
                <a:ea typeface="BIZ UDP明朝 Medium" panose="02020500000000000000" pitchFamily="18" charset="-128"/>
              </a:rPr>
              <a:t>投稿関連</a:t>
            </a:r>
            <a:r>
              <a:rPr kumimoji="1" lang="en-US" altLang="ja-JP" sz="3200" b="1" dirty="0">
                <a:latin typeface="BIZ UDP明朝 Medium" panose="02020500000000000000" pitchFamily="18" charset="-128"/>
                <a:ea typeface="BIZ UDP明朝 Medium" panose="02020500000000000000" pitchFamily="18" charset="-128"/>
              </a:rPr>
              <a:t>‐</a:t>
            </a:r>
            <a:endParaRPr kumimoji="1" lang="en-US" altLang="ja-JP" b="1"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endParaRPr kumimoji="1"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投稿数ランキング</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検索結果</a:t>
            </a:r>
            <a:r>
              <a:rPr kumimoji="1" lang="en-US" altLang="ja-JP" sz="3200" dirty="0">
                <a:latin typeface="BIZ UDP明朝 Medium" panose="02020500000000000000" pitchFamily="18" charset="-128"/>
                <a:ea typeface="BIZ UDP明朝 Medium" panose="02020500000000000000" pitchFamily="18" charset="-128"/>
              </a:rPr>
              <a:t>/</a:t>
            </a:r>
            <a:r>
              <a:rPr kumimoji="1" lang="ja-JP" altLang="en-US" sz="3200" dirty="0">
                <a:latin typeface="BIZ UDP明朝 Medium" panose="02020500000000000000" pitchFamily="18" charset="-128"/>
                <a:ea typeface="BIZ UDP明朝 Medium" panose="02020500000000000000" pitchFamily="18" charset="-128"/>
              </a:rPr>
              <a:t>ルーレット</a:t>
            </a:r>
            <a:endParaRPr lang="en-US" altLang="ja-JP" sz="3200" dirty="0">
              <a:latin typeface="BIZ UDP明朝 Medium" panose="02020500000000000000" pitchFamily="18" charset="-128"/>
              <a:ea typeface="BIZ UDP明朝 Medium" panose="02020500000000000000" pitchFamily="18" charset="-128"/>
            </a:endParaRPr>
          </a:p>
          <a:p>
            <a:pPr marL="285750" indent="-285750">
              <a:buFont typeface="Arial" panose="020B0604020202020204" pitchFamily="34" charset="0"/>
              <a:buChar char="•"/>
            </a:pPr>
            <a:r>
              <a:rPr kumimoji="1" lang="ja-JP" altLang="en-US" sz="3200" dirty="0">
                <a:latin typeface="BIZ UDP明朝 Medium" panose="02020500000000000000" pitchFamily="18" charset="-128"/>
                <a:ea typeface="BIZ UDP明朝 Medium" panose="02020500000000000000" pitchFamily="18" charset="-128"/>
              </a:rPr>
              <a:t>投稿ページ</a:t>
            </a:r>
          </a:p>
        </p:txBody>
      </p:sp>
      <p:pic>
        <p:nvPicPr>
          <p:cNvPr id="10" name="図 9" descr="ロゴ&#10;&#10;自動的に生成された説明">
            <a:extLst>
              <a:ext uri="{FF2B5EF4-FFF2-40B4-BE49-F238E27FC236}">
                <a16:creationId xmlns:a16="http://schemas.microsoft.com/office/drawing/2014/main" id="{E70D3B8F-2040-BB69-5E6B-D0C8E1000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ログイン・トップページ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4" name="コンテンツ プレースホルダー 3">
            <a:extLst>
              <a:ext uri="{FF2B5EF4-FFF2-40B4-BE49-F238E27FC236}">
                <a16:creationId xmlns:a16="http://schemas.microsoft.com/office/drawing/2014/main" id="{3B1EA955-CDE6-7DD3-823F-472C9428F9AB}"/>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A23E52C-D7B5-DED9-AD7B-CF206BC92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lang="ja-JP" altLang="en-US" b="1" dirty="0">
                <a:solidFill>
                  <a:srgbClr val="5F9EA0"/>
                </a:solidFill>
                <a:latin typeface="HGS行書体" panose="03000600000000000000" pitchFamily="66" charset="-128"/>
                <a:ea typeface="HGS行書体" panose="03000600000000000000" pitchFamily="66" charset="-128"/>
              </a:rPr>
              <a:t>マイページ</a:t>
            </a:r>
            <a:endParaRPr kumimoji="1" lang="ja-JP" altLang="en-US" b="1" dirty="0">
              <a:solidFill>
                <a:srgbClr val="5F9EA0"/>
              </a:solidFill>
              <a:latin typeface="HGS行書体" panose="03000600000000000000" pitchFamily="66" charset="-128"/>
              <a:ea typeface="HGS行書体" panose="03000600000000000000" pitchFamily="66" charset="-128"/>
            </a:endParaRPr>
          </a:p>
        </p:txBody>
      </p:sp>
      <p:sp>
        <p:nvSpPr>
          <p:cNvPr id="5" name="コンテンツ プレースホルダー 4">
            <a:extLst>
              <a:ext uri="{FF2B5EF4-FFF2-40B4-BE49-F238E27FC236}">
                <a16:creationId xmlns:a16="http://schemas.microsoft.com/office/drawing/2014/main" id="{630C032E-247A-FCD8-9C52-52459A5BE097}"/>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09359CA3-CF54-3091-61C9-43E9BFCEA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215242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5" name="コンテンツ プレースホルダー 4">
            <a:extLst>
              <a:ext uri="{FF2B5EF4-FFF2-40B4-BE49-F238E27FC236}">
                <a16:creationId xmlns:a16="http://schemas.microsoft.com/office/drawing/2014/main" id="{8266A150-D80E-E859-C0C5-56C004D1366A}"/>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FFF46CD1-A7C6-EE85-CE46-486E9937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6618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5F9EA0"/>
                </a:solidFill>
                <a:latin typeface="HGS行書体" panose="03000600000000000000" pitchFamily="66" charset="-128"/>
                <a:ea typeface="HGS行書体" panose="03000600000000000000" pitchFamily="66" charset="-128"/>
              </a:rPr>
              <a:t>フォローリスト</a:t>
            </a:r>
            <a:r>
              <a:rPr kumimoji="1" lang="en-US" altLang="ja-JP" b="1" dirty="0">
                <a:solidFill>
                  <a:srgbClr val="5F9EA0"/>
                </a:solidFill>
                <a:latin typeface="HGS行書体" panose="03000600000000000000" pitchFamily="66" charset="-128"/>
                <a:ea typeface="HGS行書体" panose="03000600000000000000" pitchFamily="66" charset="-128"/>
              </a:rPr>
              <a:t>/</a:t>
            </a:r>
            <a:r>
              <a:rPr kumimoji="1" lang="ja-JP" altLang="en-US" b="1" dirty="0">
                <a:solidFill>
                  <a:srgbClr val="5F9EA0"/>
                </a:solidFill>
                <a:latin typeface="HGS行書体" panose="03000600000000000000" pitchFamily="66" charset="-128"/>
                <a:ea typeface="HGS行書体" panose="03000600000000000000" pitchFamily="66" charset="-128"/>
              </a:rPr>
              <a:t>ユーザーページ</a:t>
            </a:r>
          </a:p>
        </p:txBody>
      </p:sp>
      <p:sp>
        <p:nvSpPr>
          <p:cNvPr id="4" name="コンテンツ プレースホルダー 3">
            <a:extLst>
              <a:ext uri="{FF2B5EF4-FFF2-40B4-BE49-F238E27FC236}">
                <a16:creationId xmlns:a16="http://schemas.microsoft.com/office/drawing/2014/main" id="{E2F25A88-20A6-44B2-FE73-131F098C56F0}"/>
              </a:ext>
            </a:extLst>
          </p:cNvPr>
          <p:cNvSpPr>
            <a:spLocks noGrp="1"/>
          </p:cNvSpPr>
          <p:nvPr>
            <p:ph idx="1"/>
          </p:nvPr>
        </p:nvSpPr>
        <p:spPr/>
        <p:txBody>
          <a:bodyPr/>
          <a:lstStyle/>
          <a:p>
            <a:endParaRPr lang="ja-JP" altLang="en-US"/>
          </a:p>
        </p:txBody>
      </p:sp>
      <p:pic>
        <p:nvPicPr>
          <p:cNvPr id="8" name="図 7" descr="ロゴ&#10;&#10;自動的に生成された説明">
            <a:extLst>
              <a:ext uri="{FF2B5EF4-FFF2-40B4-BE49-F238E27FC236}">
                <a16:creationId xmlns:a16="http://schemas.microsoft.com/office/drawing/2014/main" id="{9DF5B3E7-536E-CD85-5C1F-4E58F38A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490" y="5889093"/>
            <a:ext cx="1081500" cy="504700"/>
          </a:xfrm>
          <a:prstGeom prst="rect">
            <a:avLst/>
          </a:prstGeom>
        </p:spPr>
      </p:pic>
    </p:spTree>
    <p:extLst>
      <p:ext uri="{BB962C8B-B14F-4D97-AF65-F5344CB8AC3E}">
        <p14:creationId xmlns:p14="http://schemas.microsoft.com/office/powerpoint/2010/main" val="15567719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703</TotalTime>
  <Words>967</Words>
  <Application>Microsoft Office PowerPoint</Application>
  <PresentationFormat>ワイド画面</PresentationFormat>
  <Paragraphs>105</Paragraphs>
  <Slides>20</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20</vt:i4>
      </vt:variant>
    </vt:vector>
  </HeadingPairs>
  <TitlesOfParts>
    <vt:vector size="28" baseType="lpstr">
      <vt:lpstr>BIZ UDP明朝 Medium</vt:lpstr>
      <vt:lpstr>HGS行書体</vt:lpstr>
      <vt:lpstr>游ゴシック</vt:lpstr>
      <vt:lpstr>游ゴシック Light</vt:lpstr>
      <vt:lpstr>Arial</vt:lpstr>
      <vt:lpstr>Wingdings</vt:lpstr>
      <vt:lpstr>Office テーマ</vt:lpstr>
      <vt:lpstr>Office テーマ</vt:lpstr>
      <vt:lpstr>PowerPoint プレゼンテーション</vt:lpstr>
      <vt:lpstr>PowerPoint プレゼンテーション</vt:lpstr>
      <vt:lpstr>について</vt:lpstr>
      <vt:lpstr>の開発背景</vt:lpstr>
      <vt:lpstr>PowerPoint プレゼンテーション</vt:lpstr>
      <vt:lpstr>ログイン・トップページ</vt:lpstr>
      <vt:lpstr>マイページ</vt:lpstr>
      <vt:lpstr>フォローリスト/ユーザーページ</vt:lpstr>
      <vt:lpstr>フォローリスト/ユーザーページ</vt:lpstr>
      <vt:lpstr>投稿数ランキング</vt:lpstr>
      <vt:lpstr>検索結果/ルーレット</vt:lpstr>
      <vt:lpstr>投稿ページ</vt:lpstr>
      <vt:lpstr>個人成長</vt:lpstr>
      <vt:lpstr>遠藤：チームリーダー</vt:lpstr>
      <vt:lpstr>伊藤：発表担当</vt:lpstr>
      <vt:lpstr>石田：コミュニケーション担当</vt:lpstr>
      <vt:lpstr>菊地：構成管理担当</vt:lpstr>
      <vt:lpstr>高山：品質管理担当</vt:lpstr>
      <vt:lpstr>橋本：DBA担当</vt:lpstr>
      <vt:lpstr>ご清聴ありがとうございました！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215</cp:revision>
  <dcterms:created xsi:type="dcterms:W3CDTF">2022-06-28T00:59:09Z</dcterms:created>
  <dcterms:modified xsi:type="dcterms:W3CDTF">2022-06-29T07:13:46Z</dcterms:modified>
</cp:coreProperties>
</file>