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B2AB4C-924D-FE21-DB63-C4FCD2C9892C}" v="5" dt="2022-06-02T02:44:30.138"/>
    <p1510:client id="{7EDBD0EB-E1B2-DB34-9F21-029B6534498D}" v="792" dt="2022-06-02T05:54:24.940"/>
    <p1510:client id="{BB573104-FD30-1AB6-79FE-F4EAC09BC05F}" v="26" dt="2022-06-02T07:39:31.890"/>
    <p1510:client id="{BEC5D84A-45A6-4B38-8651-B62BE58F3744}" v="662" dt="2022-06-02T04:06:23.475"/>
    <p1510:client id="{C8DAB89B-0B58-B5D9-2107-8A987788B068}" v="112" dt="2022-06-02T04:13:02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60B200-54D4-571C-1FA7-D131EEE5B11F}"/>
              </a:ext>
            </a:extLst>
          </p:cNvPr>
          <p:cNvSpPr/>
          <p:nvPr userDrawn="1"/>
        </p:nvSpPr>
        <p:spPr>
          <a:xfrm>
            <a:off x="0" y="6721475"/>
            <a:ext cx="12192000" cy="1365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402D476-AB38-B662-8790-89E65A3DBA10}"/>
              </a:ext>
            </a:extLst>
          </p:cNvPr>
          <p:cNvSpPr/>
          <p:nvPr userDrawn="1"/>
        </p:nvSpPr>
        <p:spPr>
          <a:xfrm>
            <a:off x="0" y="0"/>
            <a:ext cx="12192000" cy="423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7CB0F66-6F34-CA14-C025-060A77E28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7F8C95-10CB-6BC8-E0A6-272EB2730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BF80A5BA-5808-439D-8F14-DD23526067FA}" type="datetimeFigureOut">
              <a:rPr lang="ja-JP" altLang="en-US" smtClean="0"/>
              <a:pPr/>
              <a:t>2022/6/29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C84E485-0C84-B851-3359-05FC3C401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3E4397E-0C8B-6E0F-A696-47D03A4E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C1851418-70CB-487B-B7C1-7469278903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160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61F0167-0028-853B-C7E6-62474692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E7EFA66-D2D7-7577-4339-918E7A25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7BFDA7-8B83-3BAB-8991-A1EEE1FF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66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F3AF3-B6FB-C480-0FE5-242D95AB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D43760-A7F1-7197-350C-29C171AEB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E90F9F-DEAE-B1D2-6732-17C195070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33E67E-885A-6A3E-F3B7-1F12E674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7A95C0-3F9C-D41D-8BAB-87F3C46A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D3B130-77C3-5086-9D73-E95B5EE40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470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8D170E-94A5-17B2-0A5E-4AB189A1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91DFB9F-56CB-7935-AD68-AF0F93BF8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F14873-4572-B08F-4D09-BC159003A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3A2F4A-9A90-E765-50BD-96E93953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E4C596-5362-8496-5A44-573139943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9E687F-B92C-8DE2-548D-538EFB84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797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D6F3CF-AC0A-27E7-38D5-3BB02EAA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6101A6-7753-D7C7-14CB-B0865B86F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6E7042-F09D-6B4D-03D2-F60BE6B91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CA2AD3-5465-4915-57A6-A649283D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754F5E-8012-951A-E7F1-94094D5C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96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E695C00-A4E6-FBB6-156E-37146AFE4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4A8559-3D43-E223-A865-7E8F35E0A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0403EF-4A8B-3632-B29D-1C1FA5D7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EA5B70-B35D-1194-54E9-9799B77C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D9F8DE-492A-9626-5583-D806DDA8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86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ペルソナ設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D7C3401-F023-F408-9820-17AFC5452344}"/>
              </a:ext>
            </a:extLst>
          </p:cNvPr>
          <p:cNvSpPr/>
          <p:nvPr userDrawn="1"/>
        </p:nvSpPr>
        <p:spPr>
          <a:xfrm>
            <a:off x="0" y="6721475"/>
            <a:ext cx="12192000" cy="1365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066D1D-5856-DFDB-A52C-75D85B62DDCA}"/>
              </a:ext>
            </a:extLst>
          </p:cNvPr>
          <p:cNvSpPr/>
          <p:nvPr userDrawn="1"/>
        </p:nvSpPr>
        <p:spPr>
          <a:xfrm>
            <a:off x="0" y="0"/>
            <a:ext cx="12192000" cy="423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D0A3820-79E3-A5DD-2007-9FC392104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185" y="-1"/>
            <a:ext cx="11288885" cy="423949"/>
          </a:xfrm>
        </p:spPr>
        <p:txBody>
          <a:bodyPr>
            <a:noAutofit/>
          </a:bodyPr>
          <a:lstStyle>
            <a:lvl1pPr>
              <a:defRPr sz="2000" b="1"/>
            </a:lvl1pPr>
          </a:lstStyle>
          <a:p>
            <a:r>
              <a:rPr kumimoji="1" lang="ja-JP" altLang="en-US"/>
              <a:t>タイトル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3FAB52-C238-7A5C-8A6C-6141ECED18B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82043" y="1130531"/>
            <a:ext cx="7922029" cy="182042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episode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BB5822-2FEE-2E9E-AE10-D2393305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5185" y="6356350"/>
            <a:ext cx="3125788" cy="365125"/>
          </a:xfrm>
        </p:spPr>
        <p:txBody>
          <a:bodyPr/>
          <a:lstStyle/>
          <a:p>
            <a:fld id="{BF80A5BA-5808-439D-8F14-DD23526067FA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6C335F-D4C7-715E-1C57-CE92B9B5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6499" y="6356350"/>
            <a:ext cx="4876801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5D9456-7CE5-BDC4-B2DB-AB1FDB24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4493" y="6356350"/>
            <a:ext cx="2859577" cy="365125"/>
          </a:xfrm>
        </p:spPr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図プレースホルダー 2">
            <a:extLst>
              <a:ext uri="{FF2B5EF4-FFF2-40B4-BE49-F238E27FC236}">
                <a16:creationId xmlns:a16="http://schemas.microsoft.com/office/drawing/2014/main" id="{14DFBDD7-E68A-BD9E-CCA1-E40F1B0B9476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15185" y="789072"/>
            <a:ext cx="3125788" cy="216188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写真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9456E86E-F889-F25E-0061-5C9BF88ACE31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15186" y="3452606"/>
            <a:ext cx="3125788" cy="276721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profile</a:t>
            </a:r>
          </a:p>
          <a:p>
            <a:pPr lvl="0"/>
            <a:endParaRPr kumimoji="1" lang="en-US" altLang="ja-JP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7DE5644D-480D-4551-F3E5-9C69DFFD02EB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944494" y="3452606"/>
            <a:ext cx="2859577" cy="276722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SNS</a:t>
            </a:r>
          </a:p>
          <a:p>
            <a:pPr lvl="0"/>
            <a:endParaRPr kumimoji="1" lang="en-US" altLang="ja-JP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018AB063-7C63-152E-F488-B7028FDE163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876500" y="3452606"/>
            <a:ext cx="4876801" cy="276722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desire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820D765-BAD7-2245-91F0-112CF5D95E59}"/>
              </a:ext>
            </a:extLst>
          </p:cNvPr>
          <p:cNvSpPr txBox="1"/>
          <p:nvPr userDrawn="1"/>
        </p:nvSpPr>
        <p:spPr>
          <a:xfrm>
            <a:off x="3876500" y="763303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エピソード（生い立ち・近年）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EA07AF-01BD-783D-59FC-CFF9F99EDE16}"/>
              </a:ext>
            </a:extLst>
          </p:cNvPr>
          <p:cNvSpPr txBox="1"/>
          <p:nvPr userDrawn="1"/>
        </p:nvSpPr>
        <p:spPr>
          <a:xfrm>
            <a:off x="515185" y="308327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プロフィール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CD8E934-D385-E04A-D0C2-52BB66C06DD5}"/>
              </a:ext>
            </a:extLst>
          </p:cNvPr>
          <p:cNvSpPr txBox="1"/>
          <p:nvPr userDrawn="1"/>
        </p:nvSpPr>
        <p:spPr>
          <a:xfrm>
            <a:off x="3876500" y="30770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欲求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DD85094-4421-AC28-B4E1-F7FADDFBFDD3}"/>
              </a:ext>
            </a:extLst>
          </p:cNvPr>
          <p:cNvSpPr txBox="1"/>
          <p:nvPr userDrawn="1"/>
        </p:nvSpPr>
        <p:spPr>
          <a:xfrm>
            <a:off x="8944494" y="30853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SNS</a:t>
            </a:r>
            <a:r>
              <a:rPr kumimoji="1" lang="ja-JP" altLang="en-US"/>
              <a:t>など</a:t>
            </a:r>
          </a:p>
        </p:txBody>
      </p:sp>
    </p:spTree>
    <p:extLst>
      <p:ext uri="{BB962C8B-B14F-4D97-AF65-F5344CB8AC3E}">
        <p14:creationId xmlns:p14="http://schemas.microsoft.com/office/powerpoint/2010/main" val="276143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特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D7C3401-F023-F408-9820-17AFC5452344}"/>
              </a:ext>
            </a:extLst>
          </p:cNvPr>
          <p:cNvSpPr/>
          <p:nvPr userDrawn="1"/>
        </p:nvSpPr>
        <p:spPr>
          <a:xfrm>
            <a:off x="0" y="6721475"/>
            <a:ext cx="12192000" cy="1365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066D1D-5856-DFDB-A52C-75D85B62DDCA}"/>
              </a:ext>
            </a:extLst>
          </p:cNvPr>
          <p:cNvSpPr/>
          <p:nvPr userDrawn="1"/>
        </p:nvSpPr>
        <p:spPr>
          <a:xfrm>
            <a:off x="0" y="0"/>
            <a:ext cx="12192000" cy="423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D0A3820-79E3-A5DD-2007-9FC392104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185" y="-1"/>
            <a:ext cx="11288885" cy="423949"/>
          </a:xfrm>
        </p:spPr>
        <p:txBody>
          <a:bodyPr>
            <a:noAutofit/>
          </a:bodyPr>
          <a:lstStyle>
            <a:lvl1pPr>
              <a:defRPr sz="2000" b="1"/>
            </a:lvl1pPr>
          </a:lstStyle>
          <a:p>
            <a:r>
              <a:rPr kumimoji="1" lang="ja-JP" altLang="en-US"/>
              <a:t>タイトル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3FAB52-C238-7A5C-8A6C-6141ECED18B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5185" y="1130530"/>
            <a:ext cx="11288887" cy="508929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attributes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BB5822-2FEE-2E9E-AE10-D2393305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5185" y="6356350"/>
            <a:ext cx="3125788" cy="365125"/>
          </a:xfrm>
        </p:spPr>
        <p:txBody>
          <a:bodyPr/>
          <a:lstStyle/>
          <a:p>
            <a:fld id="{BF80A5BA-5808-439D-8F14-DD23526067FA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6C335F-D4C7-715E-1C57-CE92B9B5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6499" y="6356350"/>
            <a:ext cx="4876801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5D9456-7CE5-BDC4-B2DB-AB1FDB24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4493" y="6356350"/>
            <a:ext cx="2859577" cy="365125"/>
          </a:xfrm>
        </p:spPr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820D765-BAD7-2245-91F0-112CF5D95E59}"/>
              </a:ext>
            </a:extLst>
          </p:cNvPr>
          <p:cNvSpPr txBox="1"/>
          <p:nvPr userDrawn="1"/>
        </p:nvSpPr>
        <p:spPr>
          <a:xfrm>
            <a:off x="515185" y="76330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その他の特徴</a:t>
            </a:r>
          </a:p>
        </p:txBody>
      </p:sp>
    </p:spTree>
    <p:extLst>
      <p:ext uri="{BB962C8B-B14F-4D97-AF65-F5344CB8AC3E}">
        <p14:creationId xmlns:p14="http://schemas.microsoft.com/office/powerpoint/2010/main" val="51180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CC259E-ABB2-417C-B25E-68077E574067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11E87DB-C404-76B1-1C83-F196A4BFB5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9337" y="1537927"/>
            <a:ext cx="10414463" cy="1105448"/>
          </a:xfrm>
        </p:spPr>
        <p:txBody>
          <a:bodyPr anchor="t"/>
          <a:lstStyle>
            <a:lvl1pPr algn="ctr">
              <a:defRPr sz="6000" b="1">
                <a:latin typeface="+mn-lt"/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3FFAB9-CC4D-552A-2201-66BE53A99E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528358"/>
            <a:ext cx="9144000" cy="548640"/>
          </a:xfrm>
        </p:spPr>
        <p:txBody>
          <a:bodyPr/>
          <a:lstStyle>
            <a:lvl1pPr marL="0" indent="0" algn="ctr">
              <a:buNone/>
              <a:defRPr sz="2400" b="1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サブタイトル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14E802-CDF6-4EEE-D2CB-5E1CEAE2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64EAEA-22E6-F968-8FC2-9A980B20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F89C71-0D6E-A1EA-8C8C-A73A6913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46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0A3820-79E3-A5DD-2007-9FC39210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3FAB52-C238-7A5C-8A6C-6141ECED1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BB5822-2FEE-2E9E-AE10-D2393305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6C335F-D4C7-715E-1C57-CE92B9B5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5D9456-7CE5-BDC4-B2DB-AB1FDB24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45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C61F49-6A29-5085-0B92-BBE7EEBC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1793DD-5DC7-1507-75FC-2CD1BB97E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7032A0-F873-E34B-2443-A82ABEC4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FB19E5-FD8C-A046-722B-A3C82ED5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D73EC8-2721-B8E9-618C-1ACBFB8B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40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D9E2F4-2B9C-853C-B352-8FD9B956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96B49-81D3-A5B9-6CF6-075774C93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D67C49-50D1-8EF3-96C8-D0DDC22B3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EAD661-DFDB-63EB-F897-08567C01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4AD4E8-DF5F-7629-C13A-7A211C7B8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AAF1FE-F79E-E364-2349-D2244D50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35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32D18A-0A5F-4EBE-4038-447A84DF4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7CCD10-73AF-314D-15D1-7433A2FE0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753668-2F37-7FA2-FBD2-DEE423AD2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939F4B-1276-32BE-45C5-FB7EBFAA0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433B8D6-D00B-B2B7-1F47-732CCD5B0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6A71B8E-562E-2600-8E6B-32248743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E9121F0-CE78-58E5-A07F-7FF46D40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CBEC521-13F2-D07E-CA12-CCC353D7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96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4A44D9-BB0B-2053-E08E-7016E548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961CD4-B2BB-65B1-C62A-D6F76CDB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BC56D8-635E-B215-C1B7-FCE9461C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3D1F8FF-2D63-ED20-7530-25E2CD27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41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529D9DE-A980-FB58-3F3C-76ABA9EF1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9A1216-3AED-04BB-0F24-AC39484FF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230851-8D77-DA7C-EE53-FD51FBDE6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BF80A5BA-5808-439D-8F14-DD23526067FA}" type="datetimeFigureOut">
              <a:rPr lang="ja-JP" altLang="en-US" smtClean="0"/>
              <a:pPr/>
              <a:t>2022/6/29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03FA77-E7D1-33B9-E4AE-F9086FAEF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 altLang="ja-JP"/>
              <a:t>Copyright(c) Plus Dojo all rights reserved.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05ADF1-E0F3-C8D0-913B-D1364F672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C1851418-70CB-487B-B7C1-7469278903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1793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3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6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774E3C-6B63-F279-6706-231B4C513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ペルソナ設定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E5892A-6FA0-4C56-73E9-FD74991F91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游ゴシック"/>
              </a:rPr>
              <a:t>B-3 炙りえんがわ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435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3E6D96E0-DB69-F9DB-1909-1FFF8CDA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游ゴシック Light"/>
              </a:rPr>
              <a:t>ペルソナ①</a:t>
            </a:r>
            <a:endParaRPr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92C0A9F-32A9-19BE-516C-A3CE839FB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2043" y="1130531"/>
            <a:ext cx="7922029" cy="1975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b="1" dirty="0">
                <a:ea typeface="+mn-lt"/>
                <a:cs typeface="+mn-lt"/>
              </a:rPr>
              <a:t>休みの日は友人と出かける以外</a:t>
            </a:r>
            <a:r>
              <a:rPr lang="ja-JP" altLang="en-US" b="1" dirty="0">
                <a:ea typeface="+mn-lt"/>
                <a:cs typeface="+mn-lt"/>
              </a:rPr>
              <a:t>は</a:t>
            </a:r>
            <a:r>
              <a:rPr lang="ja-JP" b="1" dirty="0">
                <a:ea typeface="+mn-lt"/>
                <a:cs typeface="+mn-lt"/>
              </a:rPr>
              <a:t>家で映画見たり</a:t>
            </a:r>
            <a:r>
              <a:rPr lang="ja-JP" altLang="en-US" b="1" dirty="0">
                <a:ea typeface="+mn-lt"/>
                <a:cs typeface="+mn-lt"/>
              </a:rPr>
              <a:t>ゲームしたりと</a:t>
            </a:r>
            <a:r>
              <a:rPr lang="ja-JP" b="1" dirty="0">
                <a:ea typeface="+mn-lt"/>
                <a:cs typeface="+mn-lt"/>
              </a:rPr>
              <a:t>のんびりしていることが多い。</a:t>
            </a:r>
            <a:r>
              <a:rPr lang="ja-JP" altLang="en-US" dirty="0">
                <a:ea typeface="+mn-lt"/>
                <a:cs typeface="+mn-lt"/>
              </a:rPr>
              <a:t>仕事</a:t>
            </a:r>
            <a:r>
              <a:rPr lang="ja-JP" dirty="0">
                <a:ea typeface="+mn-lt"/>
                <a:cs typeface="+mn-lt"/>
              </a:rPr>
              <a:t>に</a:t>
            </a:r>
            <a:r>
              <a:rPr lang="ja-JP" altLang="en-US" dirty="0">
                <a:ea typeface="+mn-lt"/>
                <a:cs typeface="+mn-lt"/>
              </a:rPr>
              <a:t>対</a:t>
            </a:r>
            <a:r>
              <a:rPr lang="ja-JP" dirty="0">
                <a:ea typeface="+mn-lt"/>
                <a:cs typeface="+mn-lt"/>
              </a:rPr>
              <a:t>する不満は特になく、楽しく行えている</a:t>
            </a:r>
            <a:r>
              <a:rPr lang="ja-JP" altLang="en-US" dirty="0">
                <a:ea typeface="+mn-lt"/>
                <a:cs typeface="+mn-lt"/>
              </a:rPr>
              <a:t>。</a:t>
            </a:r>
          </a:p>
          <a:p>
            <a:r>
              <a:rPr lang="ja-JP" dirty="0">
                <a:ea typeface="游ゴシック"/>
              </a:rPr>
              <a:t>消極的な一面がある</a:t>
            </a:r>
            <a:r>
              <a:rPr lang="ja-JP" altLang="en-US" dirty="0">
                <a:ea typeface="游ゴシック"/>
              </a:rPr>
              <a:t>。どちらかというと</a:t>
            </a:r>
            <a:r>
              <a:rPr lang="ja-JP" dirty="0">
                <a:ea typeface="游ゴシック"/>
              </a:rPr>
              <a:t>一人遊びが好き</a:t>
            </a:r>
            <a:r>
              <a:rPr lang="ja-JP" altLang="en-US" dirty="0">
                <a:ea typeface="游ゴシック"/>
              </a:rPr>
              <a:t>。</a:t>
            </a:r>
            <a:endParaRPr lang="ja-JP" dirty="0">
              <a:ea typeface="+mn-lt"/>
              <a:cs typeface="+mn-lt"/>
            </a:endParaRPr>
          </a:p>
          <a:p>
            <a:r>
              <a:rPr lang="ja-JP" altLang="en-US" dirty="0">
                <a:ea typeface="游ゴシック"/>
              </a:rPr>
              <a:t>お金を浪費するのが嫌い。節約家。でも競馬だけはやめられない。最近はウマ娘に移行。</a:t>
            </a:r>
          </a:p>
          <a:p>
            <a:r>
              <a:rPr lang="ja-JP" altLang="en-US" dirty="0">
                <a:ea typeface="游ゴシック"/>
              </a:rPr>
              <a:t>集中力が高く仕事が早い。</a:t>
            </a:r>
            <a:r>
              <a:rPr lang="ja-JP" b="1" dirty="0">
                <a:ea typeface="游ゴシック"/>
              </a:rPr>
              <a:t>効率厨。</a:t>
            </a:r>
          </a:p>
          <a:p>
            <a:r>
              <a:rPr lang="ja-JP" altLang="en-US" dirty="0">
                <a:ea typeface="游ゴシック"/>
              </a:rPr>
              <a:t>家では</a:t>
            </a:r>
            <a:r>
              <a:rPr lang="ja-JP" dirty="0">
                <a:ea typeface="游ゴシック"/>
              </a:rPr>
              <a:t>ヨギボーの上が定位置</a:t>
            </a:r>
            <a:r>
              <a:rPr lang="ja-JP" altLang="en-US" dirty="0">
                <a:ea typeface="游ゴシック"/>
              </a:rPr>
              <a:t>。</a:t>
            </a:r>
            <a:r>
              <a:rPr lang="ja-JP" dirty="0">
                <a:ea typeface="游ゴシック"/>
              </a:rPr>
              <a:t>リングフィットを買おうとは思っている</a:t>
            </a:r>
            <a:r>
              <a:rPr lang="en-US" altLang="ja-JP" dirty="0">
                <a:ea typeface="游ゴシック"/>
              </a:rPr>
              <a:t>(</a:t>
            </a:r>
            <a:r>
              <a:rPr lang="en-US" altLang="ja-JP" dirty="0" err="1">
                <a:ea typeface="游ゴシック"/>
              </a:rPr>
              <a:t>買ってない</a:t>
            </a:r>
            <a:r>
              <a:rPr lang="en-US" altLang="ja-JP" dirty="0">
                <a:ea typeface="游ゴシック"/>
              </a:rPr>
              <a:t>)</a:t>
            </a:r>
            <a:r>
              <a:rPr lang="ja-JP" dirty="0">
                <a:ea typeface="游ゴシック"/>
              </a:rPr>
              <a:t>。</a:t>
            </a:r>
            <a:endParaRPr lang="ja-JP" dirty="0">
              <a:ea typeface="+mn-lt"/>
              <a:cs typeface="+mn-lt"/>
            </a:endParaRPr>
          </a:p>
          <a:p>
            <a:r>
              <a:rPr lang="ja-JP" altLang="en-US" dirty="0">
                <a:ea typeface="游ゴシック"/>
              </a:rPr>
              <a:t>最近はAPEXにハマっている。キレるタイプではなくそこそこ上手い。</a:t>
            </a:r>
            <a:endParaRPr lang="ja-JP" dirty="0">
              <a:ea typeface="游ゴシック"/>
            </a:endParaRPr>
          </a:p>
          <a:p>
            <a:r>
              <a:rPr lang="ja-JP" altLang="en-US" dirty="0">
                <a:ea typeface="游ゴシック"/>
              </a:rPr>
              <a:t>家事はあまり得意ではない。部屋は段ボールが積まれて汚いが、デスク回りだけは綺麗にしている。</a:t>
            </a:r>
          </a:p>
          <a:p>
            <a:endParaRPr lang="ja-JP" altLang="en-US" dirty="0">
              <a:ea typeface="游ゴシック"/>
            </a:endParaRP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379FC890-E959-B17C-0B67-60764F38B270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ja-JP" altLang="en-US" dirty="0">
                <a:ea typeface="游ゴシック"/>
              </a:rPr>
              <a:t>氏名：</a:t>
            </a:r>
            <a:r>
              <a:rPr lang="en-US" altLang="ja-JP" dirty="0">
                <a:ea typeface="游ゴシック"/>
              </a:rPr>
              <a:t>T</a:t>
            </a:r>
            <a:endParaRPr lang="ja-JP" altLang="en-US" dirty="0">
              <a:ea typeface="游ゴシック"/>
            </a:endParaRPr>
          </a:p>
          <a:p>
            <a:r>
              <a:rPr lang="ja-JP" altLang="en-US" dirty="0">
                <a:ea typeface="游ゴシック"/>
              </a:rPr>
              <a:t>性別：男性</a:t>
            </a:r>
            <a:endParaRPr lang="en-US" altLang="ja-JP" dirty="0">
              <a:ea typeface="游ゴシック"/>
            </a:endParaRPr>
          </a:p>
          <a:p>
            <a:r>
              <a:rPr lang="ja-JP" altLang="en-US" dirty="0">
                <a:ea typeface="游ゴシック"/>
              </a:rPr>
              <a:t>年齢：</a:t>
            </a:r>
            <a:r>
              <a:rPr lang="en-US" altLang="ja-JP" dirty="0">
                <a:ea typeface="游ゴシック"/>
              </a:rPr>
              <a:t>25</a:t>
            </a:r>
          </a:p>
          <a:p>
            <a:r>
              <a:rPr lang="ja-JP" altLang="en-US" dirty="0">
                <a:ea typeface="游ゴシック"/>
              </a:rPr>
              <a:t>職業：</a:t>
            </a:r>
            <a:r>
              <a:rPr lang="en-US" altLang="ja-JP" dirty="0">
                <a:ea typeface="游ゴシック"/>
              </a:rPr>
              <a:t>SE</a:t>
            </a:r>
            <a:r>
              <a:rPr lang="ja-JP" altLang="en-US" dirty="0">
                <a:ea typeface="游ゴシック"/>
              </a:rPr>
              <a:t>（週</a:t>
            </a:r>
            <a:r>
              <a:rPr lang="en-US" altLang="ja-JP" dirty="0">
                <a:ea typeface="游ゴシック"/>
              </a:rPr>
              <a:t>3</a:t>
            </a:r>
            <a:r>
              <a:rPr lang="ja-JP" altLang="en-US" dirty="0">
                <a:ea typeface="游ゴシック"/>
              </a:rPr>
              <a:t>リモート）</a:t>
            </a:r>
            <a:endParaRPr lang="en-US" altLang="ja-JP" dirty="0">
              <a:ea typeface="游ゴシック"/>
            </a:endParaRPr>
          </a:p>
          <a:p>
            <a:r>
              <a:rPr lang="ja-JP" altLang="en-US" dirty="0">
                <a:ea typeface="游ゴシック"/>
              </a:rPr>
              <a:t>年収：</a:t>
            </a:r>
            <a:r>
              <a:rPr lang="en-US" altLang="ja-JP" dirty="0">
                <a:ea typeface="游ゴシック"/>
              </a:rPr>
              <a:t>400</a:t>
            </a:r>
            <a:r>
              <a:rPr lang="ja-JP" altLang="en-US" dirty="0">
                <a:ea typeface="游ゴシック"/>
              </a:rPr>
              <a:t>万</a:t>
            </a:r>
            <a:endParaRPr lang="en-US" altLang="ja-JP" dirty="0">
              <a:ea typeface="游ゴシック"/>
            </a:endParaRPr>
          </a:p>
          <a:p>
            <a:r>
              <a:rPr lang="ja-JP" altLang="en-US" dirty="0"/>
              <a:t>学歴：大卒</a:t>
            </a:r>
            <a:endParaRPr lang="en-US" altLang="ja-JP" dirty="0"/>
          </a:p>
          <a:p>
            <a:r>
              <a:rPr lang="ja-JP" altLang="en-US" dirty="0">
                <a:ea typeface="游ゴシック"/>
              </a:rPr>
              <a:t>出身地：埼玉</a:t>
            </a:r>
          </a:p>
          <a:p>
            <a:r>
              <a:rPr lang="ja-JP" altLang="en-US" dirty="0">
                <a:ea typeface="游ゴシック"/>
              </a:rPr>
              <a:t>家族構成：父・母(ひとりっ子)</a:t>
            </a:r>
          </a:p>
          <a:p>
            <a:r>
              <a:rPr lang="ja-JP" altLang="en-US" dirty="0"/>
              <a:t>趣味：サブスクの鬼</a:t>
            </a:r>
            <a:endParaRPr lang="en-US" altLang="ja-JP" dirty="0"/>
          </a:p>
          <a:p>
            <a:r>
              <a:rPr lang="ja-JP" altLang="en-US" dirty="0"/>
              <a:t>すまい：東京（ひとり暮らし）</a:t>
            </a:r>
            <a:endParaRPr lang="en-US" altLang="ja-JP" dirty="0"/>
          </a:p>
          <a:p>
            <a:r>
              <a:rPr lang="ja-JP" altLang="en-US" dirty="0">
                <a:ea typeface="游ゴシック"/>
              </a:rPr>
              <a:t>性格：インドア系、口数少なめ、見た目で損するタイプ、おだやか</a:t>
            </a:r>
          </a:p>
          <a:p>
            <a:endParaRPr lang="en-US" altLang="ja-JP" dirty="0"/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493798B9-4269-FE7D-9164-A9C163CDA21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944494" y="3551383"/>
            <a:ext cx="2859577" cy="27672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>
                <a:ea typeface="+mn-lt"/>
                <a:cs typeface="+mn-lt"/>
              </a:rPr>
              <a:t>LINE</a:t>
            </a:r>
            <a:r>
              <a:rPr lang="ja-JP">
                <a:ea typeface="+mn-lt"/>
                <a:cs typeface="+mn-lt"/>
              </a:rPr>
              <a:t>：</a:t>
            </a:r>
            <a:r>
              <a:rPr lang="ja-JP" altLang="en-US">
                <a:ea typeface="+mn-lt"/>
                <a:cs typeface="+mn-lt"/>
              </a:rPr>
              <a:t>必要最低限(連絡先は2桁)。</a:t>
            </a:r>
            <a:endParaRPr lang="ja-JP">
              <a:ea typeface="+mn-lt"/>
              <a:cs typeface="+mn-lt"/>
            </a:endParaRPr>
          </a:p>
          <a:p>
            <a:r>
              <a:rPr lang="en-US" altLang="ja-JP">
                <a:ea typeface="+mn-lt"/>
                <a:cs typeface="+mn-lt"/>
              </a:rPr>
              <a:t>Twitter</a:t>
            </a:r>
            <a:r>
              <a:rPr lang="ja-JP">
                <a:ea typeface="+mn-lt"/>
                <a:cs typeface="+mn-lt"/>
              </a:rPr>
              <a:t>：</a:t>
            </a:r>
            <a:r>
              <a:rPr lang="ja-JP" altLang="en-US">
                <a:ea typeface="+mn-lt"/>
                <a:cs typeface="+mn-lt"/>
              </a:rPr>
              <a:t>投稿はせず見る専。かなりの頻度で見ている。</a:t>
            </a:r>
          </a:p>
          <a:p>
            <a:r>
              <a:rPr lang="en-US" altLang="ja-JP">
                <a:ea typeface="+mn-lt"/>
                <a:cs typeface="+mn-lt"/>
              </a:rPr>
              <a:t>Instagram</a:t>
            </a:r>
            <a:r>
              <a:rPr lang="ja-JP" altLang="en-US">
                <a:ea typeface="+mn-lt"/>
                <a:cs typeface="+mn-lt"/>
              </a:rPr>
              <a:t>：大学時代までは付き合いで使っていたが卒業後に消した。</a:t>
            </a:r>
          </a:p>
          <a:p>
            <a:r>
              <a:rPr lang="en-US" altLang="ja-JP">
                <a:ea typeface="+mn-lt"/>
                <a:cs typeface="+mn-lt"/>
              </a:rPr>
              <a:t>Facebook：</a:t>
            </a:r>
            <a:r>
              <a:rPr lang="ja-JP" altLang="en-US">
                <a:ea typeface="+mn-lt"/>
                <a:cs typeface="+mn-lt"/>
              </a:rPr>
              <a:t>もう</a:t>
            </a:r>
            <a:r>
              <a:rPr lang="en-US" altLang="ja-JP" err="1">
                <a:ea typeface="+mn-lt"/>
                <a:cs typeface="+mn-lt"/>
              </a:rPr>
              <a:t>使っていない</a:t>
            </a:r>
            <a:r>
              <a:rPr lang="en-US" altLang="ja-JP">
                <a:ea typeface="+mn-lt"/>
                <a:cs typeface="+mn-lt"/>
              </a:rPr>
              <a:t>。</a:t>
            </a:r>
            <a:endParaRPr lang="en-US"/>
          </a:p>
          <a:p>
            <a:r>
              <a:rPr lang="ja-JP" altLang="en-US" b="1">
                <a:ea typeface="游ゴシック"/>
              </a:rPr>
              <a:t>Netflix：ヘビーユーザー。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C50AD0BA-A02F-B48B-174F-11495177E99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834167" y="3434502"/>
            <a:ext cx="4961467" cy="31213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>
                <a:ea typeface="+mn-lt"/>
                <a:cs typeface="+mn-lt"/>
              </a:rPr>
              <a:t>不満：家事が</a:t>
            </a:r>
            <a:r>
              <a:rPr lang="ja-JP" altLang="en-US">
                <a:ea typeface="+mn-lt"/>
                <a:cs typeface="+mn-lt"/>
              </a:rPr>
              <a:t>正直面倒くさい。</a:t>
            </a:r>
            <a:endParaRPr lang="ja-JP">
              <a:ea typeface="+mn-lt"/>
              <a:cs typeface="+mn-lt"/>
            </a:endParaRPr>
          </a:p>
          <a:p>
            <a:r>
              <a:rPr lang="ja-JP" altLang="en-US">
                <a:ea typeface="游ゴシック"/>
              </a:rPr>
              <a:t>節約を効率的にできるようにしたい。</a:t>
            </a:r>
          </a:p>
          <a:p>
            <a:r>
              <a:rPr lang="ja-JP" altLang="en-US" b="1">
                <a:ea typeface="+mn-lt"/>
                <a:cs typeface="+mn-lt"/>
              </a:rPr>
              <a:t>Netflixで見る映画・作品に迷うのが嫌。</a:t>
            </a:r>
          </a:p>
          <a:p>
            <a:endParaRPr lang="ja-JP" altLang="en-US">
              <a:ea typeface="+mn-lt"/>
              <a:cs typeface="+mn-lt"/>
            </a:endParaRPr>
          </a:p>
          <a:p>
            <a:r>
              <a:rPr lang="ja-JP">
                <a:ea typeface="+mn-lt"/>
                <a:cs typeface="+mn-lt"/>
              </a:rPr>
              <a:t>満足：たまに学生時代の友人から</a:t>
            </a:r>
            <a:r>
              <a:rPr lang="ja-JP" altLang="en-US">
                <a:ea typeface="+mn-lt"/>
                <a:cs typeface="+mn-lt"/>
              </a:rPr>
              <a:t>呼</a:t>
            </a:r>
            <a:r>
              <a:rPr lang="ja-JP">
                <a:ea typeface="+mn-lt"/>
                <a:cs typeface="+mn-lt"/>
              </a:rPr>
              <a:t>ばれて飲み会</a:t>
            </a:r>
            <a:r>
              <a:rPr lang="ja-JP" altLang="en-US">
                <a:ea typeface="+mn-lt"/>
                <a:cs typeface="+mn-lt"/>
              </a:rPr>
              <a:t>に行くのが楽しい。</a:t>
            </a:r>
            <a:endParaRPr lang="ja-JP" altLang="en-US">
              <a:ea typeface="游ゴシック"/>
            </a:endParaRPr>
          </a:p>
          <a:p>
            <a:r>
              <a:rPr lang="ja-JP" altLang="en-US">
                <a:ea typeface="+mn-lt"/>
                <a:cs typeface="+mn-lt"/>
              </a:rPr>
              <a:t>ただ出費が大きいので毎回迷う。</a:t>
            </a:r>
            <a:endParaRPr lang="ja-JP">
              <a:ea typeface="+mn-lt"/>
              <a:cs typeface="+mn-lt"/>
            </a:endParaRPr>
          </a:p>
          <a:p>
            <a:endParaRPr lang="ja-JP" altLang="en-US">
              <a:ea typeface="+mn-lt"/>
              <a:cs typeface="+mn-lt"/>
            </a:endParaRPr>
          </a:p>
          <a:p>
            <a:r>
              <a:rPr lang="ja-JP" altLang="en-US">
                <a:ea typeface="+mn-lt"/>
                <a:cs typeface="+mn-lt"/>
              </a:rPr>
              <a:t>欲求：</a:t>
            </a:r>
            <a:r>
              <a:rPr lang="ja-JP" b="1">
                <a:ea typeface="+mn-lt"/>
                <a:cs typeface="+mn-lt"/>
              </a:rPr>
              <a:t>最新の映画</a:t>
            </a:r>
            <a:r>
              <a:rPr lang="ja-JP" altLang="en-US" b="1">
                <a:ea typeface="+mn-lt"/>
                <a:cs typeface="+mn-lt"/>
              </a:rPr>
              <a:t>も</a:t>
            </a:r>
            <a:r>
              <a:rPr lang="ja-JP" b="1">
                <a:ea typeface="+mn-lt"/>
                <a:cs typeface="+mn-lt"/>
              </a:rPr>
              <a:t>家で見たい</a:t>
            </a:r>
            <a:r>
              <a:rPr lang="ja-JP" altLang="en-US" b="1">
                <a:ea typeface="+mn-lt"/>
                <a:cs typeface="+mn-lt"/>
              </a:rPr>
              <a:t>。また、Netflix作品のレビューが見れたら嬉しい。</a:t>
            </a:r>
            <a:endParaRPr lang="ja-JP" altLang="en-US" b="1">
              <a:ea typeface="游ゴシック"/>
            </a:endParaRPr>
          </a:p>
          <a:p>
            <a:r>
              <a:rPr lang="ja-JP" altLang="en-US">
                <a:ea typeface="游ゴシック"/>
              </a:rPr>
              <a:t>制限警告機能付きの家計簿アプリがあったら便利。</a:t>
            </a:r>
            <a:endParaRPr lang="ja-JP">
              <a:ea typeface="游ゴシック"/>
            </a:endParaRPr>
          </a:p>
          <a:p>
            <a:r>
              <a:rPr lang="ja-JP" altLang="en-US">
                <a:ea typeface="游ゴシック"/>
              </a:rPr>
              <a:t>便利な家事手助けツール(ToDoリスト・リマインド・アラーム・カレンダーなど)があったら使いたい。</a:t>
            </a:r>
          </a:p>
          <a:p>
            <a:r>
              <a:rPr lang="ja-JP">
                <a:ea typeface="游ゴシック"/>
              </a:rPr>
              <a:t>愛に飢えている(恋人なし)。</a:t>
            </a:r>
            <a:endParaRPr lang="ja-JP">
              <a:ea typeface="+mn-lt"/>
              <a:cs typeface="+mn-lt"/>
            </a:endParaRPr>
          </a:p>
        </p:txBody>
      </p:sp>
      <p:pic>
        <p:nvPicPr>
          <p:cNvPr id="4" name="図 3" descr="テキスト, 線画 が含まれている画像&#10;&#10;自動的に生成された説明">
            <a:extLst>
              <a:ext uri="{FF2B5EF4-FFF2-40B4-BE49-F238E27FC236}">
                <a16:creationId xmlns:a16="http://schemas.microsoft.com/office/drawing/2014/main" id="{6807E77F-800C-B233-A6BA-6D3E2FA3C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85" y="827870"/>
            <a:ext cx="2284406" cy="22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9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2">
      <a:dk1>
        <a:srgbClr val="5A4556"/>
      </a:dk1>
      <a:lt1>
        <a:sysClr val="window" lastClr="FFFFFF"/>
      </a:lt1>
      <a:dk2>
        <a:srgbClr val="7E637E"/>
      </a:dk2>
      <a:lt2>
        <a:srgbClr val="F0F0F0"/>
      </a:lt2>
      <a:accent1>
        <a:srgbClr val="DA7B77"/>
      </a:accent1>
      <a:accent2>
        <a:srgbClr val="F7DBB9"/>
      </a:accent2>
      <a:accent3>
        <a:srgbClr val="EFBAAD"/>
      </a:accent3>
      <a:accent4>
        <a:srgbClr val="D9A2AE"/>
      </a:accent4>
      <a:accent5>
        <a:srgbClr val="7E637E"/>
      </a:accent5>
      <a:accent6>
        <a:srgbClr val="5A4556"/>
      </a:accent6>
      <a:hlink>
        <a:srgbClr val="DA7B77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AC5309145EA1814EBD2846E28C5317E2" ma:contentTypeVersion="2" ma:contentTypeDescription="新しいドキュメントを作成します。" ma:contentTypeScope="" ma:versionID="b902039f9b89433e1b9a88871ac1bed1">
  <xsd:schema xmlns:xsd="http://www.w3.org/2001/XMLSchema" xmlns:xs="http://www.w3.org/2001/XMLSchema" xmlns:p="http://schemas.microsoft.com/office/2006/metadata/properties" xmlns:ns3="63a85d34-499a-47c1-a6c3-3f1f522599ca" targetNamespace="http://schemas.microsoft.com/office/2006/metadata/properties" ma:root="true" ma:fieldsID="d5dec7e48f7f6e468ac8f8d411044250" ns3:_="">
    <xsd:import namespace="63a85d34-499a-47c1-a6c3-3f1f522599c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a85d34-499a-47c1-a6c3-3f1f522599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055B79-0DFA-4D2F-8996-0DAC89A333B2}">
  <ds:schemaRefs>
    <ds:schemaRef ds:uri="63a85d34-499a-47c1-a6c3-3f1f522599c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33E16A0-9A16-41CF-9EA5-91A90C16F3CA}">
  <ds:schemaRefs>
    <ds:schemaRef ds:uri="63a85d34-499a-47c1-a6c3-3f1f522599c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6253E99-E1FB-4E1B-AFB9-F1E89C1B4B4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Microsoft Office PowerPoint</Application>
  <PresentationFormat>ワイド画面</PresentationFormat>
  <Paragraphs>37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游ゴシック</vt:lpstr>
      <vt:lpstr>Arial</vt:lpstr>
      <vt:lpstr>Office テーマ</vt:lpstr>
      <vt:lpstr>ペルソナ設定</vt:lpstr>
      <vt:lpstr>ペルソナ①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冨原 祐</dc:creator>
  <cp:lastModifiedBy>遠藤洋渡</cp:lastModifiedBy>
  <cp:revision>3</cp:revision>
  <dcterms:created xsi:type="dcterms:W3CDTF">2022-05-26T01:13:26Z</dcterms:created>
  <dcterms:modified xsi:type="dcterms:W3CDTF">2022-06-29T02:54:13Z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0x010100AC5309145EA1814EBD2846E28C5317E2</vt:lpwstr>
  </property>
</Properties>
</file>