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5F9EA0"/>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9405" autoAdjust="0"/>
  </p:normalViewPr>
  <p:slideViewPr>
    <p:cSldViewPr snapToGrid="0">
      <p:cViewPr varScale="1">
        <p:scale>
          <a:sx n="64" d="100"/>
          <a:sy n="64"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14</a:t>
            </a:fld>
            <a:endParaRPr kumimoji="1" lang="ja-JP" altLang="en-US"/>
          </a:p>
        </p:txBody>
      </p:sp>
    </p:spTree>
    <p:extLst>
      <p:ext uri="{BB962C8B-B14F-4D97-AF65-F5344CB8AC3E}">
        <p14:creationId xmlns:p14="http://schemas.microsoft.com/office/powerpoint/2010/main" val="208892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331626"/>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4" name="図 3" descr="ロゴ&#10;&#10;自動的に生成された説明">
            <a:extLst>
              <a:ext uri="{FF2B5EF4-FFF2-40B4-BE49-F238E27FC236}">
                <a16:creationId xmlns:a16="http://schemas.microsoft.com/office/drawing/2014/main" id="{FEB0A237-F3EB-C256-6A89-4CED8714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1354549"/>
            <a:ext cx="5513006" cy="2581275"/>
          </a:xfrm>
          <a:prstGeom prst="rect">
            <a:avLst/>
          </a:prstGeom>
        </p:spPr>
      </p:pic>
      <p:pic>
        <p:nvPicPr>
          <p:cNvPr id="5" name="Picture 12">
            <a:extLst>
              <a:ext uri="{FF2B5EF4-FFF2-40B4-BE49-F238E27FC236}">
                <a16:creationId xmlns:a16="http://schemas.microsoft.com/office/drawing/2014/main" id="{8207BED1-A286-191E-848A-96AD4D6E89B0}"/>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750"/>
                                        <p:tgtEl>
                                          <p:spTgt spid="5"/>
                                        </p:tgtEl>
                                      </p:cBhvr>
                                    </p:animEffect>
                                    <p:set>
                                      <p:cBhvr>
                                        <p:cTn id="7" dur="1" fill="hold">
                                          <p:stCondLst>
                                            <p:cond delay="7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投稿数ランキング</a:t>
            </a:r>
          </a:p>
        </p:txBody>
      </p:sp>
      <p:sp>
        <p:nvSpPr>
          <p:cNvPr id="4" name="コンテンツ プレースホルダー 3">
            <a:extLst>
              <a:ext uri="{FF2B5EF4-FFF2-40B4-BE49-F238E27FC236}">
                <a16:creationId xmlns:a16="http://schemas.microsoft.com/office/drawing/2014/main" id="{5E2E24B2-7E18-DBB8-B1F2-73FE4B35E022}"/>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C64D6E3C-65D0-7B06-9B23-5688B5DA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検索結果</a:t>
            </a:r>
            <a:r>
              <a:rPr kumimoji="1" lang="en-US" altLang="ja-JP" b="1" dirty="0">
                <a:solidFill>
                  <a:srgbClr val="004080"/>
                </a:solidFill>
                <a:latin typeface="HGS行書体" panose="03000600000000000000" pitchFamily="66" charset="-128"/>
                <a:ea typeface="HGS行書体" panose="03000600000000000000" pitchFamily="66" charset="-128"/>
              </a:rPr>
              <a:t>/</a:t>
            </a:r>
            <a:r>
              <a:rPr kumimoji="1" lang="ja-JP" altLang="en-US" b="1" dirty="0">
                <a:solidFill>
                  <a:srgbClr val="004080"/>
                </a:solidFill>
                <a:latin typeface="HGS行書体" panose="03000600000000000000" pitchFamily="66" charset="-128"/>
                <a:ea typeface="HGS行書体" panose="03000600000000000000" pitchFamily="66" charset="-128"/>
              </a:rPr>
              <a:t>ルーレット</a:t>
            </a:r>
          </a:p>
        </p:txBody>
      </p:sp>
      <p:sp>
        <p:nvSpPr>
          <p:cNvPr id="4" name="コンテンツ プレースホルダー 3">
            <a:extLst>
              <a:ext uri="{FF2B5EF4-FFF2-40B4-BE49-F238E27FC236}">
                <a16:creationId xmlns:a16="http://schemas.microsoft.com/office/drawing/2014/main" id="{F5E1A19D-0C5E-2E75-B82B-0BD43B9FC05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E6C2D08B-F9C1-7769-BCA3-147FB2D0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投稿ページ</a:t>
            </a:r>
          </a:p>
        </p:txBody>
      </p:sp>
      <p:sp>
        <p:nvSpPr>
          <p:cNvPr id="4" name="コンテンツ プレースホルダー 3">
            <a:extLst>
              <a:ext uri="{FF2B5EF4-FFF2-40B4-BE49-F238E27FC236}">
                <a16:creationId xmlns:a16="http://schemas.microsoft.com/office/drawing/2014/main" id="{ADDF8174-8F54-3C0E-36FA-6C0D7C7C664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AE6A904B-1359-1969-F6E3-1D0BE1BC7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1637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a:effectLst>
            <a:outerShdw blurRad="50800" dist="38100" dir="5400000" algn="t" rotWithShape="0">
              <a:prstClr val="black">
                <a:alpha val="40000"/>
              </a:prstClr>
            </a:outerShdw>
          </a:effectLst>
        </p:spPr>
      </p:pic>
      <mc:AlternateContent xmlns:mc="http://schemas.openxmlformats.org/markup-compatibility/2006" xmlns:p14="http://schemas.microsoft.com/office/powerpoint/2010/main">
        <mc:Choice Requires="p14">
          <p:contentPart p14:bwMode="auto" r:id="rId5">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descr="ロゴ&#10;&#10;自動的に生成された説明">
            <a:extLst>
              <a:ext uri="{FF2B5EF4-FFF2-40B4-BE49-F238E27FC236}">
                <a16:creationId xmlns:a16="http://schemas.microsoft.com/office/drawing/2014/main" id="{CFE551B5-CFCD-B1ED-0449-7A554F4A25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1043788"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957881"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47F0C149-0B32-63A9-91FB-DC7E3AC91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伊藤：発表担当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lang="ja-JP" altLang="en-US" sz="2000" dirty="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51B21451-0506-848A-D8C5-A0F11E7E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4B98865E-DED3-EAD0-5F2E-733D4FEF1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3507" y="679578"/>
            <a:ext cx="1525046" cy="1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E53DEB30-3A19-A465-0929-5CC1C97C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568CC74D-B72B-7991-9432-A181ED9C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橋本：</a:t>
            </a:r>
            <a:r>
              <a:rPr lang="en-US" altLang="ja-JP" b="1" dirty="0">
                <a:solidFill>
                  <a:srgbClr val="004080"/>
                </a:solidFill>
                <a:latin typeface="HGS行書体" panose="03000600000000000000" pitchFamily="66" charset="-128"/>
                <a:ea typeface="HGS行書体" panose="03000600000000000000" pitchFamily="66" charset="-128"/>
              </a:rPr>
              <a:t>DBA</a:t>
            </a:r>
            <a:r>
              <a:rPr lang="ja-JP" altLang="en-US" b="1" dirty="0">
                <a:solidFill>
                  <a:srgbClr val="004080"/>
                </a:solidFill>
                <a:latin typeface="HGS行書体" panose="03000600000000000000" pitchFamily="66" charset="-128"/>
                <a:ea typeface="HGS行書体" panose="03000600000000000000" pitchFamily="66" charset="-128"/>
              </a:rPr>
              <a:t>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A595986F-85AF-1D53-94DC-E5F4AE995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04080"/>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04080"/>
                </a:solidFill>
                <a:latin typeface="HGS行書体" panose="03000600000000000000" pitchFamily="66" charset="-128"/>
                <a:ea typeface="HGS行書体" panose="03000600000000000000" pitchFamily="66" charset="-128"/>
              </a:rPr>
            </a:br>
            <a:r>
              <a:rPr lang="ja-JP" altLang="en-US" sz="4400" dirty="0">
                <a:solidFill>
                  <a:srgbClr val="004080"/>
                </a:solidFill>
                <a:latin typeface="HGS行書体" panose="03000600000000000000" pitchFamily="66" charset="-128"/>
                <a:ea typeface="HGS行書体" panose="03000600000000000000" pitchFamily="66" charset="-128"/>
              </a:rPr>
              <a:t>またのご利用お待ちしております。</a:t>
            </a:r>
          </a:p>
        </p:txBody>
      </p:sp>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descr="ロゴ&#10;&#10;自動的に生成された説明">
            <a:extLst>
              <a:ext uri="{FF2B5EF4-FFF2-40B4-BE49-F238E27FC236}">
                <a16:creationId xmlns:a16="http://schemas.microsoft.com/office/drawing/2014/main" id="{7CBCE206-1B07-FB05-DC8A-1AA9B782E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04080"/>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8" name="図 7" descr="ロゴ&#10;&#10;自動的に生成された説明">
            <a:extLst>
              <a:ext uri="{FF2B5EF4-FFF2-40B4-BE49-F238E27FC236}">
                <a16:creationId xmlns:a16="http://schemas.microsoft.com/office/drawing/2014/main" id="{46179006-7E35-5585-3E2B-D0FBE602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532433"/>
            <a:ext cx="2285863" cy="1066736"/>
          </a:xfrm>
          <a:prstGeom prst="rect">
            <a:avLst/>
          </a:prstGeom>
        </p:spPr>
      </p:pic>
      <p:grpSp>
        <p:nvGrpSpPr>
          <p:cNvPr id="9" name="グループ化 8">
            <a:extLst>
              <a:ext uri="{FF2B5EF4-FFF2-40B4-BE49-F238E27FC236}">
                <a16:creationId xmlns:a16="http://schemas.microsoft.com/office/drawing/2014/main" id="{6EF97B20-6385-B06D-4B09-5AF44C30A043}"/>
              </a:ext>
            </a:extLst>
          </p:cNvPr>
          <p:cNvGrpSpPr/>
          <p:nvPr/>
        </p:nvGrpSpPr>
        <p:grpSpPr>
          <a:xfrm>
            <a:off x="9293902" y="3511850"/>
            <a:ext cx="1351629" cy="1351629"/>
            <a:chOff x="9293902" y="3511850"/>
            <a:chExt cx="1351629" cy="1351629"/>
          </a:xfrm>
          <a:effectLst>
            <a:outerShdw blurRad="50800" dist="38100" dir="5400000" algn="t" rotWithShape="0">
              <a:prstClr val="black">
                <a:alpha val="40000"/>
              </a:prstClr>
            </a:outerShdw>
          </a:effectLst>
        </p:grpSpPr>
        <p:pic>
          <p:nvPicPr>
            <p:cNvPr id="10" name="Picture 2">
              <a:extLst>
                <a:ext uri="{FF2B5EF4-FFF2-40B4-BE49-F238E27FC236}">
                  <a16:creationId xmlns:a16="http://schemas.microsoft.com/office/drawing/2014/main" id="{9A1EA9B0-DE80-5808-2385-AC19F553F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93902" y="3511850"/>
              <a:ext cx="1351629" cy="135162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1337179E-2364-C8A6-A028-19ED7CE7DA8F}"/>
                </a:ext>
              </a:extLst>
            </p:cNvPr>
            <p:cNvSpPr txBox="1"/>
            <p:nvPr/>
          </p:nvSpPr>
          <p:spPr>
            <a:xfrm>
              <a:off x="10126002" y="3634810"/>
              <a:ext cx="519529" cy="400110"/>
            </a:xfrm>
            <a:prstGeom prst="rect">
              <a:avLst/>
            </a:prstGeom>
            <a:noFill/>
          </p:spPr>
          <p:txBody>
            <a:bodyPr wrap="square" rtlCol="0">
              <a:spAutoFit/>
            </a:bodyPr>
            <a:lstStyle/>
            <a:p>
              <a:r>
                <a:rPr kumimoji="1" lang="en-US" altLang="ja-JP" sz="2000" b="1" dirty="0">
                  <a:solidFill>
                    <a:srgbClr val="FF0000"/>
                  </a:solidFill>
                  <a:latin typeface="BIZ UDP明朝 Medium" panose="02020500000000000000" pitchFamily="18" charset="-128"/>
                  <a:ea typeface="BIZ UDP明朝 Medium" panose="02020500000000000000" pitchFamily="18" charset="-128"/>
                </a:rPr>
                <a:t>!?</a:t>
              </a:r>
              <a:endParaRPr kumimoji="1" lang="ja-JP" altLang="en-US" sz="2000" b="1" dirty="0">
                <a:solidFill>
                  <a:srgbClr val="FF0000"/>
                </a:solidFill>
                <a:latin typeface="BIZ UDP明朝 Medium" panose="02020500000000000000" pitchFamily="18" charset="-128"/>
                <a:ea typeface="BIZ UDP明朝 Medium" panose="02020500000000000000" pitchFamily="18" charset="-128"/>
              </a:endParaRPr>
            </a:p>
          </p:txBody>
        </p:sp>
      </p:grpSp>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04080"/>
                </a:solidFill>
                <a:latin typeface="HGS行書体" panose="03000600000000000000" pitchFamily="66" charset="-128"/>
                <a:ea typeface="HGS行書体" panose="03000600000000000000" pitchFamily="66" charset="-128"/>
              </a:rPr>
              <a:t>の開発背景</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0069" y="1496393"/>
            <a:ext cx="1164535" cy="1036627"/>
          </a:xfrm>
          <a:prstGeom prst="rect">
            <a:avLst/>
          </a:prstGeom>
          <a:effectLst>
            <a:outerShdw blurRad="50800" dist="38100" dir="5400000" algn="t" rotWithShape="0">
              <a:prstClr val="black">
                <a:alpha val="40000"/>
              </a:prstClr>
            </a:outerShdw>
          </a:effectLst>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12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8018" y="831124"/>
            <a:ext cx="602273" cy="607259"/>
          </a:xfrm>
          <a:prstGeom prst="rect">
            <a:avLst/>
          </a:prstGeom>
          <a:effectLst>
            <a:outerShdw blurRad="50800" dist="38100" dir="5400000" algn="t" rotWithShape="0">
              <a:prstClr val="black">
                <a:alpha val="40000"/>
              </a:prstClr>
            </a:outerShdw>
          </a:effectLst>
        </p:spPr>
      </p:pic>
      <p:pic>
        <p:nvPicPr>
          <p:cNvPr id="10" name="図 9" descr="ロゴ&#10;&#10;自動的に生成された説明">
            <a:extLst>
              <a:ext uri="{FF2B5EF4-FFF2-40B4-BE49-F238E27FC236}">
                <a16:creationId xmlns:a16="http://schemas.microsoft.com/office/drawing/2014/main" id="{9C705695-8D1C-EBC1-DEB3-81C0DD6A2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595" y="520148"/>
            <a:ext cx="2285863" cy="1066736"/>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5621" y="23565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ユーザー関連</a:t>
            </a:r>
            <a:r>
              <a:rPr kumimoji="1" lang="en-US" altLang="ja-JP" sz="3200" b="1" dirty="0">
                <a:latin typeface="BIZ UDP明朝 Medium" panose="02020500000000000000" pitchFamily="18" charset="-128"/>
                <a:ea typeface="BIZ UDP明朝 Medium" panose="02020500000000000000" pitchFamily="18" charset="-128"/>
              </a:rPr>
              <a:t>‐</a:t>
            </a: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トップページ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マイページ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フォローリスト</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79089"/>
            <a:ext cx="4492486" cy="2554545"/>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投稿関連</a:t>
            </a:r>
            <a:r>
              <a:rPr kumimoji="1" lang="en-US" altLang="ja-JP" sz="3200" b="1" dirty="0">
                <a:latin typeface="BIZ UDP明朝 Medium" panose="02020500000000000000" pitchFamily="18" charset="-128"/>
                <a:ea typeface="BIZ UDP明朝 Medium" panose="02020500000000000000" pitchFamily="18" charset="-128"/>
              </a:rPr>
              <a:t>‐</a:t>
            </a:r>
            <a:endParaRPr kumimoji="1" lang="en-US" altLang="ja-JP" b="1"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投稿数ランキング</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検索結果</a:t>
            </a:r>
            <a:r>
              <a:rPr kumimoji="1" lang="en-US" altLang="ja-JP" sz="3200" dirty="0">
                <a:latin typeface="BIZ UDP明朝 Medium" panose="02020500000000000000" pitchFamily="18" charset="-128"/>
                <a:ea typeface="BIZ UDP明朝 Medium" panose="02020500000000000000" pitchFamily="18" charset="-128"/>
              </a:rPr>
              <a:t>/</a:t>
            </a:r>
            <a:r>
              <a:rPr kumimoji="1" lang="ja-JP" altLang="en-US" sz="3200" dirty="0">
                <a:latin typeface="BIZ UDP明朝 Medium" panose="02020500000000000000" pitchFamily="18" charset="-128"/>
                <a:ea typeface="BIZ UDP明朝 Medium" panose="02020500000000000000" pitchFamily="18" charset="-128"/>
              </a:rPr>
              <a:t>ルーレット</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投稿ページ</a:t>
            </a:r>
          </a:p>
        </p:txBody>
      </p:sp>
      <p:pic>
        <p:nvPicPr>
          <p:cNvPr id="10" name="図 9" descr="ロゴ&#10;&#10;自動的に生成された説明">
            <a:extLst>
              <a:ext uri="{FF2B5EF4-FFF2-40B4-BE49-F238E27FC236}">
                <a16:creationId xmlns:a16="http://schemas.microsoft.com/office/drawing/2014/main" id="{E70D3B8F-2040-BB69-5E6B-D0C8E1000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4" name="コンテンツ プレースホルダー 3">
            <a:extLst>
              <a:ext uri="{FF2B5EF4-FFF2-40B4-BE49-F238E27FC236}">
                <a16:creationId xmlns:a16="http://schemas.microsoft.com/office/drawing/2014/main" id="{3B1EA955-CDE6-7DD3-823F-472C9428F9AB}"/>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A23E52C-D7B5-DED9-AD7B-CF206BC92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マイページ</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5" name="コンテンツ プレースホルダー 4">
            <a:extLst>
              <a:ext uri="{FF2B5EF4-FFF2-40B4-BE49-F238E27FC236}">
                <a16:creationId xmlns:a16="http://schemas.microsoft.com/office/drawing/2014/main" id="{630C032E-247A-FCD8-9C52-52459A5BE097}"/>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09359CA3-CF54-3091-61C9-43E9BFCE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フォローリスト</a:t>
            </a:r>
            <a:r>
              <a:rPr kumimoji="1" lang="en-US" altLang="ja-JP" b="1" dirty="0">
                <a:solidFill>
                  <a:srgbClr val="004080"/>
                </a:solidFill>
                <a:latin typeface="HGS行書体" panose="03000600000000000000" pitchFamily="66" charset="-128"/>
                <a:ea typeface="HGS行書体" panose="03000600000000000000" pitchFamily="66" charset="-128"/>
              </a:rPr>
              <a:t>/</a:t>
            </a:r>
            <a:r>
              <a:rPr kumimoji="1" lang="ja-JP" altLang="en-US" b="1" dirty="0">
                <a:solidFill>
                  <a:srgbClr val="004080"/>
                </a:solidFill>
                <a:latin typeface="HGS行書体" panose="03000600000000000000" pitchFamily="66" charset="-128"/>
                <a:ea typeface="HGS行書体" panose="03000600000000000000" pitchFamily="66" charset="-128"/>
              </a:rPr>
              <a:t>ユーザーページ</a:t>
            </a:r>
          </a:p>
        </p:txBody>
      </p:sp>
      <p:sp>
        <p:nvSpPr>
          <p:cNvPr id="5" name="コンテンツ プレースホルダー 4">
            <a:extLst>
              <a:ext uri="{FF2B5EF4-FFF2-40B4-BE49-F238E27FC236}">
                <a16:creationId xmlns:a16="http://schemas.microsoft.com/office/drawing/2014/main" id="{8266A150-D80E-E859-C0C5-56C004D1366A}"/>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FF46CD1-A7C6-EE85-CE46-486E9937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フォローリスト</a:t>
            </a:r>
            <a:r>
              <a:rPr kumimoji="1" lang="en-US" altLang="ja-JP" b="1" dirty="0">
                <a:solidFill>
                  <a:srgbClr val="004080"/>
                </a:solidFill>
                <a:latin typeface="HGS行書体" panose="03000600000000000000" pitchFamily="66" charset="-128"/>
                <a:ea typeface="HGS行書体" panose="03000600000000000000" pitchFamily="66" charset="-128"/>
              </a:rPr>
              <a:t>/</a:t>
            </a:r>
            <a:r>
              <a:rPr kumimoji="1" lang="ja-JP" altLang="en-US" b="1" dirty="0">
                <a:solidFill>
                  <a:srgbClr val="004080"/>
                </a:solidFill>
                <a:latin typeface="HGS行書体" panose="03000600000000000000" pitchFamily="66" charset="-128"/>
                <a:ea typeface="HGS行書体" panose="03000600000000000000" pitchFamily="66" charset="-128"/>
              </a:rPr>
              <a:t>ユーザーページ</a:t>
            </a:r>
          </a:p>
        </p:txBody>
      </p:sp>
      <p:sp>
        <p:nvSpPr>
          <p:cNvPr id="4" name="コンテンツ プレースホルダー 3">
            <a:extLst>
              <a:ext uri="{FF2B5EF4-FFF2-40B4-BE49-F238E27FC236}">
                <a16:creationId xmlns:a16="http://schemas.microsoft.com/office/drawing/2014/main" id="{E2F25A88-20A6-44B2-FE73-131F098C56F0}"/>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9DF5B3E7-536E-CD85-5C1F-4E58F38A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736</TotalTime>
  <Words>968</Words>
  <Application>Microsoft Office PowerPoint</Application>
  <PresentationFormat>ワイド画面</PresentationFormat>
  <Paragraphs>106</Paragraphs>
  <Slides>20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220</cp:revision>
  <dcterms:created xsi:type="dcterms:W3CDTF">2022-06-28T00:59:09Z</dcterms:created>
  <dcterms:modified xsi:type="dcterms:W3CDTF">2022-06-29T07:55:22Z</dcterms:modified>
</cp:coreProperties>
</file>