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2" r:id="rId2"/>
    <p:sldMasterId id="2147483648" r:id="rId3"/>
  </p:sldMasterIdLst>
  <p:notesMasterIdLst>
    <p:notesMasterId r:id="rId21"/>
  </p:notesMasterIdLst>
  <p:sldIdLst>
    <p:sldId id="256" r:id="rId4"/>
    <p:sldId id="277" r:id="rId5"/>
    <p:sldId id="259" r:id="rId6"/>
    <p:sldId id="274" r:id="rId7"/>
    <p:sldId id="275" r:id="rId8"/>
    <p:sldId id="272" r:id="rId9"/>
    <p:sldId id="258" r:id="rId10"/>
    <p:sldId id="269" r:id="rId11"/>
    <p:sldId id="271" r:id="rId12"/>
    <p:sldId id="276" r:id="rId13"/>
    <p:sldId id="257" r:id="rId14"/>
    <p:sldId id="260" r:id="rId15"/>
    <p:sldId id="261" r:id="rId16"/>
    <p:sldId id="262" r:id="rId17"/>
    <p:sldId id="263" r:id="rId18"/>
    <p:sldId id="264" r:id="rId19"/>
    <p:sldId id="273"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56334"/>
    <a:srgbClr val="C6E8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A7C9A1-BC21-41F0-B9F1-A440215DF1DB}" type="datetimeFigureOut">
              <a:rPr kumimoji="1" lang="ja-JP" altLang="en-US" smtClean="0"/>
              <a:t>2022/6/28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82D42A-24B4-4602-BEDB-08A64AE7D000}" type="slidenum">
              <a:rPr kumimoji="1" lang="ja-JP" altLang="en-US" smtClean="0"/>
              <a:t>‹#›</a:t>
            </a:fld>
            <a:endParaRPr kumimoji="1" lang="ja-JP" altLang="en-US"/>
          </a:p>
        </p:txBody>
      </p:sp>
    </p:spTree>
    <p:extLst>
      <p:ext uri="{BB962C8B-B14F-4D97-AF65-F5344CB8AC3E}">
        <p14:creationId xmlns:p14="http://schemas.microsoft.com/office/powerpoint/2010/main" val="333510236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42375A2-42B0-4E26-8948-2F72A7F6ECBF}" type="slidenum">
              <a:rPr kumimoji="1" lang="ja-JP" altLang="en-US" smtClean="0"/>
              <a:t>17</a:t>
            </a:fld>
            <a:endParaRPr kumimoji="1" lang="ja-JP" altLang="en-US"/>
          </a:p>
        </p:txBody>
      </p:sp>
    </p:spTree>
    <p:extLst>
      <p:ext uri="{BB962C8B-B14F-4D97-AF65-F5344CB8AC3E}">
        <p14:creationId xmlns:p14="http://schemas.microsoft.com/office/powerpoint/2010/main" val="88572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51C220-47D1-3415-8AA7-B523CB9B5D4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0295578-793D-D188-2F49-CC4C4CDC96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0621EE5-412D-806E-EA5E-52452E5FBFBD}"/>
              </a:ext>
            </a:extLst>
          </p:cNvPr>
          <p:cNvSpPr>
            <a:spLocks noGrp="1"/>
          </p:cNvSpPr>
          <p:nvPr>
            <p:ph type="dt" sz="half" idx="10"/>
          </p:nvPr>
        </p:nvSpPr>
        <p:spPr/>
        <p:txBody>
          <a:bodyPr/>
          <a:lstStyle/>
          <a:p>
            <a:fld id="{CA4A5610-4D71-45E8-A43F-B7CDE07B535B}" type="datetimeFigureOut">
              <a:rPr kumimoji="1" lang="ja-JP" altLang="en-US" smtClean="0"/>
              <a:t>2022/6/28</a:t>
            </a:fld>
            <a:endParaRPr kumimoji="1" lang="ja-JP" altLang="en-US"/>
          </a:p>
        </p:txBody>
      </p:sp>
      <p:sp>
        <p:nvSpPr>
          <p:cNvPr id="5" name="フッター プレースホルダー 4">
            <a:extLst>
              <a:ext uri="{FF2B5EF4-FFF2-40B4-BE49-F238E27FC236}">
                <a16:creationId xmlns:a16="http://schemas.microsoft.com/office/drawing/2014/main" id="{40843EE7-A318-849F-BB41-7FD6A15B46F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4AF8E7E-BDC0-AECC-8C8B-9BF9EFAF4014}"/>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29168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8BE9F2-9B82-BE1E-7E22-2C94E95B623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AD0E869-8B4B-2D0A-BE55-F0F7431215E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FFF2A63-906A-9271-5F3F-E21FFAC9EE2F}"/>
              </a:ext>
            </a:extLst>
          </p:cNvPr>
          <p:cNvSpPr>
            <a:spLocks noGrp="1"/>
          </p:cNvSpPr>
          <p:nvPr>
            <p:ph type="dt" sz="half" idx="10"/>
          </p:nvPr>
        </p:nvSpPr>
        <p:spPr/>
        <p:txBody>
          <a:bodyPr/>
          <a:lstStyle/>
          <a:p>
            <a:fld id="{CA4A5610-4D71-45E8-A43F-B7CDE07B535B}" type="datetimeFigureOut">
              <a:rPr kumimoji="1" lang="ja-JP" altLang="en-US" smtClean="0"/>
              <a:t>2022/6/28</a:t>
            </a:fld>
            <a:endParaRPr kumimoji="1" lang="ja-JP" altLang="en-US"/>
          </a:p>
        </p:txBody>
      </p:sp>
      <p:sp>
        <p:nvSpPr>
          <p:cNvPr id="5" name="フッター プレースホルダー 4">
            <a:extLst>
              <a:ext uri="{FF2B5EF4-FFF2-40B4-BE49-F238E27FC236}">
                <a16:creationId xmlns:a16="http://schemas.microsoft.com/office/drawing/2014/main" id="{8346C2AB-70B4-AD85-02CD-B9A981E18C7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88EE1CB-47FE-8D7E-EFED-39FEB00257EE}"/>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309368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55CE6E2-BD26-862E-5D35-803D8DFCD18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7E7F8EA-922E-C18F-4702-5BEC173EFF6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025F305-4270-A7EE-D536-C63BF029F0BD}"/>
              </a:ext>
            </a:extLst>
          </p:cNvPr>
          <p:cNvSpPr>
            <a:spLocks noGrp="1"/>
          </p:cNvSpPr>
          <p:nvPr>
            <p:ph type="dt" sz="half" idx="10"/>
          </p:nvPr>
        </p:nvSpPr>
        <p:spPr/>
        <p:txBody>
          <a:bodyPr/>
          <a:lstStyle/>
          <a:p>
            <a:fld id="{CA4A5610-4D71-45E8-A43F-B7CDE07B535B}" type="datetimeFigureOut">
              <a:rPr kumimoji="1" lang="ja-JP" altLang="en-US" smtClean="0"/>
              <a:t>2022/6/28</a:t>
            </a:fld>
            <a:endParaRPr kumimoji="1" lang="ja-JP" altLang="en-US"/>
          </a:p>
        </p:txBody>
      </p:sp>
      <p:sp>
        <p:nvSpPr>
          <p:cNvPr id="5" name="フッター プレースホルダー 4">
            <a:extLst>
              <a:ext uri="{FF2B5EF4-FFF2-40B4-BE49-F238E27FC236}">
                <a16:creationId xmlns:a16="http://schemas.microsoft.com/office/drawing/2014/main" id="{60F68A13-815F-0479-5C70-6BF37D4770B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292C55A-BEBE-B171-848F-903F7C809E74}"/>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4762501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EFBB56-2E51-A19D-0A2A-5F0BB8B2978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1C1EB46-6B77-F168-FDD3-3F3C03E0A7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144D629-C021-33F2-B9CA-CB67D167DE12}"/>
              </a:ext>
            </a:extLst>
          </p:cNvPr>
          <p:cNvSpPr>
            <a:spLocks noGrp="1"/>
          </p:cNvSpPr>
          <p:nvPr>
            <p:ph type="dt" sz="half" idx="10"/>
          </p:nvPr>
        </p:nvSpPr>
        <p:spPr/>
        <p:txBody>
          <a:bodyPr/>
          <a:lstStyle/>
          <a:p>
            <a:fld id="{DB0A3435-7A7C-4688-9750-453E419612D0}" type="datetimeFigureOut">
              <a:rPr kumimoji="1" lang="ja-JP" altLang="en-US" smtClean="0"/>
              <a:t>2022/6/28</a:t>
            </a:fld>
            <a:endParaRPr kumimoji="1" lang="ja-JP" altLang="en-US"/>
          </a:p>
        </p:txBody>
      </p:sp>
      <p:sp>
        <p:nvSpPr>
          <p:cNvPr id="5" name="フッター プレースホルダー 4">
            <a:extLst>
              <a:ext uri="{FF2B5EF4-FFF2-40B4-BE49-F238E27FC236}">
                <a16:creationId xmlns:a16="http://schemas.microsoft.com/office/drawing/2014/main" id="{0AF7E1A0-5C27-8C1F-2968-D25DC4A84B0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1BD96CC-2BA0-D4BA-BF93-C269D32A96E2}"/>
              </a:ext>
            </a:extLst>
          </p:cNvPr>
          <p:cNvSpPr>
            <a:spLocks noGrp="1"/>
          </p:cNvSpPr>
          <p:nvPr>
            <p:ph type="sldNum" sz="quarter" idx="12"/>
          </p:nvPr>
        </p:nvSpPr>
        <p:spPr/>
        <p:txBody>
          <a:bodyPr/>
          <a:lstStyle/>
          <a:p>
            <a:fld id="{27BFCEBC-6F3C-4805-9038-ADC85D2C4A5D}" type="slidenum">
              <a:rPr kumimoji="1" lang="ja-JP" altLang="en-US" smtClean="0"/>
              <a:t>‹#›</a:t>
            </a:fld>
            <a:endParaRPr kumimoji="1" lang="ja-JP" altLang="en-US"/>
          </a:p>
        </p:txBody>
      </p:sp>
    </p:spTree>
    <p:extLst>
      <p:ext uri="{BB962C8B-B14F-4D97-AF65-F5344CB8AC3E}">
        <p14:creationId xmlns:p14="http://schemas.microsoft.com/office/powerpoint/2010/main" val="1282596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ペルソナ設定">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3882043" y="1130531"/>
            <a:ext cx="7922029" cy="1820426"/>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a:t>episode</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2022/6/28</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9" name="図プレースホルダー 2">
            <a:extLst>
              <a:ext uri="{FF2B5EF4-FFF2-40B4-BE49-F238E27FC236}">
                <a16:creationId xmlns:a16="http://schemas.microsoft.com/office/drawing/2014/main" id="{14DFBDD7-E68A-BD9E-CCA1-E40F1B0B9476}"/>
              </a:ext>
            </a:extLst>
          </p:cNvPr>
          <p:cNvSpPr>
            <a:spLocks noGrp="1"/>
          </p:cNvSpPr>
          <p:nvPr>
            <p:ph type="pic" idx="13" hasCustomPrompt="1"/>
          </p:nvPr>
        </p:nvSpPr>
        <p:spPr>
          <a:xfrm>
            <a:off x="515185" y="789072"/>
            <a:ext cx="3125788" cy="216188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写真</a:t>
            </a:r>
          </a:p>
        </p:txBody>
      </p:sp>
      <p:sp>
        <p:nvSpPr>
          <p:cNvPr id="10" name="コンテンツ プレースホルダー 2">
            <a:extLst>
              <a:ext uri="{FF2B5EF4-FFF2-40B4-BE49-F238E27FC236}">
                <a16:creationId xmlns:a16="http://schemas.microsoft.com/office/drawing/2014/main" id="{9456E86E-F889-F25E-0061-5C9BF88ACE31}"/>
              </a:ext>
            </a:extLst>
          </p:cNvPr>
          <p:cNvSpPr>
            <a:spLocks noGrp="1"/>
          </p:cNvSpPr>
          <p:nvPr>
            <p:ph idx="14" hasCustomPrompt="1"/>
          </p:nvPr>
        </p:nvSpPr>
        <p:spPr>
          <a:xfrm>
            <a:off x="515186" y="3452606"/>
            <a:ext cx="3125788" cy="2767219"/>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a:t>profile</a:t>
            </a:r>
          </a:p>
          <a:p>
            <a:pPr lvl="0"/>
            <a:endParaRPr kumimoji="1" lang="en-US" altLang="ja-JP"/>
          </a:p>
        </p:txBody>
      </p:sp>
      <p:sp>
        <p:nvSpPr>
          <p:cNvPr id="11" name="コンテンツ プレースホルダー 2">
            <a:extLst>
              <a:ext uri="{FF2B5EF4-FFF2-40B4-BE49-F238E27FC236}">
                <a16:creationId xmlns:a16="http://schemas.microsoft.com/office/drawing/2014/main" id="{7DE5644D-480D-4551-F3E5-9C69DFFD02EB}"/>
              </a:ext>
            </a:extLst>
          </p:cNvPr>
          <p:cNvSpPr>
            <a:spLocks noGrp="1"/>
          </p:cNvSpPr>
          <p:nvPr>
            <p:ph idx="15" hasCustomPrompt="1"/>
          </p:nvPr>
        </p:nvSpPr>
        <p:spPr>
          <a:xfrm>
            <a:off x="8944494" y="3452606"/>
            <a:ext cx="2859577"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a:t>SNS</a:t>
            </a:r>
          </a:p>
          <a:p>
            <a:pPr lvl="0"/>
            <a:endParaRPr kumimoji="1" lang="en-US" altLang="ja-JP"/>
          </a:p>
        </p:txBody>
      </p:sp>
      <p:sp>
        <p:nvSpPr>
          <p:cNvPr id="12" name="コンテンツ プレースホルダー 2">
            <a:extLst>
              <a:ext uri="{FF2B5EF4-FFF2-40B4-BE49-F238E27FC236}">
                <a16:creationId xmlns:a16="http://schemas.microsoft.com/office/drawing/2014/main" id="{018AB063-7C63-152E-F488-B7028FDE1634}"/>
              </a:ext>
            </a:extLst>
          </p:cNvPr>
          <p:cNvSpPr>
            <a:spLocks noGrp="1"/>
          </p:cNvSpPr>
          <p:nvPr>
            <p:ph idx="16" hasCustomPrompt="1"/>
          </p:nvPr>
        </p:nvSpPr>
        <p:spPr>
          <a:xfrm>
            <a:off x="3876500" y="3452606"/>
            <a:ext cx="4876801"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a:t>desire</a:t>
            </a:r>
            <a:endParaRPr kumimoji="1" lang="ja-JP" altLang="en-US"/>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3876500" y="763303"/>
            <a:ext cx="3416320" cy="369332"/>
          </a:xfrm>
          <a:prstGeom prst="rect">
            <a:avLst/>
          </a:prstGeom>
          <a:noFill/>
        </p:spPr>
        <p:txBody>
          <a:bodyPr wrap="none" rtlCol="0">
            <a:spAutoFit/>
          </a:bodyPr>
          <a:lstStyle/>
          <a:p>
            <a:r>
              <a:rPr kumimoji="1" lang="ja-JP" altLang="en-US"/>
              <a:t>エピソード（生い立ち・近年）</a:t>
            </a:r>
          </a:p>
        </p:txBody>
      </p:sp>
      <p:sp>
        <p:nvSpPr>
          <p:cNvPr id="14" name="テキスト ボックス 13">
            <a:extLst>
              <a:ext uri="{FF2B5EF4-FFF2-40B4-BE49-F238E27FC236}">
                <a16:creationId xmlns:a16="http://schemas.microsoft.com/office/drawing/2014/main" id="{61EA07AF-01BD-783D-59FC-CFF9F99EDE16}"/>
              </a:ext>
            </a:extLst>
          </p:cNvPr>
          <p:cNvSpPr txBox="1"/>
          <p:nvPr userDrawn="1"/>
        </p:nvSpPr>
        <p:spPr>
          <a:xfrm>
            <a:off x="515185" y="3083273"/>
            <a:ext cx="1569660" cy="369332"/>
          </a:xfrm>
          <a:prstGeom prst="rect">
            <a:avLst/>
          </a:prstGeom>
          <a:noFill/>
        </p:spPr>
        <p:txBody>
          <a:bodyPr wrap="none" rtlCol="0">
            <a:spAutoFit/>
          </a:bodyPr>
          <a:lstStyle/>
          <a:p>
            <a:r>
              <a:rPr kumimoji="1" lang="ja-JP" altLang="en-US"/>
              <a:t>プロフィール</a:t>
            </a:r>
          </a:p>
        </p:txBody>
      </p:sp>
      <p:sp>
        <p:nvSpPr>
          <p:cNvPr id="15" name="テキスト ボックス 14">
            <a:extLst>
              <a:ext uri="{FF2B5EF4-FFF2-40B4-BE49-F238E27FC236}">
                <a16:creationId xmlns:a16="http://schemas.microsoft.com/office/drawing/2014/main" id="{7CD8E934-D385-E04A-D0C2-52BB66C06DD5}"/>
              </a:ext>
            </a:extLst>
          </p:cNvPr>
          <p:cNvSpPr txBox="1"/>
          <p:nvPr userDrawn="1"/>
        </p:nvSpPr>
        <p:spPr>
          <a:xfrm>
            <a:off x="3876500" y="3077095"/>
            <a:ext cx="646331" cy="369332"/>
          </a:xfrm>
          <a:prstGeom prst="rect">
            <a:avLst/>
          </a:prstGeom>
          <a:noFill/>
        </p:spPr>
        <p:txBody>
          <a:bodyPr wrap="none" rtlCol="0">
            <a:spAutoFit/>
          </a:bodyPr>
          <a:lstStyle/>
          <a:p>
            <a:r>
              <a:rPr kumimoji="1" lang="ja-JP" altLang="en-US"/>
              <a:t>欲求</a:t>
            </a:r>
          </a:p>
        </p:txBody>
      </p:sp>
      <p:sp>
        <p:nvSpPr>
          <p:cNvPr id="16" name="テキスト ボックス 15">
            <a:extLst>
              <a:ext uri="{FF2B5EF4-FFF2-40B4-BE49-F238E27FC236}">
                <a16:creationId xmlns:a16="http://schemas.microsoft.com/office/drawing/2014/main" id="{CDD85094-4421-AC28-B4E1-F7FADDFBFDD3}"/>
              </a:ext>
            </a:extLst>
          </p:cNvPr>
          <p:cNvSpPr txBox="1"/>
          <p:nvPr userDrawn="1"/>
        </p:nvSpPr>
        <p:spPr>
          <a:xfrm>
            <a:off x="8944494" y="3085378"/>
            <a:ext cx="1107996" cy="369332"/>
          </a:xfrm>
          <a:prstGeom prst="rect">
            <a:avLst/>
          </a:prstGeom>
          <a:noFill/>
        </p:spPr>
        <p:txBody>
          <a:bodyPr wrap="none" rtlCol="0">
            <a:spAutoFit/>
          </a:bodyPr>
          <a:lstStyle/>
          <a:p>
            <a:r>
              <a:rPr kumimoji="1" lang="en-US" altLang="ja-JP"/>
              <a:t>SNS</a:t>
            </a:r>
            <a:r>
              <a:rPr kumimoji="1" lang="ja-JP" altLang="en-US"/>
              <a:t>など</a:t>
            </a:r>
          </a:p>
        </p:txBody>
      </p:sp>
    </p:spTree>
    <p:extLst>
      <p:ext uri="{BB962C8B-B14F-4D97-AF65-F5344CB8AC3E}">
        <p14:creationId xmlns:p14="http://schemas.microsoft.com/office/powerpoint/2010/main" val="2761434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05E4F6-800E-2EFF-F75D-D5CC63E8B8E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F1BE63B-9155-D142-F7E4-99D3CD1EE11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BA84603-6CFE-91A2-BCC3-8CA39CD4F31E}"/>
              </a:ext>
            </a:extLst>
          </p:cNvPr>
          <p:cNvSpPr>
            <a:spLocks noGrp="1"/>
          </p:cNvSpPr>
          <p:nvPr>
            <p:ph type="dt" sz="half" idx="10"/>
          </p:nvPr>
        </p:nvSpPr>
        <p:spPr/>
        <p:txBody>
          <a:bodyPr/>
          <a:lstStyle/>
          <a:p>
            <a:fld id="{CA4A5610-4D71-45E8-A43F-B7CDE07B535B}" type="datetimeFigureOut">
              <a:rPr kumimoji="1" lang="ja-JP" altLang="en-US" smtClean="0"/>
              <a:t>2022/6/28</a:t>
            </a:fld>
            <a:endParaRPr kumimoji="1" lang="ja-JP" altLang="en-US"/>
          </a:p>
        </p:txBody>
      </p:sp>
      <p:sp>
        <p:nvSpPr>
          <p:cNvPr id="5" name="フッター プレースホルダー 4">
            <a:extLst>
              <a:ext uri="{FF2B5EF4-FFF2-40B4-BE49-F238E27FC236}">
                <a16:creationId xmlns:a16="http://schemas.microsoft.com/office/drawing/2014/main" id="{70A5C48F-DD08-5E90-8574-93AD36117DD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BC14F3-1C73-55DA-AA27-82DE34FD521B}"/>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623316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89875B-2B91-2B11-E4EB-999CAB02498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DAD2C86-64CA-EDA7-D4F8-05A944C577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42C980F-3E3B-12BD-BEE8-AAFCD88DD538}"/>
              </a:ext>
            </a:extLst>
          </p:cNvPr>
          <p:cNvSpPr>
            <a:spLocks noGrp="1"/>
          </p:cNvSpPr>
          <p:nvPr>
            <p:ph type="dt" sz="half" idx="10"/>
          </p:nvPr>
        </p:nvSpPr>
        <p:spPr/>
        <p:txBody>
          <a:bodyPr/>
          <a:lstStyle/>
          <a:p>
            <a:fld id="{CA4A5610-4D71-45E8-A43F-B7CDE07B535B}" type="datetimeFigureOut">
              <a:rPr kumimoji="1" lang="ja-JP" altLang="en-US" smtClean="0"/>
              <a:t>2022/6/28</a:t>
            </a:fld>
            <a:endParaRPr kumimoji="1" lang="ja-JP" altLang="en-US"/>
          </a:p>
        </p:txBody>
      </p:sp>
      <p:sp>
        <p:nvSpPr>
          <p:cNvPr id="5" name="フッター プレースホルダー 4">
            <a:extLst>
              <a:ext uri="{FF2B5EF4-FFF2-40B4-BE49-F238E27FC236}">
                <a16:creationId xmlns:a16="http://schemas.microsoft.com/office/drawing/2014/main" id="{A777EF9C-C7E9-C84E-FE63-B83EEC4ECF7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FE9E03-3CB5-4A69-4CD9-5C3F0055885D}"/>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2508919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D54A0B-6253-2834-1EE5-8351D034C2E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7B147F1-CEF3-EC66-ACE2-F9D1969C2A7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834037D-AEB5-4FF5-DDDF-2125BD7070A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FABA2DE-6609-0C10-1CC1-6BC91D52DF01}"/>
              </a:ext>
            </a:extLst>
          </p:cNvPr>
          <p:cNvSpPr>
            <a:spLocks noGrp="1"/>
          </p:cNvSpPr>
          <p:nvPr>
            <p:ph type="dt" sz="half" idx="10"/>
          </p:nvPr>
        </p:nvSpPr>
        <p:spPr/>
        <p:txBody>
          <a:bodyPr/>
          <a:lstStyle/>
          <a:p>
            <a:fld id="{CA4A5610-4D71-45E8-A43F-B7CDE07B535B}" type="datetimeFigureOut">
              <a:rPr kumimoji="1" lang="ja-JP" altLang="en-US" smtClean="0"/>
              <a:t>2022/6/28</a:t>
            </a:fld>
            <a:endParaRPr kumimoji="1" lang="ja-JP" altLang="en-US"/>
          </a:p>
        </p:txBody>
      </p:sp>
      <p:sp>
        <p:nvSpPr>
          <p:cNvPr id="6" name="フッター プレースホルダー 5">
            <a:extLst>
              <a:ext uri="{FF2B5EF4-FFF2-40B4-BE49-F238E27FC236}">
                <a16:creationId xmlns:a16="http://schemas.microsoft.com/office/drawing/2014/main" id="{29643F71-6827-FFDD-2318-BF9EDB6D9AB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FBCB473-D16B-6E89-CD05-750B300880B6}"/>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3153036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4E68B0-1596-A4A7-790F-356E7985DBB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2B281A5-8E18-92F1-3A4F-8FAB7DD8DA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6E2C5A7-4549-697B-B341-908398F231B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C4E207F-4CA1-A8FB-7BEA-C33D6C71C2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E3B1EA7-66C3-29A6-3128-72BCA8C05BD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FC4E6BD-0543-96E8-39BF-ACCC35A0EA42}"/>
              </a:ext>
            </a:extLst>
          </p:cNvPr>
          <p:cNvSpPr>
            <a:spLocks noGrp="1"/>
          </p:cNvSpPr>
          <p:nvPr>
            <p:ph type="dt" sz="half" idx="10"/>
          </p:nvPr>
        </p:nvSpPr>
        <p:spPr/>
        <p:txBody>
          <a:bodyPr/>
          <a:lstStyle/>
          <a:p>
            <a:fld id="{CA4A5610-4D71-45E8-A43F-B7CDE07B535B}" type="datetimeFigureOut">
              <a:rPr kumimoji="1" lang="ja-JP" altLang="en-US" smtClean="0"/>
              <a:t>2022/6/28</a:t>
            </a:fld>
            <a:endParaRPr kumimoji="1" lang="ja-JP" altLang="en-US"/>
          </a:p>
        </p:txBody>
      </p:sp>
      <p:sp>
        <p:nvSpPr>
          <p:cNvPr id="8" name="フッター プレースホルダー 7">
            <a:extLst>
              <a:ext uri="{FF2B5EF4-FFF2-40B4-BE49-F238E27FC236}">
                <a16:creationId xmlns:a16="http://schemas.microsoft.com/office/drawing/2014/main" id="{8ABA05DC-8C1A-6DDD-2708-8299EA0A01D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C4DFE25-69BB-7B69-F3CC-16E2291AEB53}"/>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864419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ED544D-E73F-C045-1EAA-93441797F19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5DA50C9-45BD-F7D6-AFBA-EE7717AB6F1B}"/>
              </a:ext>
            </a:extLst>
          </p:cNvPr>
          <p:cNvSpPr>
            <a:spLocks noGrp="1"/>
          </p:cNvSpPr>
          <p:nvPr>
            <p:ph type="dt" sz="half" idx="10"/>
          </p:nvPr>
        </p:nvSpPr>
        <p:spPr/>
        <p:txBody>
          <a:bodyPr/>
          <a:lstStyle/>
          <a:p>
            <a:fld id="{CA4A5610-4D71-45E8-A43F-B7CDE07B535B}" type="datetimeFigureOut">
              <a:rPr kumimoji="1" lang="ja-JP" altLang="en-US" smtClean="0"/>
              <a:t>2022/6/28</a:t>
            </a:fld>
            <a:endParaRPr kumimoji="1" lang="ja-JP" altLang="en-US"/>
          </a:p>
        </p:txBody>
      </p:sp>
      <p:sp>
        <p:nvSpPr>
          <p:cNvPr id="4" name="フッター プレースホルダー 3">
            <a:extLst>
              <a:ext uri="{FF2B5EF4-FFF2-40B4-BE49-F238E27FC236}">
                <a16:creationId xmlns:a16="http://schemas.microsoft.com/office/drawing/2014/main" id="{C5B0EBCE-DB5F-AE98-0596-5D7A2CBCA9A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FF2205C-C719-5F7E-EC2F-A61429CA2AE9}"/>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3035992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EF12700-1C1D-C950-5239-5159E3055735}"/>
              </a:ext>
            </a:extLst>
          </p:cNvPr>
          <p:cNvSpPr>
            <a:spLocks noGrp="1"/>
          </p:cNvSpPr>
          <p:nvPr>
            <p:ph type="dt" sz="half" idx="10"/>
          </p:nvPr>
        </p:nvSpPr>
        <p:spPr/>
        <p:txBody>
          <a:bodyPr/>
          <a:lstStyle/>
          <a:p>
            <a:fld id="{CA4A5610-4D71-45E8-A43F-B7CDE07B535B}" type="datetimeFigureOut">
              <a:rPr kumimoji="1" lang="ja-JP" altLang="en-US" smtClean="0"/>
              <a:t>2022/6/28</a:t>
            </a:fld>
            <a:endParaRPr kumimoji="1" lang="ja-JP" altLang="en-US"/>
          </a:p>
        </p:txBody>
      </p:sp>
      <p:sp>
        <p:nvSpPr>
          <p:cNvPr id="3" name="フッター プレースホルダー 2">
            <a:extLst>
              <a:ext uri="{FF2B5EF4-FFF2-40B4-BE49-F238E27FC236}">
                <a16:creationId xmlns:a16="http://schemas.microsoft.com/office/drawing/2014/main" id="{B1646C96-3B2E-2203-62E0-02F2FD978A0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07B07D1-E53C-06E2-CB6C-8FB48C8385EC}"/>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3265849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0C15AF-E6DC-13ED-8D38-31E15D74423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2C814D1-B3C3-3627-59E6-AFCD0E6488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8C89384-3C72-36DD-F837-F190EAAD55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DA3B965-7FA2-CCE9-AD54-353F4D9DB13B}"/>
              </a:ext>
            </a:extLst>
          </p:cNvPr>
          <p:cNvSpPr>
            <a:spLocks noGrp="1"/>
          </p:cNvSpPr>
          <p:nvPr>
            <p:ph type="dt" sz="half" idx="10"/>
          </p:nvPr>
        </p:nvSpPr>
        <p:spPr/>
        <p:txBody>
          <a:bodyPr/>
          <a:lstStyle/>
          <a:p>
            <a:fld id="{CA4A5610-4D71-45E8-A43F-B7CDE07B535B}" type="datetimeFigureOut">
              <a:rPr kumimoji="1" lang="ja-JP" altLang="en-US" smtClean="0"/>
              <a:t>2022/6/28</a:t>
            </a:fld>
            <a:endParaRPr kumimoji="1" lang="ja-JP" altLang="en-US"/>
          </a:p>
        </p:txBody>
      </p:sp>
      <p:sp>
        <p:nvSpPr>
          <p:cNvPr id="6" name="フッター プレースホルダー 5">
            <a:extLst>
              <a:ext uri="{FF2B5EF4-FFF2-40B4-BE49-F238E27FC236}">
                <a16:creationId xmlns:a16="http://schemas.microsoft.com/office/drawing/2014/main" id="{AF5BE380-75F0-BB8C-B6C2-98682487D7D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92D4FBE-7C23-2BA6-923F-DE2E94CCCE59}"/>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2914225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51D44D-DF55-1DDB-B37B-F467E6F0316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A677228-5842-3113-77C6-06FFECD770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64FBADE-70CD-E9EB-C43A-167AACCEB2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A4CAD46-1802-8DC5-466F-5199BD1F646C}"/>
              </a:ext>
            </a:extLst>
          </p:cNvPr>
          <p:cNvSpPr>
            <a:spLocks noGrp="1"/>
          </p:cNvSpPr>
          <p:nvPr>
            <p:ph type="dt" sz="half" idx="10"/>
          </p:nvPr>
        </p:nvSpPr>
        <p:spPr/>
        <p:txBody>
          <a:bodyPr/>
          <a:lstStyle/>
          <a:p>
            <a:fld id="{CA4A5610-4D71-45E8-A43F-B7CDE07B535B}" type="datetimeFigureOut">
              <a:rPr kumimoji="1" lang="ja-JP" altLang="en-US" smtClean="0"/>
              <a:t>2022/6/28</a:t>
            </a:fld>
            <a:endParaRPr kumimoji="1" lang="ja-JP" altLang="en-US"/>
          </a:p>
        </p:txBody>
      </p:sp>
      <p:sp>
        <p:nvSpPr>
          <p:cNvPr id="6" name="フッター プレースホルダー 5">
            <a:extLst>
              <a:ext uri="{FF2B5EF4-FFF2-40B4-BE49-F238E27FC236}">
                <a16:creationId xmlns:a16="http://schemas.microsoft.com/office/drawing/2014/main" id="{3DA4A325-CA16-7D53-9190-9AF4A92FF53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6B60ACB-60C4-BBBD-5C0F-67A23DE91A54}"/>
              </a:ext>
            </a:extLst>
          </p:cNvPr>
          <p:cNvSpPr>
            <a:spLocks noGrp="1"/>
          </p:cNvSpPr>
          <p:nvPr>
            <p:ph type="sldNum" sz="quarter" idx="12"/>
          </p:nvPr>
        </p:nvSpPr>
        <p:spPr/>
        <p:txBody>
          <a:body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2110649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6E872"/>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228D851-E3C1-7AF5-3FBB-A7B6654A73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3BC9144-8E0C-92B7-115F-7EEC22CBC7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D46E9BB-5E9E-5679-5046-71475B9E28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4A5610-4D71-45E8-A43F-B7CDE07B535B}" type="datetimeFigureOut">
              <a:rPr kumimoji="1" lang="ja-JP" altLang="en-US" smtClean="0"/>
              <a:t>2022/6/28</a:t>
            </a:fld>
            <a:endParaRPr kumimoji="1" lang="ja-JP" altLang="en-US"/>
          </a:p>
        </p:txBody>
      </p:sp>
      <p:sp>
        <p:nvSpPr>
          <p:cNvPr id="5" name="フッター プレースホルダー 4">
            <a:extLst>
              <a:ext uri="{FF2B5EF4-FFF2-40B4-BE49-F238E27FC236}">
                <a16:creationId xmlns:a16="http://schemas.microsoft.com/office/drawing/2014/main" id="{4C9B27AC-EC31-F707-890C-E3F5AC0331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AA3D8CD-6C77-D2A4-5116-9877D95E38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7399C1-18E6-4A2D-A31F-58A675CB259C}" type="slidenum">
              <a:rPr kumimoji="1" lang="ja-JP" altLang="en-US" smtClean="0"/>
              <a:t>‹#›</a:t>
            </a:fld>
            <a:endParaRPr kumimoji="1" lang="ja-JP" altLang="en-US"/>
          </a:p>
        </p:txBody>
      </p:sp>
    </p:spTree>
    <p:extLst>
      <p:ext uri="{BB962C8B-B14F-4D97-AF65-F5344CB8AC3E}">
        <p14:creationId xmlns:p14="http://schemas.microsoft.com/office/powerpoint/2010/main" val="3544252753"/>
      </p:ext>
    </p:extLst>
  </p:cSld>
  <p:clrMap bg1="lt1" tx1="dk1" bg2="lt2" tx2="dk2" accent1="accent1" accent2="accent2" accent3="accent3" accent4="accent4" accent5="accent5" accent6="accent6" hlink="hlink" folHlink="folHlink"/>
  <p:sldLayoutIdLst>
    <p:sldLayoutId id="2147483663"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C6E872"/>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96577E0-6613-A397-ABD1-7AA7FECE4D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4BDF455-3C6A-4C55-E3E9-E5F6F4EE4C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E704014-9815-2FF0-DC07-E7FE5A19B7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0A3435-7A7C-4688-9750-453E419612D0}" type="datetimeFigureOut">
              <a:rPr kumimoji="1" lang="ja-JP" altLang="en-US" smtClean="0"/>
              <a:t>2022/6/28</a:t>
            </a:fld>
            <a:endParaRPr kumimoji="1" lang="ja-JP" altLang="en-US"/>
          </a:p>
        </p:txBody>
      </p:sp>
      <p:sp>
        <p:nvSpPr>
          <p:cNvPr id="5" name="フッター プレースホルダー 4">
            <a:extLst>
              <a:ext uri="{FF2B5EF4-FFF2-40B4-BE49-F238E27FC236}">
                <a16:creationId xmlns:a16="http://schemas.microsoft.com/office/drawing/2014/main" id="{6AC866AE-F373-F17D-A558-34EE48C94D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64D406B-CDD8-7AC7-D2BB-B1AFB4AC8B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FCEBC-6F3C-4805-9038-ADC85D2C4A5D}" type="slidenum">
              <a:rPr kumimoji="1" lang="ja-JP" altLang="en-US" smtClean="0"/>
              <a:t>‹#›</a:t>
            </a:fld>
            <a:endParaRPr kumimoji="1" lang="ja-JP" altLang="en-US"/>
          </a:p>
        </p:txBody>
      </p:sp>
    </p:spTree>
    <p:extLst>
      <p:ext uri="{BB962C8B-B14F-4D97-AF65-F5344CB8AC3E}">
        <p14:creationId xmlns:p14="http://schemas.microsoft.com/office/powerpoint/2010/main" val="1315569673"/>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C6E872"/>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529D9DE-A980-FB58-3F3C-76ABA9EF19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B9A1216-3AED-04BB-0F24-AC39484FF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230851-8D77-DA7C-EE53-FD51FBDE6B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accent6"/>
                </a:solidFill>
                <a:latin typeface="+mn-lt"/>
              </a:defRPr>
            </a:lvl1pPr>
          </a:lstStyle>
          <a:p>
            <a:fld id="{BF80A5BA-5808-439D-8F14-DD23526067FA}" type="datetimeFigureOut">
              <a:rPr lang="ja-JP" altLang="en-US" smtClean="0"/>
              <a:pPr/>
              <a:t>2022/6/28</a:t>
            </a:fld>
            <a:endParaRPr lang="ja-JP" altLang="en-US"/>
          </a:p>
        </p:txBody>
      </p:sp>
      <p:sp>
        <p:nvSpPr>
          <p:cNvPr id="5" name="フッター プレースホルダー 4">
            <a:extLst>
              <a:ext uri="{FF2B5EF4-FFF2-40B4-BE49-F238E27FC236}">
                <a16:creationId xmlns:a16="http://schemas.microsoft.com/office/drawing/2014/main" id="{BA03FA77-E7D1-33B9-E4AE-F9086FAEFB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6"/>
                </a:solidFill>
                <a:latin typeface="+mn-lt"/>
              </a:defRPr>
            </a:lvl1pPr>
          </a:lstStyle>
          <a:p>
            <a:r>
              <a:rPr lang="en-US" altLang="ja-JP"/>
              <a:t>Copyright(c) Plus Dojo all rights reserved.</a:t>
            </a:r>
            <a:endParaRPr lang="ja-JP" altLang="en-US"/>
          </a:p>
        </p:txBody>
      </p:sp>
      <p:sp>
        <p:nvSpPr>
          <p:cNvPr id="6" name="スライド番号プレースホルダー 5">
            <a:extLst>
              <a:ext uri="{FF2B5EF4-FFF2-40B4-BE49-F238E27FC236}">
                <a16:creationId xmlns:a16="http://schemas.microsoft.com/office/drawing/2014/main" id="{8A05ADF1-E0F3-C8D0-913B-D1364F672A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accent6"/>
                </a:solidFill>
                <a:latin typeface="+mn-lt"/>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7938626"/>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kumimoji="1" sz="4400" kern="1200">
          <a:solidFill>
            <a:schemeClr val="accent6"/>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0119BFB3-A8A5-C926-6EAD-03629E6471DD}"/>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字幕 2">
            <a:extLst>
              <a:ext uri="{FF2B5EF4-FFF2-40B4-BE49-F238E27FC236}">
                <a16:creationId xmlns:a16="http://schemas.microsoft.com/office/drawing/2014/main" id="{EB52F197-1E75-4B39-DD36-E8E79938C2C5}"/>
              </a:ext>
            </a:extLst>
          </p:cNvPr>
          <p:cNvSpPr>
            <a:spLocks noGrp="1"/>
          </p:cNvSpPr>
          <p:nvPr>
            <p:ph type="subTitle" idx="1"/>
          </p:nvPr>
        </p:nvSpPr>
        <p:spPr>
          <a:xfrm>
            <a:off x="1524000" y="4588909"/>
            <a:ext cx="9144000" cy="1314519"/>
          </a:xfrm>
        </p:spPr>
        <p:txBody>
          <a:bodyPr/>
          <a:lstStyle/>
          <a:p>
            <a:r>
              <a:rPr lang="en-US" altLang="ja-JP" b="1" dirty="0">
                <a:latin typeface="BIZ UDP明朝 Medium" panose="02020500000000000000" pitchFamily="18" charset="-128"/>
                <a:ea typeface="BIZ UDP明朝 Medium" panose="02020500000000000000" pitchFamily="18" charset="-128"/>
              </a:rPr>
              <a:t>B-3</a:t>
            </a:r>
            <a:r>
              <a:rPr kumimoji="1" lang="ja-JP" altLang="en-US" b="1" dirty="0">
                <a:latin typeface="BIZ UDP明朝 Medium" panose="02020500000000000000" pitchFamily="18" charset="-128"/>
                <a:ea typeface="BIZ UDP明朝 Medium" panose="02020500000000000000" pitchFamily="18" charset="-128"/>
              </a:rPr>
              <a:t> 炙りえんがわ</a:t>
            </a:r>
            <a:endParaRPr kumimoji="1" lang="en-US" altLang="ja-JP" b="1" dirty="0">
              <a:latin typeface="BIZ UDP明朝 Medium" panose="02020500000000000000" pitchFamily="18" charset="-128"/>
              <a:ea typeface="BIZ UDP明朝 Medium" panose="02020500000000000000" pitchFamily="18" charset="-128"/>
            </a:endParaRPr>
          </a:p>
          <a:p>
            <a:r>
              <a:rPr kumimoji="1" lang="ja-JP" altLang="en-US" sz="1800" dirty="0">
                <a:latin typeface="BIZ UDP明朝 Medium" panose="02020500000000000000" pitchFamily="18" charset="-128"/>
                <a:ea typeface="BIZ UDP明朝 Medium" panose="02020500000000000000" pitchFamily="18" charset="-128"/>
              </a:rPr>
              <a:t>遠藤 洋渡　伊藤 慶秀　石田 夏帆</a:t>
            </a:r>
            <a:endParaRPr kumimoji="1" lang="en-US" altLang="ja-JP" sz="1800" dirty="0">
              <a:latin typeface="BIZ UDP明朝 Medium" panose="02020500000000000000" pitchFamily="18" charset="-128"/>
              <a:ea typeface="BIZ UDP明朝 Medium" panose="02020500000000000000" pitchFamily="18" charset="-128"/>
            </a:endParaRPr>
          </a:p>
          <a:p>
            <a:r>
              <a:rPr lang="ja-JP" altLang="en-US" sz="1800" dirty="0">
                <a:latin typeface="BIZ UDP明朝 Medium" panose="02020500000000000000" pitchFamily="18" charset="-128"/>
                <a:ea typeface="BIZ UDP明朝 Medium" panose="02020500000000000000" pitchFamily="18" charset="-128"/>
              </a:rPr>
              <a:t>菊地 航大　高山 芳久　橋本 美玖</a:t>
            </a:r>
            <a:endParaRPr kumimoji="1" lang="ja-JP" altLang="en-US" sz="1800" dirty="0">
              <a:latin typeface="BIZ UDP明朝 Medium" panose="02020500000000000000" pitchFamily="18" charset="-128"/>
              <a:ea typeface="BIZ UDP明朝 Medium" panose="02020500000000000000" pitchFamily="18" charset="-128"/>
            </a:endParaRPr>
          </a:p>
        </p:txBody>
      </p:sp>
      <p:pic>
        <p:nvPicPr>
          <p:cNvPr id="5" name="図 4" descr="ロゴ&#10;&#10;自動的に生成された説明">
            <a:extLst>
              <a:ext uri="{FF2B5EF4-FFF2-40B4-BE49-F238E27FC236}">
                <a16:creationId xmlns:a16="http://schemas.microsoft.com/office/drawing/2014/main" id="{B92A28D1-743A-B8B4-8805-15B29BB454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9497" y="931221"/>
            <a:ext cx="5513006" cy="3227406"/>
          </a:xfrm>
          <a:prstGeom prst="rect">
            <a:avLst/>
          </a:prstGeom>
        </p:spPr>
      </p:pic>
    </p:spTree>
    <p:extLst>
      <p:ext uri="{BB962C8B-B14F-4D97-AF65-F5344CB8AC3E}">
        <p14:creationId xmlns:p14="http://schemas.microsoft.com/office/powerpoint/2010/main" val="2474695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A93C12B9-14D9-CD6B-328C-14A2389314D5}"/>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E222BD2-3CDF-54D3-DD4C-B4FB90575888}"/>
              </a:ext>
            </a:extLst>
          </p:cNvPr>
          <p:cNvSpPr>
            <a:spLocks noGrp="1"/>
          </p:cNvSpPr>
          <p:nvPr>
            <p:ph type="title"/>
          </p:nvPr>
        </p:nvSpPr>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個人成長</a:t>
            </a:r>
          </a:p>
        </p:txBody>
      </p:sp>
      <p:sp>
        <p:nvSpPr>
          <p:cNvPr id="3" name="コンテンツ プレースホルダー 2">
            <a:extLst>
              <a:ext uri="{FF2B5EF4-FFF2-40B4-BE49-F238E27FC236}">
                <a16:creationId xmlns:a16="http://schemas.microsoft.com/office/drawing/2014/main" id="{FEC85ACD-7664-D22B-A5D9-0A976D8B3A97}"/>
              </a:ext>
            </a:extLst>
          </p:cNvPr>
          <p:cNvSpPr>
            <a:spLocks noGrp="1"/>
          </p:cNvSpPr>
          <p:nvPr>
            <p:ph idx="1"/>
          </p:nvPr>
        </p:nvSpPr>
        <p:spPr>
          <a:xfrm>
            <a:off x="838200" y="2146851"/>
            <a:ext cx="10515600" cy="4030111"/>
          </a:xfrm>
        </p:spPr>
        <p:txBody>
          <a:bodyPr/>
          <a:lstStyle/>
          <a:p>
            <a:pPr>
              <a:buFont typeface="Wingdings" panose="05000000000000000000" pitchFamily="2" charset="2"/>
              <a:buChar char="Ø"/>
            </a:pPr>
            <a:r>
              <a:rPr kumimoji="1" lang="ja-JP" altLang="en-US" b="1" u="sng" dirty="0">
                <a:latin typeface="BIZ UDP明朝 Medium" panose="02020500000000000000" pitchFamily="18" charset="-128"/>
                <a:ea typeface="BIZ UDP明朝 Medium" panose="02020500000000000000" pitchFamily="18" charset="-128"/>
              </a:rPr>
              <a:t>個人的に成長したと感じている点</a:t>
            </a:r>
            <a:endParaRPr kumimoji="1" lang="en-US" altLang="ja-JP" b="1" u="sng" dirty="0">
              <a:latin typeface="BIZ UDP明朝 Medium" panose="02020500000000000000" pitchFamily="18" charset="-128"/>
              <a:ea typeface="BIZ UDP明朝 Medium" panose="02020500000000000000" pitchFamily="18" charset="-128"/>
            </a:endParaRPr>
          </a:p>
          <a:p>
            <a:pPr marL="0" indent="0">
              <a:buNone/>
            </a:pPr>
            <a:r>
              <a:rPr lang="ja-JP" altLang="en-US" dirty="0">
                <a:latin typeface="BIZ UDP明朝 Medium" panose="02020500000000000000" pitchFamily="18" charset="-128"/>
                <a:ea typeface="BIZ UDP明朝 Medium" panose="02020500000000000000" pitchFamily="18" charset="-128"/>
              </a:rPr>
              <a:t>→口頭説明</a:t>
            </a:r>
            <a:endParaRPr lang="en-US" altLang="ja-JP" dirty="0">
              <a:latin typeface="BIZ UDP明朝 Medium" panose="02020500000000000000" pitchFamily="18" charset="-128"/>
              <a:ea typeface="BIZ UDP明朝 Medium" panose="02020500000000000000" pitchFamily="18" charset="-128"/>
            </a:endParaRPr>
          </a:p>
          <a:p>
            <a:pPr marL="0" indent="0">
              <a:buNone/>
            </a:pPr>
            <a:endParaRPr kumimoji="1" lang="en-US" altLang="ja-JP"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lang="ja-JP" altLang="en-US" b="1" u="sng" dirty="0">
                <a:latin typeface="BIZ UDP明朝 Medium" panose="02020500000000000000" pitchFamily="18" charset="-128"/>
                <a:ea typeface="BIZ UDP明朝 Medium" panose="02020500000000000000" pitchFamily="18" charset="-128"/>
              </a:rPr>
              <a:t>チームメンバーからの愛を込めたコメント</a:t>
            </a:r>
            <a:r>
              <a:rPr lang="ja-JP" altLang="en-US" b="1" dirty="0">
                <a:solidFill>
                  <a:srgbClr val="FF0000"/>
                </a:solidFill>
                <a:latin typeface="BIZ UDP明朝 Medium" panose="02020500000000000000" pitchFamily="18" charset="-128"/>
                <a:ea typeface="BIZ UDP明朝 Medium" panose="02020500000000000000" pitchFamily="18" charset="-128"/>
              </a:rPr>
              <a:t>♥</a:t>
            </a:r>
            <a:endParaRPr lang="en-US" altLang="ja-JP" b="1" dirty="0">
              <a:solidFill>
                <a:srgbClr val="FF0000"/>
              </a:solidFill>
              <a:latin typeface="BIZ UDP明朝 Medium" panose="02020500000000000000" pitchFamily="18" charset="-128"/>
              <a:ea typeface="BIZ UDP明朝 Medium" panose="02020500000000000000" pitchFamily="18" charset="-128"/>
            </a:endParaRPr>
          </a:p>
          <a:p>
            <a:pPr marL="0" indent="0">
              <a:buNone/>
            </a:pPr>
            <a:r>
              <a:rPr lang="ja-JP" altLang="en-US" dirty="0">
                <a:latin typeface="BIZ UDP明朝 Medium" panose="02020500000000000000" pitchFamily="18" charset="-128"/>
                <a:ea typeface="BIZ UDP明朝 Medium" panose="02020500000000000000" pitchFamily="18" charset="-128"/>
              </a:rPr>
              <a:t>→スライドに列挙</a:t>
            </a:r>
            <a:endParaRPr kumimoji="1" lang="ja-JP" altLang="en-US" dirty="0">
              <a:latin typeface="BIZ UDP明朝 Medium" panose="02020500000000000000" pitchFamily="18" charset="-128"/>
              <a:ea typeface="BIZ UDP明朝 Medium" panose="02020500000000000000" pitchFamily="18" charset="-128"/>
            </a:endParaRPr>
          </a:p>
        </p:txBody>
      </p:sp>
      <p:pic>
        <p:nvPicPr>
          <p:cNvPr id="6" name="図 5" descr="ロゴ&#10;&#10;自動的に生成された説明">
            <a:extLst>
              <a:ext uri="{FF2B5EF4-FFF2-40B4-BE49-F238E27FC236}">
                <a16:creationId xmlns:a16="http://schemas.microsoft.com/office/drawing/2014/main" id="{F195EB4D-87C2-861E-92AD-81F3311C2A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Tree>
    <p:extLst>
      <p:ext uri="{BB962C8B-B14F-4D97-AF65-F5344CB8AC3E}">
        <p14:creationId xmlns:p14="http://schemas.microsoft.com/office/powerpoint/2010/main" val="1936513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A4F6A72-00F3-C501-9F6A-4F1629EED95F}"/>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A9CBAF4-77F7-7A38-92D1-ABEA036B4FA9}"/>
              </a:ext>
            </a:extLst>
          </p:cNvPr>
          <p:cNvSpPr>
            <a:spLocks noGrp="1"/>
          </p:cNvSpPr>
          <p:nvPr>
            <p:ph type="title"/>
          </p:nvPr>
        </p:nvSpPr>
        <p:spPr>
          <a:xfrm>
            <a:off x="836336" y="367734"/>
            <a:ext cx="10515600" cy="1325563"/>
          </a:xfrm>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個人成長：遠藤</a:t>
            </a:r>
          </a:p>
        </p:txBody>
      </p:sp>
      <p:sp>
        <p:nvSpPr>
          <p:cNvPr id="3" name="コンテンツ プレースホルダー 2">
            <a:extLst>
              <a:ext uri="{FF2B5EF4-FFF2-40B4-BE49-F238E27FC236}">
                <a16:creationId xmlns:a16="http://schemas.microsoft.com/office/drawing/2014/main" id="{590BE91B-FB3C-BD4D-141A-15673B7FE364}"/>
              </a:ext>
            </a:extLst>
          </p:cNvPr>
          <p:cNvSpPr>
            <a:spLocks noGrp="1"/>
          </p:cNvSpPr>
          <p:nvPr>
            <p:ph idx="1"/>
          </p:nvPr>
        </p:nvSpPr>
        <p:spPr/>
        <p:txBody>
          <a:bodyPr/>
          <a:lstStyle/>
          <a:p>
            <a:pPr>
              <a:buFont typeface="BIZ UDP明朝 Medium" panose="02020500000000000000" pitchFamily="18" charset="-128"/>
              <a:buChar char="♥"/>
            </a:pPr>
            <a:r>
              <a:rPr kumimoji="1" lang="ja-JP" altLang="en-US" sz="2400" dirty="0">
                <a:latin typeface="BIZ UDP明朝 Medium" panose="02020500000000000000" pitchFamily="18" charset="-128"/>
                <a:ea typeface="BIZ UDP明朝 Medium" panose="02020500000000000000" pitchFamily="18" charset="-128"/>
              </a:rPr>
              <a:t>リーダーとしての仕事だけでなくメンバーがわすれがちな細かいこと（ロゴ作成や基本デザインなど）を率先して作業してくれた。​</a:t>
            </a:r>
          </a:p>
          <a:p>
            <a:pPr>
              <a:buFont typeface="BIZ UDP明朝 Medium" panose="02020500000000000000" pitchFamily="18" charset="-128"/>
              <a:buChar char="♥"/>
            </a:pPr>
            <a:r>
              <a:rPr kumimoji="1" lang="ja-JP" altLang="en-US" sz="2400" dirty="0">
                <a:latin typeface="BIZ UDP明朝 Medium" panose="02020500000000000000" pitchFamily="18" charset="-128"/>
                <a:ea typeface="BIZ UDP明朝 Medium" panose="02020500000000000000" pitchFamily="18" charset="-128"/>
              </a:rPr>
              <a:t>仕事が速くて頼れるリーダーなだけでなく、ちょっと天然なギャップでチームの空気を和ませてくれた。​</a:t>
            </a:r>
          </a:p>
          <a:p>
            <a:pPr>
              <a:buFont typeface="BIZ UDP明朝 Medium" panose="02020500000000000000" pitchFamily="18" charset="-128"/>
              <a:buChar char="♥"/>
            </a:pPr>
            <a:r>
              <a:rPr kumimoji="1" lang="ja-JP" altLang="en-US" sz="2400" dirty="0">
                <a:latin typeface="BIZ UDP明朝 Medium" panose="02020500000000000000" pitchFamily="18" charset="-128"/>
                <a:ea typeface="BIZ UDP明朝 Medium" panose="02020500000000000000" pitchFamily="18" charset="-128"/>
              </a:rPr>
              <a:t>おだやかに、でも締めるところは締める理想的なリーダーでした！</a:t>
            </a:r>
            <a:r>
              <a:rPr kumimoji="1" lang="ja-JP" altLang="en-US" dirty="0">
                <a:latin typeface="BIZ UDP明朝 Medium" panose="02020500000000000000" pitchFamily="18" charset="-128"/>
                <a:ea typeface="BIZ UDP明朝 Medium" panose="02020500000000000000" pitchFamily="18" charset="-128"/>
              </a:rPr>
              <a:t>​</a:t>
            </a:r>
          </a:p>
        </p:txBody>
      </p:sp>
      <p:pic>
        <p:nvPicPr>
          <p:cNvPr id="6" name="図 5" descr="ロゴ&#10;&#10;自動的に生成された説明">
            <a:extLst>
              <a:ext uri="{FF2B5EF4-FFF2-40B4-BE49-F238E27FC236}">
                <a16:creationId xmlns:a16="http://schemas.microsoft.com/office/drawing/2014/main" id="{85836D15-C73A-688D-0D9C-2252DCA1C9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Tree>
    <p:extLst>
      <p:ext uri="{BB962C8B-B14F-4D97-AF65-F5344CB8AC3E}">
        <p14:creationId xmlns:p14="http://schemas.microsoft.com/office/powerpoint/2010/main" val="3207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E1F6250-142C-5288-79C3-5ECFAF528BE8}"/>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05A2A36-4ADC-26AD-02CC-38D1664B27D7}"/>
              </a:ext>
            </a:extLst>
          </p:cNvPr>
          <p:cNvSpPr>
            <a:spLocks noGrp="1"/>
          </p:cNvSpPr>
          <p:nvPr>
            <p:ph type="title"/>
          </p:nvPr>
        </p:nvSpPr>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個人成長：伊藤</a:t>
            </a:r>
          </a:p>
        </p:txBody>
      </p:sp>
      <p:sp>
        <p:nvSpPr>
          <p:cNvPr id="3" name="コンテンツ プレースホルダー 2">
            <a:extLst>
              <a:ext uri="{FF2B5EF4-FFF2-40B4-BE49-F238E27FC236}">
                <a16:creationId xmlns:a16="http://schemas.microsoft.com/office/drawing/2014/main" id="{937B6F24-6D7E-BC20-D021-80FE71CC78AD}"/>
              </a:ext>
            </a:extLst>
          </p:cNvPr>
          <p:cNvSpPr>
            <a:spLocks noGrp="1"/>
          </p:cNvSpPr>
          <p:nvPr>
            <p:ph idx="1"/>
          </p:nvPr>
        </p:nvSpPr>
        <p:spPr/>
        <p:txBody>
          <a:bodyPr>
            <a:normAutofit/>
          </a:bodyPr>
          <a:lstStyle/>
          <a:p>
            <a:pPr>
              <a:buFont typeface="BIZ UDP明朝 Medium" panose="02020500000000000000" pitchFamily="18" charset="-128"/>
              <a:buChar char="♥"/>
            </a:pPr>
            <a:r>
              <a:rPr kumimoji="1" lang="ja-JP" altLang="en-US" sz="2400" dirty="0">
                <a:latin typeface="BIZ UDP明朝 Medium" panose="02020500000000000000" pitchFamily="18" charset="-128"/>
                <a:ea typeface="BIZ UDP明朝 Medium" panose="02020500000000000000" pitchFamily="18" charset="-128"/>
              </a:rPr>
              <a:t>コミュニケーション能力がとにかく高い！いつもチームのために色々気を遣ってくれてありがとう。​</a:t>
            </a:r>
          </a:p>
          <a:p>
            <a:pPr>
              <a:buFont typeface="BIZ UDP明朝 Medium" panose="02020500000000000000" pitchFamily="18" charset="-128"/>
              <a:buChar char="♥"/>
            </a:pPr>
            <a:r>
              <a:rPr kumimoji="1" lang="ja-JP" altLang="en-US" sz="2400" dirty="0">
                <a:latin typeface="BIZ UDP明朝 Medium" panose="02020500000000000000" pitchFamily="18" charset="-128"/>
                <a:ea typeface="BIZ UDP明朝 Medium" panose="02020500000000000000" pitchFamily="18" charset="-128"/>
              </a:rPr>
              <a:t>伊藤君パワーでいろいろ円滑に決まったと思います！初日から一貫してすごかった。​</a:t>
            </a:r>
          </a:p>
          <a:p>
            <a:pPr>
              <a:buFont typeface="BIZ UDP明朝 Medium" panose="02020500000000000000" pitchFamily="18" charset="-128"/>
              <a:buChar char="♥"/>
            </a:pPr>
            <a:r>
              <a:rPr kumimoji="1" lang="ja-JP" altLang="en-US" sz="2400" dirty="0">
                <a:latin typeface="BIZ UDP明朝 Medium" panose="02020500000000000000" pitchFamily="18" charset="-128"/>
                <a:ea typeface="BIZ UDP明朝 Medium" panose="02020500000000000000" pitchFamily="18" charset="-128"/>
              </a:rPr>
              <a:t>常に意見を出してくれるうえ、話を進めてくれる。作業中でもすぐに手を止めて仲間の話に耳を傾けてくれた。</a:t>
            </a:r>
          </a:p>
        </p:txBody>
      </p:sp>
      <p:pic>
        <p:nvPicPr>
          <p:cNvPr id="6" name="図 5" descr="ロゴ&#10;&#10;自動的に生成された説明">
            <a:extLst>
              <a:ext uri="{FF2B5EF4-FFF2-40B4-BE49-F238E27FC236}">
                <a16:creationId xmlns:a16="http://schemas.microsoft.com/office/drawing/2014/main" id="{3F6DA17E-CE4C-2506-8A72-F9F19B377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Tree>
    <p:extLst>
      <p:ext uri="{BB962C8B-B14F-4D97-AF65-F5344CB8AC3E}">
        <p14:creationId xmlns:p14="http://schemas.microsoft.com/office/powerpoint/2010/main" val="3396783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B8680004-F781-74CC-BB98-EF4F22DF59DE}"/>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A155AD28-3590-A967-BD95-4908AD33C565}"/>
              </a:ext>
            </a:extLst>
          </p:cNvPr>
          <p:cNvSpPr>
            <a:spLocks noGrp="1"/>
          </p:cNvSpPr>
          <p:nvPr>
            <p:ph type="title"/>
          </p:nvPr>
        </p:nvSpPr>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個人成長：石田</a:t>
            </a:r>
          </a:p>
        </p:txBody>
      </p:sp>
      <p:sp>
        <p:nvSpPr>
          <p:cNvPr id="3" name="コンテンツ プレースホルダー 2">
            <a:extLst>
              <a:ext uri="{FF2B5EF4-FFF2-40B4-BE49-F238E27FC236}">
                <a16:creationId xmlns:a16="http://schemas.microsoft.com/office/drawing/2014/main" id="{A8CB6F8D-C515-85D1-0362-92A7DDE473F8}"/>
              </a:ext>
            </a:extLst>
          </p:cNvPr>
          <p:cNvSpPr>
            <a:spLocks noGrp="1"/>
          </p:cNvSpPr>
          <p:nvPr>
            <p:ph idx="1"/>
          </p:nvPr>
        </p:nvSpPr>
        <p:spPr/>
        <p:txBody>
          <a:bodyPr>
            <a:normAutofit/>
          </a:bodyPr>
          <a:lstStyle/>
          <a:p>
            <a:pPr>
              <a:buFont typeface="BIZ UDP明朝 Medium" panose="02020500000000000000" pitchFamily="18" charset="-128"/>
              <a:buChar char="♥"/>
            </a:pPr>
            <a:r>
              <a:rPr kumimoji="1" lang="ja-JP" altLang="en-US" sz="2400" dirty="0">
                <a:latin typeface="BIZ UDP明朝 Medium" panose="02020500000000000000" pitchFamily="18" charset="-128"/>
                <a:ea typeface="BIZ UDP明朝 Medium" panose="02020500000000000000" pitchFamily="18" charset="-128"/>
              </a:rPr>
              <a:t>発想力が豊かで驚かされた。​アイコンや色彩のセンス素晴らしい。ペルソナ分析は夏帆ちゃんなくして成立しなかった。​</a:t>
            </a:r>
          </a:p>
          <a:p>
            <a:pPr>
              <a:buFont typeface="BIZ UDP明朝 Medium" panose="02020500000000000000" pitchFamily="18" charset="-128"/>
              <a:buChar char="♥"/>
            </a:pPr>
            <a:r>
              <a:rPr kumimoji="1" lang="ja-JP" altLang="en-US" sz="2400" dirty="0">
                <a:latin typeface="BIZ UDP明朝 Medium" panose="02020500000000000000" pitchFamily="18" charset="-128"/>
                <a:ea typeface="BIZ UDP明朝 Medium" panose="02020500000000000000" pitchFamily="18" charset="-128"/>
              </a:rPr>
              <a:t>データベースの整理や議事録など細かい仕事を請け負ってくれて本当に助かった！デザインセンスも尊敬しています。​</a:t>
            </a:r>
          </a:p>
        </p:txBody>
      </p:sp>
      <p:pic>
        <p:nvPicPr>
          <p:cNvPr id="6" name="図 5" descr="ロゴ&#10;&#10;自動的に生成された説明">
            <a:extLst>
              <a:ext uri="{FF2B5EF4-FFF2-40B4-BE49-F238E27FC236}">
                <a16:creationId xmlns:a16="http://schemas.microsoft.com/office/drawing/2014/main" id="{BA0E6A30-6F78-129F-BA33-5EEB58A2A3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Tree>
    <p:extLst>
      <p:ext uri="{BB962C8B-B14F-4D97-AF65-F5344CB8AC3E}">
        <p14:creationId xmlns:p14="http://schemas.microsoft.com/office/powerpoint/2010/main" val="4049935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E1565CBB-E5E9-D95A-71CA-1AAC9078E03B}"/>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6A5614FF-780D-088C-3161-49C0AC587D66}"/>
              </a:ext>
            </a:extLst>
          </p:cNvPr>
          <p:cNvSpPr>
            <a:spLocks noGrp="1"/>
          </p:cNvSpPr>
          <p:nvPr>
            <p:ph type="title"/>
          </p:nvPr>
        </p:nvSpPr>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個人成長：菊地</a:t>
            </a:r>
          </a:p>
        </p:txBody>
      </p:sp>
      <p:sp>
        <p:nvSpPr>
          <p:cNvPr id="3" name="コンテンツ プレースホルダー 2">
            <a:extLst>
              <a:ext uri="{FF2B5EF4-FFF2-40B4-BE49-F238E27FC236}">
                <a16:creationId xmlns:a16="http://schemas.microsoft.com/office/drawing/2014/main" id="{EA0F3B9F-13C9-9EFB-5A4B-48A232C2AECB}"/>
              </a:ext>
            </a:extLst>
          </p:cNvPr>
          <p:cNvSpPr>
            <a:spLocks noGrp="1"/>
          </p:cNvSpPr>
          <p:nvPr>
            <p:ph idx="1"/>
          </p:nvPr>
        </p:nvSpPr>
        <p:spPr/>
        <p:txBody>
          <a:bodyPr>
            <a:normAutofit/>
          </a:bodyPr>
          <a:lstStyle/>
          <a:p>
            <a:pPr>
              <a:buFont typeface="BIZ UDP明朝 Medium" panose="02020500000000000000" pitchFamily="18" charset="-128"/>
              <a:buChar char="♥"/>
            </a:pPr>
            <a:r>
              <a:rPr kumimoji="1" lang="ja-JP" altLang="en-US" sz="2400" dirty="0">
                <a:latin typeface="BIZ UDP明朝 Medium" panose="02020500000000000000" pitchFamily="18" charset="-128"/>
                <a:ea typeface="BIZ UDP明朝 Medium" panose="02020500000000000000" pitchFamily="18" charset="-128"/>
              </a:rPr>
              <a:t>実現が難しそうなところもしっかりこなしてくれたミスター仕事人​</a:t>
            </a:r>
          </a:p>
          <a:p>
            <a:pPr>
              <a:buFont typeface="BIZ UDP明朝 Medium" panose="02020500000000000000" pitchFamily="18" charset="-128"/>
              <a:buChar char="♥"/>
            </a:pPr>
            <a:r>
              <a:rPr kumimoji="1" lang="ja-JP" altLang="en-US" sz="2400" dirty="0">
                <a:latin typeface="BIZ UDP明朝 Medium" panose="02020500000000000000" pitchFamily="18" charset="-128"/>
                <a:ea typeface="BIZ UDP明朝 Medium" panose="02020500000000000000" pitchFamily="18" charset="-128"/>
              </a:rPr>
              <a:t>自分で積極的に調べて知識の仕入れをしていく姿勢が素晴らしいなと思いました！​</a:t>
            </a:r>
          </a:p>
          <a:p>
            <a:pPr>
              <a:buFont typeface="BIZ UDP明朝 Medium" panose="02020500000000000000" pitchFamily="18" charset="-128"/>
              <a:buChar char="♥"/>
            </a:pPr>
            <a:r>
              <a:rPr kumimoji="1" lang="ja-JP" altLang="en-US" sz="2400" dirty="0">
                <a:latin typeface="BIZ UDP明朝 Medium" panose="02020500000000000000" pitchFamily="18" charset="-128"/>
                <a:ea typeface="BIZ UDP明朝 Medium" panose="02020500000000000000" pitchFamily="18" charset="-128"/>
              </a:rPr>
              <a:t>静かにコツコツ作り上げていく姿が印象的！あと発表が毎回簡潔でわかりやすかったです。​</a:t>
            </a:r>
          </a:p>
        </p:txBody>
      </p:sp>
      <p:pic>
        <p:nvPicPr>
          <p:cNvPr id="6" name="図 5" descr="ロゴ&#10;&#10;自動的に生成された説明">
            <a:extLst>
              <a:ext uri="{FF2B5EF4-FFF2-40B4-BE49-F238E27FC236}">
                <a16:creationId xmlns:a16="http://schemas.microsoft.com/office/drawing/2014/main" id="{03BD5850-BE72-26B9-64AF-081CAC9A68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Tree>
    <p:extLst>
      <p:ext uri="{BB962C8B-B14F-4D97-AF65-F5344CB8AC3E}">
        <p14:creationId xmlns:p14="http://schemas.microsoft.com/office/powerpoint/2010/main" val="2926862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46B59CCC-09B9-82CE-F891-DBFE645617FB}"/>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63C13F7-6F70-0265-46B9-8B304315B195}"/>
              </a:ext>
            </a:extLst>
          </p:cNvPr>
          <p:cNvSpPr>
            <a:spLocks noGrp="1"/>
          </p:cNvSpPr>
          <p:nvPr>
            <p:ph type="title"/>
          </p:nvPr>
        </p:nvSpPr>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個人成長：高山</a:t>
            </a:r>
          </a:p>
        </p:txBody>
      </p:sp>
      <p:sp>
        <p:nvSpPr>
          <p:cNvPr id="3" name="コンテンツ プレースホルダー 2">
            <a:extLst>
              <a:ext uri="{FF2B5EF4-FFF2-40B4-BE49-F238E27FC236}">
                <a16:creationId xmlns:a16="http://schemas.microsoft.com/office/drawing/2014/main" id="{418F4827-B523-FA5B-4F69-94E5962243DD}"/>
              </a:ext>
            </a:extLst>
          </p:cNvPr>
          <p:cNvSpPr>
            <a:spLocks noGrp="1"/>
          </p:cNvSpPr>
          <p:nvPr>
            <p:ph idx="1"/>
          </p:nvPr>
        </p:nvSpPr>
        <p:spPr/>
        <p:txBody>
          <a:bodyPr>
            <a:normAutofit/>
          </a:bodyPr>
          <a:lstStyle/>
          <a:p>
            <a:pPr>
              <a:buFont typeface="BIZ UDP明朝 Medium" panose="02020500000000000000" pitchFamily="18" charset="-128"/>
              <a:buChar char="♥"/>
            </a:pPr>
            <a:r>
              <a:rPr kumimoji="1" lang="ja-JP" altLang="en-US" sz="2400" dirty="0">
                <a:latin typeface="BIZ UDP明朝 Medium" panose="02020500000000000000" pitchFamily="18" charset="-128"/>
                <a:ea typeface="BIZ UDP明朝 Medium" panose="02020500000000000000" pitchFamily="18" charset="-128"/>
              </a:rPr>
              <a:t>技術のサポートだけでなく、苦手だと言っていたコミュニケーションも一生懸命頑張ってくれたこのグループ最大の功労者。大先生。​</a:t>
            </a:r>
          </a:p>
          <a:p>
            <a:pPr>
              <a:buFont typeface="BIZ UDP明朝 Medium" panose="02020500000000000000" pitchFamily="18" charset="-128"/>
              <a:buChar char="♥"/>
            </a:pPr>
            <a:r>
              <a:rPr kumimoji="1" lang="ja-JP" altLang="en-US" sz="2400" dirty="0">
                <a:latin typeface="BIZ UDP明朝 Medium" panose="02020500000000000000" pitchFamily="18" charset="-128"/>
                <a:ea typeface="BIZ UDP明朝 Medium" panose="02020500000000000000" pitchFamily="18" charset="-128"/>
              </a:rPr>
              <a:t>いつもプログラミングで行き詰まった時に助けてくれて、本当にありがとう。日報入力などの雑務も頑張りましょう！​</a:t>
            </a:r>
          </a:p>
          <a:p>
            <a:pPr>
              <a:buFont typeface="BIZ UDP明朝 Medium" panose="02020500000000000000" pitchFamily="18" charset="-128"/>
              <a:buChar char="♥"/>
            </a:pPr>
            <a:r>
              <a:rPr kumimoji="1" lang="ja-JP" altLang="en-US" sz="2400" dirty="0">
                <a:latin typeface="BIZ UDP明朝 Medium" panose="02020500000000000000" pitchFamily="18" charset="-128"/>
                <a:ea typeface="BIZ UDP明朝 Medium" panose="02020500000000000000" pitchFamily="18" charset="-128"/>
              </a:rPr>
              <a:t>質問する前からつまずきそうなところの対策を考えておいてくれている、まさに先生。本当にありがとう！​</a:t>
            </a:r>
          </a:p>
          <a:p>
            <a:pPr>
              <a:buFont typeface="BIZ UDP明朝 Medium" panose="02020500000000000000" pitchFamily="18" charset="-128"/>
              <a:buChar char="♥"/>
            </a:pPr>
            <a:r>
              <a:rPr kumimoji="1" lang="en-US" altLang="ja-JP" sz="2400" dirty="0">
                <a:latin typeface="BIZ UDP明朝 Medium" panose="02020500000000000000" pitchFamily="18" charset="-128"/>
                <a:ea typeface="BIZ UDP明朝 Medium" panose="02020500000000000000" pitchFamily="18" charset="-128"/>
              </a:rPr>
              <a:t>1</a:t>
            </a:r>
            <a:r>
              <a:rPr kumimoji="1" lang="ja-JP" altLang="en-US" sz="2400" dirty="0">
                <a:latin typeface="BIZ UDP明朝 Medium" panose="02020500000000000000" pitchFamily="18" charset="-128"/>
                <a:ea typeface="BIZ UDP明朝 Medium" panose="02020500000000000000" pitchFamily="18" charset="-128"/>
              </a:rPr>
              <a:t>日の大半を仲間のサポートに費やすことがありながら、担当した部分は文句なしの仕上がりで作ってくれた。</a:t>
            </a:r>
          </a:p>
        </p:txBody>
      </p:sp>
      <p:pic>
        <p:nvPicPr>
          <p:cNvPr id="6" name="図 5" descr="ロゴ&#10;&#10;自動的に生成された説明">
            <a:extLst>
              <a:ext uri="{FF2B5EF4-FFF2-40B4-BE49-F238E27FC236}">
                <a16:creationId xmlns:a16="http://schemas.microsoft.com/office/drawing/2014/main" id="{068DEB50-8A1F-C91B-7050-36028ABCC1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Tree>
    <p:extLst>
      <p:ext uri="{BB962C8B-B14F-4D97-AF65-F5344CB8AC3E}">
        <p14:creationId xmlns:p14="http://schemas.microsoft.com/office/powerpoint/2010/main" val="588876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BA75C993-8C78-8A80-6524-8E66008DC5C3}"/>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23453D38-AFCD-D094-F943-96F0DF4032FD}"/>
              </a:ext>
            </a:extLst>
          </p:cNvPr>
          <p:cNvSpPr>
            <a:spLocks noGrp="1"/>
          </p:cNvSpPr>
          <p:nvPr>
            <p:ph type="title"/>
          </p:nvPr>
        </p:nvSpPr>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個人成長：橋本</a:t>
            </a:r>
          </a:p>
        </p:txBody>
      </p:sp>
      <p:sp>
        <p:nvSpPr>
          <p:cNvPr id="3" name="コンテンツ プレースホルダー 2">
            <a:extLst>
              <a:ext uri="{FF2B5EF4-FFF2-40B4-BE49-F238E27FC236}">
                <a16:creationId xmlns:a16="http://schemas.microsoft.com/office/drawing/2014/main" id="{F1DA795F-5718-E496-CD4F-4F0E6FCD762F}"/>
              </a:ext>
            </a:extLst>
          </p:cNvPr>
          <p:cNvSpPr>
            <a:spLocks noGrp="1"/>
          </p:cNvSpPr>
          <p:nvPr>
            <p:ph idx="1"/>
          </p:nvPr>
        </p:nvSpPr>
        <p:spPr/>
        <p:txBody>
          <a:bodyPr>
            <a:normAutofit/>
          </a:bodyPr>
          <a:lstStyle/>
          <a:p>
            <a:pPr>
              <a:buFont typeface="BIZ UDP明朝 Medium" panose="02020500000000000000" pitchFamily="18" charset="-128"/>
              <a:buChar char="♥"/>
            </a:pPr>
            <a:r>
              <a:rPr kumimoji="1" lang="ja-JP" altLang="en-US" sz="2400" dirty="0">
                <a:latin typeface="BIZ UDP明朝 Medium" panose="02020500000000000000" pitchFamily="18" charset="-128"/>
                <a:ea typeface="BIZ UDP明朝 Medium" panose="02020500000000000000" pitchFamily="18" charset="-128"/>
              </a:rPr>
              <a:t>苦手とする業務の担当を自ら立候補する積極性に尊敬した。　プレゼンであそこまで人を楽しませられるのはあなたしかいない。​</a:t>
            </a:r>
          </a:p>
          <a:p>
            <a:pPr>
              <a:buFont typeface="BIZ UDP明朝 Medium" panose="02020500000000000000" pitchFamily="18" charset="-128"/>
              <a:buChar char="♥"/>
            </a:pPr>
            <a:r>
              <a:rPr kumimoji="1" lang="ja-JP" altLang="en-US" sz="2400" dirty="0">
                <a:latin typeface="BIZ UDP明朝 Medium" panose="02020500000000000000" pitchFamily="18" charset="-128"/>
                <a:ea typeface="BIZ UDP明朝 Medium" panose="02020500000000000000" pitchFamily="18" charset="-128"/>
              </a:rPr>
              <a:t>チーム開発初日にコミュニケーションが苦手なので頑張ると言っていて、しっかり実行しているところに感動！発表が毎回楽しみでした。​</a:t>
            </a:r>
          </a:p>
        </p:txBody>
      </p:sp>
      <p:pic>
        <p:nvPicPr>
          <p:cNvPr id="6" name="図 5" descr="ロゴ&#10;&#10;自動的に生成された説明">
            <a:extLst>
              <a:ext uri="{FF2B5EF4-FFF2-40B4-BE49-F238E27FC236}">
                <a16:creationId xmlns:a16="http://schemas.microsoft.com/office/drawing/2014/main" id="{F0233E8C-AA06-0312-5BBA-59FD5DE491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Tree>
    <p:extLst>
      <p:ext uri="{BB962C8B-B14F-4D97-AF65-F5344CB8AC3E}">
        <p14:creationId xmlns:p14="http://schemas.microsoft.com/office/powerpoint/2010/main" val="133445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正方形/長方形 36">
            <a:extLst>
              <a:ext uri="{FF2B5EF4-FFF2-40B4-BE49-F238E27FC236}">
                <a16:creationId xmlns:a16="http://schemas.microsoft.com/office/drawing/2014/main" id="{A5EAC9EC-E63B-9F2C-AD19-8F8EA46A4D6F}"/>
              </a:ext>
            </a:extLst>
          </p:cNvPr>
          <p:cNvSpPr/>
          <p:nvPr/>
        </p:nvSpPr>
        <p:spPr>
          <a:xfrm>
            <a:off x="682487" y="23522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6" name="Picture 12">
            <a:extLst>
              <a:ext uri="{FF2B5EF4-FFF2-40B4-BE49-F238E27FC236}">
                <a16:creationId xmlns:a16="http://schemas.microsoft.com/office/drawing/2014/main" id="{0CD25576-0D6C-46E1-67CF-7F62DF766819}"/>
              </a:ext>
            </a:extLst>
          </p:cNvPr>
          <p:cNvPicPr>
            <a:picLocks noChangeAspect="1" noChangeArrowheads="1"/>
          </p:cNvPicPr>
          <p:nvPr/>
        </p:nvPicPr>
        <p:blipFill>
          <a:blip r:embed="rId3">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425098" y="1"/>
            <a:ext cx="11341804" cy="1930400"/>
          </a:xfrm>
          <a:prstGeom prst="rect">
            <a:avLst/>
          </a:prstGeom>
          <a:noFill/>
          <a:extLst>
            <a:ext uri="{909E8E84-426E-40DD-AFC4-6F175D3DCCD1}">
              <a14:hiddenFill xmlns:a14="http://schemas.microsoft.com/office/drawing/2010/main">
                <a:solidFill>
                  <a:srgbClr val="FFFFFF"/>
                </a:solidFill>
              </a14:hiddenFill>
            </a:ext>
          </a:extLst>
        </p:spPr>
      </p:pic>
      <p:sp>
        <p:nvSpPr>
          <p:cNvPr id="3" name="字幕 2">
            <a:extLst>
              <a:ext uri="{FF2B5EF4-FFF2-40B4-BE49-F238E27FC236}">
                <a16:creationId xmlns:a16="http://schemas.microsoft.com/office/drawing/2014/main" id="{B9C9FA85-31F3-4C52-2DB3-21CCC84B3594}"/>
              </a:ext>
            </a:extLst>
          </p:cNvPr>
          <p:cNvSpPr>
            <a:spLocks noGrp="1"/>
          </p:cNvSpPr>
          <p:nvPr>
            <p:ph type="subTitle" idx="1"/>
          </p:nvPr>
        </p:nvSpPr>
        <p:spPr>
          <a:xfrm>
            <a:off x="2223287" y="688356"/>
            <a:ext cx="7997216" cy="929814"/>
          </a:xfrm>
        </p:spPr>
        <p:txBody>
          <a:bodyPr>
            <a:noAutofit/>
          </a:bodyPr>
          <a:lstStyle/>
          <a:p>
            <a:r>
              <a:rPr lang="en-US" altLang="ja-JP" sz="4000" dirty="0">
                <a:solidFill>
                  <a:schemeClr val="bg1"/>
                </a:solidFill>
                <a:latin typeface="HGS行書体" panose="03000600000000000000" pitchFamily="66" charset="-128"/>
                <a:ea typeface="HGS行書体" panose="03000600000000000000" pitchFamily="66" charset="-128"/>
              </a:rPr>
              <a:t>B3 </a:t>
            </a:r>
            <a:r>
              <a:rPr lang="ja-JP" altLang="en-US" sz="4000" dirty="0">
                <a:solidFill>
                  <a:schemeClr val="bg1"/>
                </a:solidFill>
                <a:latin typeface="HGS行書体" panose="03000600000000000000" pitchFamily="66" charset="-128"/>
                <a:ea typeface="HGS行書体" panose="03000600000000000000" pitchFamily="66" charset="-128"/>
              </a:rPr>
              <a:t>炙りえんがわより愛を込めて</a:t>
            </a:r>
            <a:endParaRPr lang="en-US" altLang="ja-JP" sz="4000" dirty="0">
              <a:solidFill>
                <a:schemeClr val="bg1"/>
              </a:solidFill>
              <a:latin typeface="HGS行書体" panose="03000600000000000000" pitchFamily="66" charset="-128"/>
              <a:ea typeface="HGS行書体" panose="03000600000000000000" pitchFamily="66" charset="-128"/>
            </a:endParaRPr>
          </a:p>
        </p:txBody>
      </p:sp>
      <p:sp>
        <p:nvSpPr>
          <p:cNvPr id="5" name="タイトル 4">
            <a:extLst>
              <a:ext uri="{FF2B5EF4-FFF2-40B4-BE49-F238E27FC236}">
                <a16:creationId xmlns:a16="http://schemas.microsoft.com/office/drawing/2014/main" id="{024DB6ED-1995-07CC-6153-6684553392AF}"/>
              </a:ext>
            </a:extLst>
          </p:cNvPr>
          <p:cNvSpPr>
            <a:spLocks noGrp="1"/>
          </p:cNvSpPr>
          <p:nvPr>
            <p:ph type="ctrTitle"/>
          </p:nvPr>
        </p:nvSpPr>
        <p:spPr>
          <a:xfrm>
            <a:off x="1457739" y="2766116"/>
            <a:ext cx="9528312" cy="1193247"/>
          </a:xfrm>
        </p:spPr>
        <p:txBody>
          <a:bodyPr>
            <a:normAutofit fontScale="90000"/>
          </a:bodyPr>
          <a:lstStyle/>
          <a:p>
            <a:r>
              <a:rPr lang="ja-JP" altLang="en-US" sz="4400" dirty="0">
                <a:solidFill>
                  <a:srgbClr val="056334"/>
                </a:solidFill>
                <a:latin typeface="HGS行書体" panose="03000600000000000000" pitchFamily="66" charset="-128"/>
                <a:ea typeface="HGS行書体" panose="03000600000000000000" pitchFamily="66" charset="-128"/>
              </a:rPr>
              <a:t>毎度ありがとうございました！</a:t>
            </a:r>
            <a:br>
              <a:rPr lang="en-US" altLang="ja-JP" sz="4400" dirty="0">
                <a:solidFill>
                  <a:srgbClr val="056334"/>
                </a:solidFill>
                <a:latin typeface="HGS行書体" panose="03000600000000000000" pitchFamily="66" charset="-128"/>
                <a:ea typeface="HGS行書体" panose="03000600000000000000" pitchFamily="66" charset="-128"/>
              </a:rPr>
            </a:br>
            <a:r>
              <a:rPr lang="ja-JP" altLang="en-US" sz="4400" dirty="0">
                <a:solidFill>
                  <a:srgbClr val="056334"/>
                </a:solidFill>
                <a:latin typeface="HGS行書体" panose="03000600000000000000" pitchFamily="66" charset="-128"/>
                <a:ea typeface="HGS行書体" panose="03000600000000000000" pitchFamily="66" charset="-128"/>
              </a:rPr>
              <a:t>またのご利用お待ちしております。</a:t>
            </a:r>
          </a:p>
        </p:txBody>
      </p:sp>
      <p:pic>
        <p:nvPicPr>
          <p:cNvPr id="38" name="図 37" descr="ロゴ&#10;&#10;自動的に生成された説明">
            <a:extLst>
              <a:ext uri="{FF2B5EF4-FFF2-40B4-BE49-F238E27FC236}">
                <a16:creationId xmlns:a16="http://schemas.microsoft.com/office/drawing/2014/main" id="{C20B676E-3BE3-326E-FBC8-91CDDF223F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Tree>
    <p:extLst>
      <p:ext uri="{BB962C8B-B14F-4D97-AF65-F5344CB8AC3E}">
        <p14:creationId xmlns:p14="http://schemas.microsoft.com/office/powerpoint/2010/main" val="712348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0F4F5560-4DDF-95AE-553A-22C0E1AC37B9}"/>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C8C30089-0585-7397-D2CA-6DB74C1DC5B2}"/>
              </a:ext>
            </a:extLst>
          </p:cNvPr>
          <p:cNvSpPr>
            <a:spLocks noGrp="1"/>
          </p:cNvSpPr>
          <p:nvPr>
            <p:ph idx="1"/>
          </p:nvPr>
        </p:nvSpPr>
        <p:spPr>
          <a:xfrm>
            <a:off x="4167808" y="2446083"/>
            <a:ext cx="3882887" cy="2192178"/>
          </a:xfrm>
        </p:spPr>
        <p:txBody>
          <a:bodyPr>
            <a:normAutofit fontScale="92500"/>
          </a:bodyPr>
          <a:lstStyle/>
          <a:p>
            <a:pPr>
              <a:buFont typeface="Wingdings" panose="05000000000000000000" pitchFamily="2" charset="2"/>
              <a:buChar char="Ø"/>
            </a:pPr>
            <a:r>
              <a:rPr lang="en-US" altLang="ja-JP" sz="3200" b="1" u="sng" dirty="0">
                <a:latin typeface="BIZ UDP明朝 Medium" panose="02020500000000000000" pitchFamily="18" charset="-128"/>
                <a:ea typeface="BIZ UDP明朝 Medium" panose="02020500000000000000" pitchFamily="18" charset="-128"/>
              </a:rPr>
              <a:t>FLIFRE</a:t>
            </a:r>
            <a:r>
              <a:rPr lang="ja-JP" altLang="en-US" sz="3200" b="1" u="sng" dirty="0">
                <a:latin typeface="BIZ UDP明朝 Medium" panose="02020500000000000000" pitchFamily="18" charset="-128"/>
                <a:ea typeface="BIZ UDP明朝 Medium" panose="02020500000000000000" pitchFamily="18" charset="-128"/>
              </a:rPr>
              <a:t>の開発背景</a:t>
            </a:r>
            <a:endParaRPr lang="en-US" altLang="ja-JP" sz="3200" b="1" u="sng"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kumimoji="1" lang="en-US" altLang="ja-JP" sz="3200" b="1" u="sng" dirty="0">
                <a:latin typeface="BIZ UDP明朝 Medium" panose="02020500000000000000" pitchFamily="18" charset="-128"/>
                <a:ea typeface="BIZ UDP明朝 Medium" panose="02020500000000000000" pitchFamily="18" charset="-128"/>
              </a:rPr>
              <a:t>FLIFRE</a:t>
            </a:r>
            <a:r>
              <a:rPr kumimoji="1" lang="ja-JP" altLang="en-US" sz="3200" b="1" u="sng" dirty="0">
                <a:latin typeface="BIZ UDP明朝 Medium" panose="02020500000000000000" pitchFamily="18" charset="-128"/>
                <a:ea typeface="BIZ UDP明朝 Medium" panose="02020500000000000000" pitchFamily="18" charset="-128"/>
              </a:rPr>
              <a:t>について</a:t>
            </a:r>
            <a:endParaRPr kumimoji="1" lang="en-US" altLang="ja-JP" sz="3200" b="1" u="sng"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lang="ja-JP" altLang="en-US" sz="3200" b="1" u="sng" dirty="0">
                <a:latin typeface="BIZ UDP明朝 Medium" panose="02020500000000000000" pitchFamily="18" charset="-128"/>
                <a:ea typeface="BIZ UDP明朝 Medium" panose="02020500000000000000" pitchFamily="18" charset="-128"/>
              </a:rPr>
              <a:t>機能説明</a:t>
            </a:r>
            <a:endParaRPr lang="en-US" altLang="ja-JP" sz="3200" b="1" u="sng"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kumimoji="1" lang="ja-JP" altLang="en-US" sz="3200" b="1" u="sng" dirty="0">
                <a:latin typeface="BIZ UDP明朝 Medium" panose="02020500000000000000" pitchFamily="18" charset="-128"/>
                <a:ea typeface="BIZ UDP明朝 Medium" panose="02020500000000000000" pitchFamily="18" charset="-128"/>
              </a:rPr>
              <a:t>個人成長</a:t>
            </a:r>
            <a:endParaRPr kumimoji="1" lang="en-US" altLang="ja-JP" sz="3200" b="1" u="sng" dirty="0">
              <a:latin typeface="BIZ UDP明朝 Medium" panose="02020500000000000000" pitchFamily="18" charset="-128"/>
              <a:ea typeface="BIZ UDP明朝 Medium" panose="02020500000000000000" pitchFamily="18" charset="-128"/>
            </a:endParaRPr>
          </a:p>
        </p:txBody>
      </p:sp>
      <p:pic>
        <p:nvPicPr>
          <p:cNvPr id="8" name="Picture 12">
            <a:extLst>
              <a:ext uri="{FF2B5EF4-FFF2-40B4-BE49-F238E27FC236}">
                <a16:creationId xmlns:a16="http://schemas.microsoft.com/office/drawing/2014/main" id="{0FBE787C-D67B-E2E9-9B42-F577A275141F}"/>
              </a:ext>
            </a:extLst>
          </p:cNvPr>
          <p:cNvPicPr>
            <a:picLocks noChangeAspect="1" noChangeArrowheads="1"/>
          </p:cNvPicPr>
          <p:nvPr/>
        </p:nvPicPr>
        <p:blipFill>
          <a:blip r:embed="rId2">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438350" y="98251"/>
            <a:ext cx="11341804" cy="1930400"/>
          </a:xfrm>
          <a:prstGeom prst="rect">
            <a:avLst/>
          </a:prstGeom>
          <a:noFill/>
          <a:extLst>
            <a:ext uri="{909E8E84-426E-40DD-AFC4-6F175D3DCCD1}">
              <a14:hiddenFill xmlns:a14="http://schemas.microsoft.com/office/drawing/2010/main">
                <a:solidFill>
                  <a:srgbClr val="FFFFFF"/>
                </a:solidFill>
              </a14:hiddenFill>
            </a:ext>
          </a:extLst>
        </p:spPr>
      </p:pic>
      <p:sp>
        <p:nvSpPr>
          <p:cNvPr id="9" name="字幕 2">
            <a:extLst>
              <a:ext uri="{FF2B5EF4-FFF2-40B4-BE49-F238E27FC236}">
                <a16:creationId xmlns:a16="http://schemas.microsoft.com/office/drawing/2014/main" id="{6BEAD35A-4747-FED1-165B-F77B563C2A38}"/>
              </a:ext>
            </a:extLst>
          </p:cNvPr>
          <p:cNvSpPr txBox="1">
            <a:spLocks/>
          </p:cNvSpPr>
          <p:nvPr/>
        </p:nvSpPr>
        <p:spPr>
          <a:xfrm>
            <a:off x="3699972" y="736218"/>
            <a:ext cx="4792055" cy="9298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4800" dirty="0">
                <a:solidFill>
                  <a:schemeClr val="bg1"/>
                </a:solidFill>
                <a:latin typeface="HGS行書体" panose="03000600000000000000" pitchFamily="66" charset="-128"/>
                <a:ea typeface="HGS行書体" panose="03000600000000000000" pitchFamily="66" charset="-128"/>
              </a:rPr>
              <a:t>本日のお品書き</a:t>
            </a:r>
            <a:endParaRPr lang="en-US" altLang="ja-JP" sz="4800" dirty="0">
              <a:solidFill>
                <a:schemeClr val="bg1"/>
              </a:solidFill>
              <a:latin typeface="HGS行書体" panose="03000600000000000000" pitchFamily="66" charset="-128"/>
              <a:ea typeface="HGS行書体" panose="03000600000000000000" pitchFamily="66" charset="-128"/>
            </a:endParaRPr>
          </a:p>
        </p:txBody>
      </p:sp>
      <p:pic>
        <p:nvPicPr>
          <p:cNvPr id="10" name="Picture 8">
            <a:extLst>
              <a:ext uri="{FF2B5EF4-FFF2-40B4-BE49-F238E27FC236}">
                <a16:creationId xmlns:a16="http://schemas.microsoft.com/office/drawing/2014/main" id="{7BDE0EBF-610B-2B20-59A4-E0EB40BB56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0334551" y="4518568"/>
            <a:ext cx="1224753" cy="178145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38D0EDB7-B120-9D93-ACE5-88B0246916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9344518" y="4517165"/>
            <a:ext cx="1229747" cy="175678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a:extLst>
              <a:ext uri="{FF2B5EF4-FFF2-40B4-BE49-F238E27FC236}">
                <a16:creationId xmlns:a16="http://schemas.microsoft.com/office/drawing/2014/main" id="{A2D940D0-A081-2D7B-61F1-061E0929A4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224" y="4492487"/>
            <a:ext cx="1224753" cy="178145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a:extLst>
              <a:ext uri="{FF2B5EF4-FFF2-40B4-BE49-F238E27FC236}">
                <a16:creationId xmlns:a16="http://schemas.microsoft.com/office/drawing/2014/main" id="{A25C3A3F-6059-89F1-6967-C72AB4246B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6786" y="4518568"/>
            <a:ext cx="1224753" cy="178145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
            <a:extLst>
              <a:ext uri="{FF2B5EF4-FFF2-40B4-BE49-F238E27FC236}">
                <a16:creationId xmlns:a16="http://schemas.microsoft.com/office/drawing/2014/main" id="{CBA3D6A5-A45F-9487-439C-81A0EAE97A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5975" y="4505736"/>
            <a:ext cx="1229747" cy="175678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a:extLst>
              <a:ext uri="{FF2B5EF4-FFF2-40B4-BE49-F238E27FC236}">
                <a16:creationId xmlns:a16="http://schemas.microsoft.com/office/drawing/2014/main" id="{AD578ABE-6B68-FD76-4B48-C38AB27E7F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8428352" y="4518568"/>
            <a:ext cx="1224753" cy="1781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917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0F4F5560-4DDF-95AE-553A-22C0E1AC37B9}"/>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31D4277-22F7-CD8C-8DD6-B5C14712D92E}"/>
              </a:ext>
            </a:extLst>
          </p:cNvPr>
          <p:cNvSpPr>
            <a:spLocks noGrp="1"/>
          </p:cNvSpPr>
          <p:nvPr>
            <p:ph type="title"/>
          </p:nvPr>
        </p:nvSpPr>
        <p:spPr>
          <a:xfrm>
            <a:off x="5767811" y="390766"/>
            <a:ext cx="3466310" cy="1325563"/>
          </a:xfrm>
        </p:spPr>
        <p:txBody>
          <a:bodyPr/>
          <a:lstStyle/>
          <a:p>
            <a:r>
              <a:rPr lang="ja-JP" altLang="en-US" b="1" dirty="0">
                <a:solidFill>
                  <a:srgbClr val="056334"/>
                </a:solidFill>
                <a:latin typeface="HGS行書体" panose="03000600000000000000" pitchFamily="66" charset="-128"/>
                <a:ea typeface="HGS行書体" panose="03000600000000000000" pitchFamily="66" charset="-128"/>
              </a:rPr>
              <a:t>の開発背景</a:t>
            </a:r>
            <a:endParaRPr kumimoji="1" lang="ja-JP" altLang="en-US" b="1" dirty="0">
              <a:solidFill>
                <a:srgbClr val="056334"/>
              </a:solidFill>
              <a:latin typeface="HGS行書体" panose="03000600000000000000" pitchFamily="66" charset="-128"/>
              <a:ea typeface="HGS行書体" panose="03000600000000000000" pitchFamily="66" charset="-128"/>
            </a:endParaRPr>
          </a:p>
        </p:txBody>
      </p:sp>
      <p:sp>
        <p:nvSpPr>
          <p:cNvPr id="3" name="コンテンツ プレースホルダー 2">
            <a:extLst>
              <a:ext uri="{FF2B5EF4-FFF2-40B4-BE49-F238E27FC236}">
                <a16:creationId xmlns:a16="http://schemas.microsoft.com/office/drawing/2014/main" id="{C8C30089-0585-7397-D2CA-6DB74C1DC5B2}"/>
              </a:ext>
            </a:extLst>
          </p:cNvPr>
          <p:cNvSpPr>
            <a:spLocks noGrp="1"/>
          </p:cNvSpPr>
          <p:nvPr>
            <p:ph idx="1"/>
          </p:nvPr>
        </p:nvSpPr>
        <p:spPr>
          <a:xfrm>
            <a:off x="864704" y="2028651"/>
            <a:ext cx="10515600" cy="3775801"/>
          </a:xfrm>
        </p:spPr>
        <p:txBody>
          <a:bodyPr>
            <a:normAutofit fontScale="92500"/>
          </a:bodyPr>
          <a:lstStyle/>
          <a:p>
            <a:pPr>
              <a:buFont typeface="Wingdings" panose="05000000000000000000" pitchFamily="2" charset="2"/>
              <a:buChar char="Ø"/>
            </a:pPr>
            <a:r>
              <a:rPr kumimoji="1" lang="ja-JP" altLang="en-US" b="1" u="sng" dirty="0">
                <a:latin typeface="BIZ UDP明朝 Medium" panose="02020500000000000000" pitchFamily="18" charset="-128"/>
                <a:ea typeface="BIZ UDP明朝 Medium" panose="02020500000000000000" pitchFamily="18" charset="-128"/>
              </a:rPr>
              <a:t>コロナ禍</a:t>
            </a:r>
            <a:r>
              <a:rPr lang="ja-JP" altLang="en-US" b="1" u="sng" dirty="0">
                <a:latin typeface="BIZ UDP明朝 Medium" panose="02020500000000000000" pitchFamily="18" charset="-128"/>
                <a:ea typeface="BIZ UDP明朝 Medium" panose="02020500000000000000" pitchFamily="18" charset="-128"/>
              </a:rPr>
              <a:t>において</a:t>
            </a:r>
            <a:r>
              <a:rPr kumimoji="1" lang="ja-JP" altLang="en-US" b="1" u="sng" dirty="0">
                <a:latin typeface="BIZ UDP明朝 Medium" panose="02020500000000000000" pitchFamily="18" charset="-128"/>
                <a:ea typeface="BIZ UDP明朝 Medium" panose="02020500000000000000" pitchFamily="18" charset="-128"/>
              </a:rPr>
              <a:t>家での活動時間が増えた影響で、サブスクリプションサービスを利用する人が増えた</a:t>
            </a:r>
            <a:endParaRPr kumimoji="1" lang="en-US" altLang="ja-JP" b="1" u="sng" dirty="0">
              <a:latin typeface="BIZ UDP明朝 Medium" panose="02020500000000000000" pitchFamily="18" charset="-128"/>
              <a:ea typeface="BIZ UDP明朝 Medium" panose="02020500000000000000" pitchFamily="18" charset="-128"/>
            </a:endParaRPr>
          </a:p>
          <a:p>
            <a:pPr marL="0" indent="0">
              <a:buNone/>
            </a:pPr>
            <a:r>
              <a:rPr lang="ja-JP" altLang="en-US" dirty="0">
                <a:latin typeface="BIZ UDP明朝 Medium" panose="02020500000000000000" pitchFamily="18" charset="-128"/>
                <a:ea typeface="BIZ UDP明朝 Medium" panose="02020500000000000000" pitchFamily="18" charset="-128"/>
              </a:rPr>
              <a:t>→</a:t>
            </a:r>
            <a:r>
              <a:rPr lang="en-US" altLang="ja-JP" dirty="0">
                <a:latin typeface="BIZ UDP明朝 Medium" panose="02020500000000000000" pitchFamily="18" charset="-128"/>
                <a:ea typeface="BIZ UDP明朝 Medium" panose="02020500000000000000" pitchFamily="18" charset="-128"/>
              </a:rPr>
              <a:t>Netflix</a:t>
            </a:r>
            <a:r>
              <a:rPr lang="ja-JP" altLang="en-US" dirty="0">
                <a:latin typeface="BIZ UDP明朝 Medium" panose="02020500000000000000" pitchFamily="18" charset="-128"/>
                <a:ea typeface="BIZ UDP明朝 Medium" panose="02020500000000000000" pitchFamily="18" charset="-128"/>
              </a:rPr>
              <a:t>はアマゾンプライムの次に会員数が多い</a:t>
            </a:r>
            <a:r>
              <a:rPr lang="en-US" altLang="ja-JP" dirty="0">
                <a:latin typeface="BIZ UDP明朝 Medium" panose="02020500000000000000" pitchFamily="18" charset="-128"/>
                <a:ea typeface="BIZ UDP明朝 Medium" panose="02020500000000000000" pitchFamily="18" charset="-128"/>
              </a:rPr>
              <a:t>(</a:t>
            </a:r>
            <a:r>
              <a:rPr lang="ja-JP" altLang="en-US" dirty="0">
                <a:latin typeface="BIZ UDP明朝 Medium" panose="02020500000000000000" pitchFamily="18" charset="-128"/>
                <a:ea typeface="BIZ UDP明朝 Medium" panose="02020500000000000000" pitchFamily="18" charset="-128"/>
              </a:rPr>
              <a:t>国内で</a:t>
            </a:r>
            <a:r>
              <a:rPr lang="en-US" altLang="ja-JP" dirty="0">
                <a:latin typeface="BIZ UDP明朝 Medium" panose="02020500000000000000" pitchFamily="18" charset="-128"/>
                <a:ea typeface="BIZ UDP明朝 Medium" panose="02020500000000000000" pitchFamily="18" charset="-128"/>
              </a:rPr>
              <a:t>600</a:t>
            </a:r>
            <a:r>
              <a:rPr lang="ja-JP" altLang="en-US" dirty="0">
                <a:latin typeface="BIZ UDP明朝 Medium" panose="02020500000000000000" pitchFamily="18" charset="-128"/>
                <a:ea typeface="BIZ UDP明朝 Medium" panose="02020500000000000000" pitchFamily="18" charset="-128"/>
              </a:rPr>
              <a:t>万人</a:t>
            </a:r>
            <a:r>
              <a:rPr lang="en-US" altLang="ja-JP" dirty="0">
                <a:latin typeface="BIZ UDP明朝 Medium" panose="02020500000000000000" pitchFamily="18" charset="-128"/>
                <a:ea typeface="BIZ UDP明朝 Medium" panose="02020500000000000000" pitchFamily="18" charset="-128"/>
              </a:rPr>
              <a:t>)</a:t>
            </a:r>
          </a:p>
          <a:p>
            <a:pPr marL="0" indent="0">
              <a:buNone/>
            </a:pPr>
            <a:r>
              <a:rPr kumimoji="1" lang="ja-JP" altLang="en-US" dirty="0">
                <a:latin typeface="BIZ UDP明朝 Medium" panose="02020500000000000000" pitchFamily="18" charset="-128"/>
                <a:ea typeface="BIZ UDP明朝 Medium" panose="02020500000000000000" pitchFamily="18" charset="-128"/>
              </a:rPr>
              <a:t>　そして</a:t>
            </a:r>
            <a:r>
              <a:rPr kumimoji="1" lang="en-US" altLang="ja-JP" dirty="0">
                <a:latin typeface="BIZ UDP明朝 Medium" panose="02020500000000000000" pitchFamily="18" charset="-128"/>
                <a:ea typeface="BIZ UDP明朝 Medium" panose="02020500000000000000" pitchFamily="18" charset="-128"/>
              </a:rPr>
              <a:t>20</a:t>
            </a:r>
            <a:r>
              <a:rPr kumimoji="1" lang="ja-JP" altLang="en-US" dirty="0">
                <a:latin typeface="BIZ UDP明朝 Medium" panose="02020500000000000000" pitchFamily="18" charset="-128"/>
                <a:ea typeface="BIZ UDP明朝 Medium" panose="02020500000000000000" pitchFamily="18" charset="-128"/>
              </a:rPr>
              <a:t>代の利用者が全体の約</a:t>
            </a:r>
            <a:r>
              <a:rPr kumimoji="1" lang="en-US" altLang="ja-JP" dirty="0">
                <a:latin typeface="BIZ UDP明朝 Medium" panose="02020500000000000000" pitchFamily="18" charset="-128"/>
                <a:ea typeface="BIZ UDP明朝 Medium" panose="02020500000000000000" pitchFamily="18" charset="-128"/>
              </a:rPr>
              <a:t>4</a:t>
            </a:r>
            <a:r>
              <a:rPr kumimoji="1" lang="ja-JP" altLang="en-US" dirty="0">
                <a:latin typeface="BIZ UDP明朝 Medium" panose="02020500000000000000" pitchFamily="18" charset="-128"/>
                <a:ea typeface="BIZ UDP明朝 Medium" panose="02020500000000000000" pitchFamily="18" charset="-128"/>
              </a:rPr>
              <a:t>割を占める</a:t>
            </a:r>
            <a:endParaRPr kumimoji="1" lang="en-US" altLang="ja-JP" dirty="0">
              <a:latin typeface="BIZ UDP明朝 Medium" panose="02020500000000000000" pitchFamily="18" charset="-128"/>
              <a:ea typeface="BIZ UDP明朝 Medium" panose="02020500000000000000" pitchFamily="18" charset="-128"/>
            </a:endParaRPr>
          </a:p>
          <a:p>
            <a:pPr marL="0" indent="0">
              <a:buNone/>
            </a:pPr>
            <a:endParaRPr kumimoji="1" lang="ja-JP" altLang="en-US"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kumimoji="1" lang="ja-JP" altLang="en-US" b="1" u="sng" dirty="0">
                <a:latin typeface="BIZ UDP明朝 Medium" panose="02020500000000000000" pitchFamily="18" charset="-128"/>
                <a:ea typeface="BIZ UDP明朝 Medium" panose="02020500000000000000" pitchFamily="18" charset="-128"/>
              </a:rPr>
              <a:t>現状で</a:t>
            </a:r>
            <a:r>
              <a:rPr kumimoji="1" lang="en-US" altLang="ja-JP" b="1" u="sng" dirty="0">
                <a:latin typeface="BIZ UDP明朝 Medium" panose="02020500000000000000" pitchFamily="18" charset="-128"/>
                <a:ea typeface="BIZ UDP明朝 Medium" panose="02020500000000000000" pitchFamily="18" charset="-128"/>
              </a:rPr>
              <a:t>Netflix</a:t>
            </a:r>
            <a:r>
              <a:rPr kumimoji="1" lang="ja-JP" altLang="en-US" b="1" u="sng" dirty="0">
                <a:latin typeface="BIZ UDP明朝 Medium" panose="02020500000000000000" pitchFamily="18" charset="-128"/>
                <a:ea typeface="BIZ UDP明朝 Medium" panose="02020500000000000000" pitchFamily="18" charset="-128"/>
              </a:rPr>
              <a:t>には評価機能やコメント機能がない</a:t>
            </a:r>
            <a:endParaRPr kumimoji="1" lang="en-US" altLang="ja-JP" b="1" u="sng" dirty="0">
              <a:latin typeface="BIZ UDP明朝 Medium" panose="02020500000000000000" pitchFamily="18" charset="-128"/>
              <a:ea typeface="BIZ UDP明朝 Medium" panose="02020500000000000000" pitchFamily="18" charset="-128"/>
            </a:endParaRPr>
          </a:p>
          <a:p>
            <a:pPr marL="0" indent="0">
              <a:buNone/>
            </a:pPr>
            <a:r>
              <a:rPr lang="ja-JP" altLang="en-US" dirty="0">
                <a:latin typeface="BIZ UDP明朝 Medium" panose="02020500000000000000" pitchFamily="18" charset="-128"/>
                <a:ea typeface="BIZ UDP明朝 Medium" panose="02020500000000000000" pitchFamily="18" charset="-128"/>
              </a:rPr>
              <a:t>→</a:t>
            </a:r>
            <a:r>
              <a:rPr kumimoji="1" lang="en-US" altLang="ja-JP" dirty="0">
                <a:latin typeface="BIZ UDP明朝 Medium" panose="02020500000000000000" pitchFamily="18" charset="-128"/>
                <a:ea typeface="BIZ UDP明朝 Medium" panose="02020500000000000000" pitchFamily="18" charset="-128"/>
              </a:rPr>
              <a:t>FLIFRE</a:t>
            </a:r>
            <a:r>
              <a:rPr kumimoji="1" lang="ja-JP" altLang="en-US" dirty="0">
                <a:latin typeface="BIZ UDP明朝 Medium" panose="02020500000000000000" pitchFamily="18" charset="-128"/>
                <a:ea typeface="BIZ UDP明朝 Medium" panose="02020500000000000000" pitchFamily="18" charset="-128"/>
              </a:rPr>
              <a:t>を介して作品の評価をユーザー間で共有できるようにして</a:t>
            </a:r>
            <a:endParaRPr kumimoji="1" lang="en-US" altLang="ja-JP" dirty="0">
              <a:latin typeface="BIZ UDP明朝 Medium" panose="02020500000000000000" pitchFamily="18" charset="-128"/>
              <a:ea typeface="BIZ UDP明朝 Medium" panose="02020500000000000000" pitchFamily="18" charset="-128"/>
            </a:endParaRPr>
          </a:p>
          <a:p>
            <a:pPr marL="0" indent="0">
              <a:buNone/>
            </a:pPr>
            <a:r>
              <a:rPr lang="ja-JP" altLang="en-US" dirty="0">
                <a:latin typeface="BIZ UDP明朝 Medium" panose="02020500000000000000" pitchFamily="18" charset="-128"/>
                <a:ea typeface="BIZ UDP明朝 Medium" panose="02020500000000000000" pitchFamily="18" charset="-128"/>
              </a:rPr>
              <a:t>　</a:t>
            </a:r>
            <a:r>
              <a:rPr kumimoji="1" lang="ja-JP" altLang="en-US" dirty="0">
                <a:latin typeface="BIZ UDP明朝 Medium" panose="02020500000000000000" pitchFamily="18" charset="-128"/>
                <a:ea typeface="BIZ UDP明朝 Medium" panose="02020500000000000000" pitchFamily="18" charset="-128"/>
              </a:rPr>
              <a:t>もらおう！</a:t>
            </a:r>
          </a:p>
          <a:p>
            <a:pPr marL="0" indent="0">
              <a:buNone/>
            </a:pPr>
            <a:endParaRPr kumimoji="1" lang="ja-JP" altLang="en-US" dirty="0"/>
          </a:p>
        </p:txBody>
      </p:sp>
      <p:pic>
        <p:nvPicPr>
          <p:cNvPr id="5" name="図 4" descr="ロゴ&#10;&#10;自動的に生成された説明">
            <a:extLst>
              <a:ext uri="{FF2B5EF4-FFF2-40B4-BE49-F238E27FC236}">
                <a16:creationId xmlns:a16="http://schemas.microsoft.com/office/drawing/2014/main" id="{EE35DA0B-7B4F-B9BD-8364-AAD79E2DF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1811" y="520148"/>
            <a:ext cx="2286000" cy="1066800"/>
          </a:xfrm>
          <a:prstGeom prst="rect">
            <a:avLst/>
          </a:prstGeom>
        </p:spPr>
      </p:pic>
    </p:spTree>
    <p:extLst>
      <p:ext uri="{BB962C8B-B14F-4D97-AF65-F5344CB8AC3E}">
        <p14:creationId xmlns:p14="http://schemas.microsoft.com/office/powerpoint/2010/main" val="2363746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F315BA8D-3AE3-F2B0-BF93-664742398F26}"/>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31D4277-22F7-CD8C-8DD6-B5C14712D92E}"/>
              </a:ext>
            </a:extLst>
          </p:cNvPr>
          <p:cNvSpPr>
            <a:spLocks noGrp="1"/>
          </p:cNvSpPr>
          <p:nvPr>
            <p:ph type="title"/>
          </p:nvPr>
        </p:nvSpPr>
        <p:spPr>
          <a:xfrm>
            <a:off x="6069496" y="403020"/>
            <a:ext cx="2552114" cy="1325563"/>
          </a:xfrm>
        </p:spPr>
        <p:txBody>
          <a:bodyPr/>
          <a:lstStyle/>
          <a:p>
            <a:r>
              <a:rPr kumimoji="1" lang="ja-JP" altLang="en-US" b="1" dirty="0">
                <a:solidFill>
                  <a:srgbClr val="056334"/>
                </a:solidFill>
                <a:latin typeface="HGS行書体" panose="03000600000000000000" pitchFamily="66" charset="-128"/>
                <a:ea typeface="HGS行書体" panose="03000600000000000000" pitchFamily="66" charset="-128"/>
              </a:rPr>
              <a:t>について</a:t>
            </a:r>
          </a:p>
        </p:txBody>
      </p:sp>
      <p:sp>
        <p:nvSpPr>
          <p:cNvPr id="3" name="コンテンツ プレースホルダー 2">
            <a:extLst>
              <a:ext uri="{FF2B5EF4-FFF2-40B4-BE49-F238E27FC236}">
                <a16:creationId xmlns:a16="http://schemas.microsoft.com/office/drawing/2014/main" id="{C8C30089-0585-7397-D2CA-6DB74C1DC5B2}"/>
              </a:ext>
            </a:extLst>
          </p:cNvPr>
          <p:cNvSpPr>
            <a:spLocks noGrp="1"/>
          </p:cNvSpPr>
          <p:nvPr>
            <p:ph idx="1"/>
          </p:nvPr>
        </p:nvSpPr>
        <p:spPr>
          <a:xfrm>
            <a:off x="904460" y="1865381"/>
            <a:ext cx="10515600" cy="4351338"/>
          </a:xfrm>
        </p:spPr>
        <p:txBody>
          <a:bodyPr>
            <a:normAutofit fontScale="92500"/>
          </a:bodyPr>
          <a:lstStyle/>
          <a:p>
            <a:pPr>
              <a:buFont typeface="Wingdings" panose="05000000000000000000" pitchFamily="2" charset="2"/>
              <a:buChar char="Ø"/>
            </a:pPr>
            <a:r>
              <a:rPr kumimoji="1" lang="ja-JP" altLang="en-US" b="1" u="sng" dirty="0">
                <a:latin typeface="BIZ UDP明朝 Medium" panose="02020500000000000000" pitchFamily="18" charset="-128"/>
                <a:ea typeface="BIZ UDP明朝 Medium" panose="02020500000000000000" pitchFamily="18" charset="-128"/>
              </a:rPr>
              <a:t>想定ユーザー</a:t>
            </a:r>
            <a:endParaRPr kumimoji="1" lang="en-US" altLang="ja-JP" b="1" u="sng" dirty="0">
              <a:latin typeface="BIZ UDP明朝 Medium" panose="02020500000000000000" pitchFamily="18" charset="-128"/>
              <a:ea typeface="BIZ UDP明朝 Medium" panose="02020500000000000000" pitchFamily="18" charset="-128"/>
            </a:endParaRPr>
          </a:p>
          <a:p>
            <a:pPr marL="0" indent="0">
              <a:buNone/>
            </a:pPr>
            <a:r>
              <a:rPr kumimoji="1" lang="en-US" altLang="ja-JP" dirty="0">
                <a:latin typeface="BIZ UDP明朝 Medium" panose="02020500000000000000" pitchFamily="18" charset="-128"/>
                <a:ea typeface="BIZ UDP明朝 Medium" panose="02020500000000000000" pitchFamily="18" charset="-128"/>
              </a:rPr>
              <a:t>Netflix</a:t>
            </a:r>
            <a:r>
              <a:rPr kumimoji="1" lang="ja-JP" altLang="en-US" dirty="0">
                <a:latin typeface="BIZ UDP明朝 Medium" panose="02020500000000000000" pitchFamily="18" charset="-128"/>
                <a:ea typeface="BIZ UDP明朝 Medium" panose="02020500000000000000" pitchFamily="18" charset="-128"/>
              </a:rPr>
              <a:t>のヘビーユーザー</a:t>
            </a:r>
            <a:r>
              <a:rPr kumimoji="1" lang="en-US" altLang="ja-JP" dirty="0">
                <a:latin typeface="BIZ UDP明朝 Medium" panose="02020500000000000000" pitchFamily="18" charset="-128"/>
                <a:ea typeface="BIZ UDP明朝 Medium" panose="02020500000000000000" pitchFamily="18" charset="-128"/>
              </a:rPr>
              <a:t>(</a:t>
            </a:r>
            <a:r>
              <a:rPr kumimoji="1" lang="ja-JP" altLang="en-US" dirty="0">
                <a:latin typeface="BIZ UDP明朝 Medium" panose="02020500000000000000" pitchFamily="18" charset="-128"/>
                <a:ea typeface="BIZ UDP明朝 Medium" panose="02020500000000000000" pitchFamily="18" charset="-128"/>
              </a:rPr>
              <a:t>特に</a:t>
            </a:r>
            <a:r>
              <a:rPr kumimoji="1" lang="en-US" altLang="ja-JP" dirty="0">
                <a:latin typeface="BIZ UDP明朝 Medium" panose="02020500000000000000" pitchFamily="18" charset="-128"/>
                <a:ea typeface="BIZ UDP明朝 Medium" panose="02020500000000000000" pitchFamily="18" charset="-128"/>
              </a:rPr>
              <a:t>20</a:t>
            </a:r>
            <a:r>
              <a:rPr kumimoji="1" lang="ja-JP" altLang="en-US" dirty="0">
                <a:latin typeface="BIZ UDP明朝 Medium" panose="02020500000000000000" pitchFamily="18" charset="-128"/>
                <a:ea typeface="BIZ UDP明朝 Medium" panose="02020500000000000000" pitchFamily="18" charset="-128"/>
              </a:rPr>
              <a:t>代の若年層</a:t>
            </a:r>
            <a:r>
              <a:rPr lang="ja-JP" altLang="en-US" dirty="0">
                <a:latin typeface="BIZ UDP明朝 Medium" panose="02020500000000000000" pitchFamily="18" charset="-128"/>
                <a:ea typeface="BIZ UDP明朝 Medium" panose="02020500000000000000" pitchFamily="18" charset="-128"/>
              </a:rPr>
              <a:t>）</a:t>
            </a:r>
            <a:endParaRPr lang="en-US" altLang="ja-JP" dirty="0">
              <a:latin typeface="BIZ UDP明朝 Medium" panose="02020500000000000000" pitchFamily="18" charset="-128"/>
              <a:ea typeface="BIZ UDP明朝 Medium" panose="02020500000000000000" pitchFamily="18" charset="-128"/>
            </a:endParaRPr>
          </a:p>
          <a:p>
            <a:pPr marL="0" indent="0">
              <a:buNone/>
            </a:pPr>
            <a:r>
              <a:rPr kumimoji="1" lang="ja-JP" altLang="en-US" dirty="0">
                <a:latin typeface="BIZ UDP明朝 Medium" panose="02020500000000000000" pitchFamily="18" charset="-128"/>
                <a:ea typeface="BIZ UDP明朝 Medium" panose="02020500000000000000" pitchFamily="18" charset="-128"/>
              </a:rPr>
              <a:t>→</a:t>
            </a:r>
            <a:r>
              <a:rPr kumimoji="1" lang="en-US" altLang="ja-JP" dirty="0">
                <a:latin typeface="BIZ UDP明朝 Medium" panose="02020500000000000000" pitchFamily="18" charset="-128"/>
                <a:ea typeface="BIZ UDP明朝 Medium" panose="02020500000000000000" pitchFamily="18" charset="-128"/>
              </a:rPr>
              <a:t>FLIFRE</a:t>
            </a:r>
            <a:r>
              <a:rPr kumimoji="1" lang="ja-JP" altLang="en-US" dirty="0">
                <a:latin typeface="BIZ UDP明朝 Medium" panose="02020500000000000000" pitchFamily="18" charset="-128"/>
                <a:ea typeface="BIZ UDP明朝 Medium" panose="02020500000000000000" pitchFamily="18" charset="-128"/>
              </a:rPr>
              <a:t>は「</a:t>
            </a:r>
            <a:r>
              <a:rPr kumimoji="1" lang="en-US" altLang="ja-JP" dirty="0">
                <a:solidFill>
                  <a:srgbClr val="FF0000"/>
                </a:solidFill>
                <a:latin typeface="BIZ UDP明朝 Medium" panose="02020500000000000000" pitchFamily="18" charset="-128"/>
                <a:ea typeface="BIZ UDP明朝 Medium" panose="02020500000000000000" pitchFamily="18" charset="-128"/>
              </a:rPr>
              <a:t>Netflix</a:t>
            </a:r>
            <a:r>
              <a:rPr kumimoji="1" lang="en-US" altLang="ja-JP" dirty="0">
                <a:latin typeface="BIZ UDP明朝 Medium" panose="02020500000000000000" pitchFamily="18" charset="-128"/>
                <a:ea typeface="BIZ UDP明朝 Medium" panose="02020500000000000000" pitchFamily="18" charset="-128"/>
              </a:rPr>
              <a:t> </a:t>
            </a:r>
            <a:r>
              <a:rPr kumimoji="1" lang="en-US" altLang="ja-JP" dirty="0">
                <a:solidFill>
                  <a:srgbClr val="FF0000"/>
                </a:solidFill>
                <a:latin typeface="BIZ UDP明朝 Medium" panose="02020500000000000000" pitchFamily="18" charset="-128"/>
                <a:ea typeface="BIZ UDP明朝 Medium" panose="02020500000000000000" pitchFamily="18" charset="-128"/>
              </a:rPr>
              <a:t>freak</a:t>
            </a:r>
            <a:r>
              <a:rPr kumimoji="1" lang="en-US" altLang="ja-JP" dirty="0">
                <a:latin typeface="BIZ UDP明朝 Medium" panose="02020500000000000000" pitchFamily="18" charset="-128"/>
                <a:ea typeface="BIZ UDP明朝 Medium" panose="02020500000000000000" pitchFamily="18" charset="-128"/>
              </a:rPr>
              <a:t>(Netflix </a:t>
            </a:r>
            <a:r>
              <a:rPr kumimoji="1" lang="ja-JP" altLang="en-US" dirty="0">
                <a:latin typeface="BIZ UDP明朝 Medium" panose="02020500000000000000" pitchFamily="18" charset="-128"/>
                <a:ea typeface="BIZ UDP明朝 Medium" panose="02020500000000000000" pitchFamily="18" charset="-128"/>
              </a:rPr>
              <a:t>愛好家</a:t>
            </a:r>
            <a:r>
              <a:rPr kumimoji="1" lang="en-US" altLang="ja-JP" dirty="0">
                <a:latin typeface="BIZ UDP明朝 Medium" panose="02020500000000000000" pitchFamily="18" charset="-128"/>
                <a:ea typeface="BIZ UDP明朝 Medium" panose="02020500000000000000" pitchFamily="18" charset="-128"/>
              </a:rPr>
              <a:t>)</a:t>
            </a:r>
            <a:r>
              <a:rPr kumimoji="1" lang="ja-JP" altLang="en-US" dirty="0">
                <a:latin typeface="BIZ UDP明朝 Medium" panose="02020500000000000000" pitchFamily="18" charset="-128"/>
                <a:ea typeface="BIZ UDP明朝 Medium" panose="02020500000000000000" pitchFamily="18" charset="-128"/>
              </a:rPr>
              <a:t>」という造語の略称</a:t>
            </a:r>
            <a:endParaRPr kumimoji="1" lang="en-US" altLang="ja-JP" dirty="0">
              <a:latin typeface="BIZ UDP明朝 Medium" panose="02020500000000000000" pitchFamily="18" charset="-128"/>
              <a:ea typeface="BIZ UDP明朝 Medium" panose="02020500000000000000" pitchFamily="18" charset="-128"/>
            </a:endParaRPr>
          </a:p>
          <a:p>
            <a:pPr marL="0" indent="0">
              <a:buNone/>
            </a:pPr>
            <a:endParaRPr kumimoji="1" lang="en-US" altLang="ja-JP" dirty="0">
              <a:latin typeface="BIZ UDP明朝 Medium" panose="02020500000000000000" pitchFamily="18" charset="-128"/>
              <a:ea typeface="BIZ UDP明朝 Medium" panose="02020500000000000000" pitchFamily="18" charset="-128"/>
            </a:endParaRPr>
          </a:p>
          <a:p>
            <a:pPr>
              <a:buFont typeface="Wingdings" panose="05000000000000000000" pitchFamily="2" charset="2"/>
              <a:buChar char="Ø"/>
            </a:pPr>
            <a:r>
              <a:rPr lang="en-US" altLang="ja-JP" b="1" u="sng" dirty="0">
                <a:latin typeface="BIZ UDP明朝 Medium" panose="02020500000000000000" pitchFamily="18" charset="-128"/>
                <a:ea typeface="BIZ UDP明朝 Medium" panose="02020500000000000000" pitchFamily="18" charset="-128"/>
              </a:rPr>
              <a:t>FLIFRE</a:t>
            </a:r>
            <a:r>
              <a:rPr lang="ja-JP" altLang="en-US" b="1" u="sng" dirty="0">
                <a:latin typeface="BIZ UDP明朝 Medium" panose="02020500000000000000" pitchFamily="18" charset="-128"/>
                <a:ea typeface="BIZ UDP明朝 Medium" panose="02020500000000000000" pitchFamily="18" charset="-128"/>
              </a:rPr>
              <a:t>の大きな特徴</a:t>
            </a:r>
            <a:endParaRPr kumimoji="1" lang="en-US" altLang="ja-JP" b="1" u="sng" dirty="0">
              <a:latin typeface="BIZ UDP明朝 Medium" panose="02020500000000000000" pitchFamily="18" charset="-128"/>
              <a:ea typeface="BIZ UDP明朝 Medium" panose="02020500000000000000" pitchFamily="18" charset="-128"/>
            </a:endParaRPr>
          </a:p>
          <a:p>
            <a:pPr marL="514350" indent="-514350">
              <a:buFont typeface="+mj-ea"/>
              <a:buAutoNum type="circleNumDbPlain"/>
            </a:pPr>
            <a:r>
              <a:rPr kumimoji="1" lang="ja-JP" altLang="en-US" dirty="0">
                <a:latin typeface="BIZ UDP明朝 Medium" panose="02020500000000000000" pitchFamily="18" charset="-128"/>
                <a:ea typeface="BIZ UDP明朝 Medium" panose="02020500000000000000" pitchFamily="18" charset="-128"/>
              </a:rPr>
              <a:t>見たいジャンルに迷ったときのルーレット機能</a:t>
            </a:r>
            <a:endParaRPr kumimoji="1" lang="en-US" altLang="ja-JP" dirty="0">
              <a:latin typeface="BIZ UDP明朝 Medium" panose="02020500000000000000" pitchFamily="18" charset="-128"/>
              <a:ea typeface="BIZ UDP明朝 Medium" panose="02020500000000000000" pitchFamily="18" charset="-128"/>
            </a:endParaRPr>
          </a:p>
          <a:p>
            <a:pPr marL="514350" indent="-514350">
              <a:buFont typeface="+mj-ea"/>
              <a:buAutoNum type="circleNumDbPlain"/>
            </a:pPr>
            <a:r>
              <a:rPr kumimoji="1" lang="en-US" altLang="ja-JP" dirty="0">
                <a:latin typeface="BIZ UDP明朝 Medium" panose="02020500000000000000" pitchFamily="18" charset="-128"/>
                <a:ea typeface="BIZ UDP明朝 Medium" panose="02020500000000000000" pitchFamily="18" charset="-128"/>
              </a:rPr>
              <a:t>FLIFRE</a:t>
            </a:r>
            <a:r>
              <a:rPr kumimoji="1" lang="ja-JP" altLang="en-US" dirty="0">
                <a:latin typeface="BIZ UDP明朝 Medium" panose="02020500000000000000" pitchFamily="18" charset="-128"/>
                <a:ea typeface="BIZ UDP明朝 Medium" panose="02020500000000000000" pitchFamily="18" charset="-128"/>
              </a:rPr>
              <a:t>ユーザーによるレビューを共有する機能</a:t>
            </a:r>
            <a:endParaRPr kumimoji="1" lang="en-US" altLang="ja-JP" dirty="0">
              <a:latin typeface="BIZ UDP明朝 Medium" panose="02020500000000000000" pitchFamily="18" charset="-128"/>
              <a:ea typeface="BIZ UDP明朝 Medium" panose="02020500000000000000" pitchFamily="18" charset="-128"/>
            </a:endParaRPr>
          </a:p>
          <a:p>
            <a:pPr marL="0" indent="0">
              <a:buNone/>
            </a:pPr>
            <a:r>
              <a:rPr kumimoji="1" lang="ja-JP" altLang="en-US" dirty="0">
                <a:latin typeface="BIZ UDP明朝 Medium" panose="02020500000000000000" pitchFamily="18" charset="-128"/>
                <a:ea typeface="BIZ UDP明朝 Medium" panose="02020500000000000000" pitchFamily="18" charset="-128"/>
              </a:rPr>
              <a:t>→まだ見ぬ作品を見つける架け橋となりうる”</a:t>
            </a:r>
            <a:r>
              <a:rPr kumimoji="1" lang="en-US" altLang="ja-JP" dirty="0">
                <a:latin typeface="BIZ UDP明朝 Medium" panose="02020500000000000000" pitchFamily="18" charset="-128"/>
                <a:ea typeface="BIZ UDP明朝 Medium" panose="02020500000000000000" pitchFamily="18" charset="-128"/>
              </a:rPr>
              <a:t>Netflix</a:t>
            </a:r>
            <a:r>
              <a:rPr kumimoji="1" lang="ja-JP" altLang="en-US" dirty="0">
                <a:latin typeface="BIZ UDP明朝 Medium" panose="02020500000000000000" pitchFamily="18" charset="-128"/>
                <a:ea typeface="BIZ UDP明朝 Medium" panose="02020500000000000000" pitchFamily="18" charset="-128"/>
              </a:rPr>
              <a:t>版</a:t>
            </a:r>
            <a:r>
              <a:rPr kumimoji="1" lang="en-US" altLang="ja-JP" dirty="0">
                <a:latin typeface="BIZ UDP明朝 Medium" panose="02020500000000000000" pitchFamily="18" charset="-128"/>
                <a:ea typeface="BIZ UDP明朝 Medium" panose="02020500000000000000" pitchFamily="18" charset="-128"/>
              </a:rPr>
              <a:t>Twitter”</a:t>
            </a:r>
          </a:p>
          <a:p>
            <a:pPr marL="0" indent="0">
              <a:buNone/>
            </a:pPr>
            <a:r>
              <a:rPr kumimoji="1" lang="ja-JP" altLang="en-US" dirty="0">
                <a:latin typeface="BIZ UDP明朝 Medium" panose="02020500000000000000" pitchFamily="18" charset="-128"/>
                <a:ea typeface="BIZ UDP明朝 Medium" panose="02020500000000000000" pitchFamily="18" charset="-128"/>
              </a:rPr>
              <a:t>　を目指す！</a:t>
            </a:r>
          </a:p>
          <a:p>
            <a:pPr marL="0" indent="0">
              <a:buNone/>
            </a:pPr>
            <a:endParaRPr kumimoji="1" lang="ja-JP" altLang="en-US" dirty="0"/>
          </a:p>
          <a:p>
            <a:pPr marL="0" indent="0">
              <a:buNone/>
            </a:pPr>
            <a:endParaRPr kumimoji="1" lang="ja-JP" altLang="en-US" dirty="0"/>
          </a:p>
        </p:txBody>
      </p:sp>
      <p:pic>
        <p:nvPicPr>
          <p:cNvPr id="6" name="図 5" descr="ロゴ&#10;&#10;自動的に生成された説明">
            <a:extLst>
              <a:ext uri="{FF2B5EF4-FFF2-40B4-BE49-F238E27FC236}">
                <a16:creationId xmlns:a16="http://schemas.microsoft.com/office/drawing/2014/main" id="{96AC6360-9E67-8475-7F0C-554CE6D513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6260" y="530364"/>
            <a:ext cx="2286000" cy="1066800"/>
          </a:xfrm>
          <a:prstGeom prst="rect">
            <a:avLst/>
          </a:prstGeom>
        </p:spPr>
      </p:pic>
    </p:spTree>
    <p:extLst>
      <p:ext uri="{BB962C8B-B14F-4D97-AF65-F5344CB8AC3E}">
        <p14:creationId xmlns:p14="http://schemas.microsoft.com/office/powerpoint/2010/main" val="369699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r>
              <a:rPr lang="ja-JP" altLang="en-US" dirty="0">
                <a:solidFill>
                  <a:schemeClr val="bg1"/>
                </a:solidFill>
                <a:latin typeface="BIZ UDP明朝 Medium" panose="02020500000000000000" pitchFamily="18" charset="-128"/>
                <a:ea typeface="BIZ UDP明朝 Medium" panose="02020500000000000000" pitchFamily="18" charset="-128"/>
              </a:rPr>
              <a:t>ペルソナ例</a:t>
            </a:r>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a:xfrm>
            <a:off x="3882043" y="1130531"/>
            <a:ext cx="7922029" cy="1975648"/>
          </a:xfrm>
        </p:spPr>
        <p:txBody>
          <a:bodyPr vert="horz" lIns="91440" tIns="45720" rIns="91440" bIns="45720" rtlCol="0" anchor="t">
            <a:normAutofit/>
          </a:bodyPr>
          <a:lstStyle/>
          <a:p>
            <a:r>
              <a:rPr lang="ja-JP" b="1" dirty="0">
                <a:solidFill>
                  <a:srgbClr val="056334"/>
                </a:solidFill>
                <a:latin typeface="BIZ UDP明朝 Medium" panose="02020500000000000000" pitchFamily="18" charset="-128"/>
                <a:ea typeface="BIZ UDP明朝 Medium" panose="02020500000000000000" pitchFamily="18" charset="-128"/>
                <a:cs typeface="+mn-lt"/>
              </a:rPr>
              <a:t>休みの日は友人と出かける以外</a:t>
            </a:r>
            <a:r>
              <a:rPr lang="ja-JP" altLang="en-US" b="1" dirty="0">
                <a:solidFill>
                  <a:srgbClr val="056334"/>
                </a:solidFill>
                <a:latin typeface="BIZ UDP明朝 Medium" panose="02020500000000000000" pitchFamily="18" charset="-128"/>
                <a:ea typeface="BIZ UDP明朝 Medium" panose="02020500000000000000" pitchFamily="18" charset="-128"/>
                <a:cs typeface="+mn-lt"/>
              </a:rPr>
              <a:t>は</a:t>
            </a:r>
            <a:r>
              <a:rPr lang="ja-JP" b="1" dirty="0">
                <a:solidFill>
                  <a:srgbClr val="056334"/>
                </a:solidFill>
                <a:latin typeface="BIZ UDP明朝 Medium" panose="02020500000000000000" pitchFamily="18" charset="-128"/>
                <a:ea typeface="BIZ UDP明朝 Medium" panose="02020500000000000000" pitchFamily="18" charset="-128"/>
                <a:cs typeface="+mn-lt"/>
              </a:rPr>
              <a:t>家で映画見たり</a:t>
            </a:r>
            <a:r>
              <a:rPr lang="ja-JP" altLang="en-US" b="1" dirty="0">
                <a:solidFill>
                  <a:srgbClr val="056334"/>
                </a:solidFill>
                <a:latin typeface="BIZ UDP明朝 Medium" panose="02020500000000000000" pitchFamily="18" charset="-128"/>
                <a:ea typeface="BIZ UDP明朝 Medium" panose="02020500000000000000" pitchFamily="18" charset="-128"/>
                <a:cs typeface="+mn-lt"/>
              </a:rPr>
              <a:t>ゲームしたりと</a:t>
            </a:r>
            <a:r>
              <a:rPr lang="ja-JP" b="1" dirty="0">
                <a:solidFill>
                  <a:srgbClr val="056334"/>
                </a:solidFill>
                <a:latin typeface="BIZ UDP明朝 Medium" panose="02020500000000000000" pitchFamily="18" charset="-128"/>
                <a:ea typeface="BIZ UDP明朝 Medium" panose="02020500000000000000" pitchFamily="18" charset="-128"/>
                <a:cs typeface="+mn-lt"/>
              </a:rPr>
              <a:t>のんびりしていることが多い。</a:t>
            </a:r>
            <a:r>
              <a:rPr lang="ja-JP" altLang="en-US" dirty="0">
                <a:latin typeface="BIZ UDP明朝 Medium" panose="02020500000000000000" pitchFamily="18" charset="-128"/>
                <a:ea typeface="BIZ UDP明朝 Medium" panose="02020500000000000000" pitchFamily="18" charset="-128"/>
                <a:cs typeface="+mn-lt"/>
              </a:rPr>
              <a:t>仕事</a:t>
            </a:r>
            <a:r>
              <a:rPr lang="ja-JP" dirty="0">
                <a:latin typeface="BIZ UDP明朝 Medium" panose="02020500000000000000" pitchFamily="18" charset="-128"/>
                <a:ea typeface="BIZ UDP明朝 Medium" panose="02020500000000000000" pitchFamily="18" charset="-128"/>
                <a:cs typeface="+mn-lt"/>
              </a:rPr>
              <a:t>に</a:t>
            </a:r>
            <a:r>
              <a:rPr lang="ja-JP" altLang="en-US" dirty="0">
                <a:latin typeface="BIZ UDP明朝 Medium" panose="02020500000000000000" pitchFamily="18" charset="-128"/>
                <a:ea typeface="BIZ UDP明朝 Medium" panose="02020500000000000000" pitchFamily="18" charset="-128"/>
                <a:cs typeface="+mn-lt"/>
              </a:rPr>
              <a:t>対</a:t>
            </a:r>
            <a:r>
              <a:rPr lang="ja-JP" dirty="0">
                <a:latin typeface="BIZ UDP明朝 Medium" panose="02020500000000000000" pitchFamily="18" charset="-128"/>
                <a:ea typeface="BIZ UDP明朝 Medium" panose="02020500000000000000" pitchFamily="18" charset="-128"/>
                <a:cs typeface="+mn-lt"/>
              </a:rPr>
              <a:t>する不満は特になく、楽しく行えている</a:t>
            </a:r>
            <a:r>
              <a:rPr lang="ja-JP" altLang="en-US" dirty="0">
                <a:latin typeface="BIZ UDP明朝 Medium" panose="02020500000000000000" pitchFamily="18" charset="-128"/>
                <a:ea typeface="BIZ UDP明朝 Medium" panose="02020500000000000000" pitchFamily="18" charset="-128"/>
                <a:cs typeface="+mn-lt"/>
              </a:rPr>
              <a:t>。</a:t>
            </a:r>
          </a:p>
          <a:p>
            <a:r>
              <a:rPr lang="ja-JP" dirty="0">
                <a:latin typeface="BIZ UDP明朝 Medium" panose="02020500000000000000" pitchFamily="18" charset="-128"/>
                <a:ea typeface="BIZ UDP明朝 Medium" panose="02020500000000000000" pitchFamily="18" charset="-128"/>
              </a:rPr>
              <a:t>消極的な一面がある</a:t>
            </a:r>
            <a:r>
              <a:rPr lang="ja-JP" altLang="en-US" dirty="0">
                <a:latin typeface="BIZ UDP明朝 Medium" panose="02020500000000000000" pitchFamily="18" charset="-128"/>
                <a:ea typeface="BIZ UDP明朝 Medium" panose="02020500000000000000" pitchFamily="18" charset="-128"/>
              </a:rPr>
              <a:t>。どちらかというと</a:t>
            </a:r>
            <a:r>
              <a:rPr lang="ja-JP" dirty="0">
                <a:latin typeface="BIZ UDP明朝 Medium" panose="02020500000000000000" pitchFamily="18" charset="-128"/>
                <a:ea typeface="BIZ UDP明朝 Medium" panose="02020500000000000000" pitchFamily="18" charset="-128"/>
              </a:rPr>
              <a:t>一人遊びが好き</a:t>
            </a:r>
            <a:r>
              <a:rPr lang="ja-JP" altLang="en-US" dirty="0">
                <a:latin typeface="BIZ UDP明朝 Medium" panose="02020500000000000000" pitchFamily="18" charset="-128"/>
                <a:ea typeface="BIZ UDP明朝 Medium" panose="02020500000000000000" pitchFamily="18" charset="-128"/>
              </a:rPr>
              <a:t>。</a:t>
            </a:r>
            <a:endParaRPr lang="ja-JP" dirty="0">
              <a:latin typeface="BIZ UDP明朝 Medium" panose="02020500000000000000" pitchFamily="18" charset="-128"/>
              <a:ea typeface="BIZ UDP明朝 Medium" panose="02020500000000000000" pitchFamily="18" charset="-128"/>
              <a:cs typeface="+mn-lt"/>
            </a:endParaRPr>
          </a:p>
          <a:p>
            <a:r>
              <a:rPr lang="ja-JP" altLang="en-US" dirty="0">
                <a:latin typeface="BIZ UDP明朝 Medium" panose="02020500000000000000" pitchFamily="18" charset="-128"/>
                <a:ea typeface="BIZ UDP明朝 Medium" panose="02020500000000000000" pitchFamily="18" charset="-128"/>
              </a:rPr>
              <a:t>お金を浪費するのが嫌い。節約家。でも競馬だけはやめられない。最近はウマ娘に移行。</a:t>
            </a:r>
          </a:p>
          <a:p>
            <a:r>
              <a:rPr lang="ja-JP" altLang="en-US" dirty="0">
                <a:latin typeface="BIZ UDP明朝 Medium" panose="02020500000000000000" pitchFamily="18" charset="-128"/>
                <a:ea typeface="BIZ UDP明朝 Medium" panose="02020500000000000000" pitchFamily="18" charset="-128"/>
              </a:rPr>
              <a:t>集中力が高く仕事が早い。</a:t>
            </a:r>
            <a:r>
              <a:rPr lang="ja-JP" b="1" dirty="0">
                <a:solidFill>
                  <a:srgbClr val="056334"/>
                </a:solidFill>
                <a:latin typeface="BIZ UDP明朝 Medium" panose="02020500000000000000" pitchFamily="18" charset="-128"/>
                <a:ea typeface="BIZ UDP明朝 Medium" panose="02020500000000000000" pitchFamily="18" charset="-128"/>
              </a:rPr>
              <a:t>効率厨。</a:t>
            </a:r>
          </a:p>
          <a:p>
            <a:r>
              <a:rPr lang="ja-JP" altLang="en-US" dirty="0">
                <a:latin typeface="BIZ UDP明朝 Medium" panose="02020500000000000000" pitchFamily="18" charset="-128"/>
                <a:ea typeface="BIZ UDP明朝 Medium" panose="02020500000000000000" pitchFamily="18" charset="-128"/>
              </a:rPr>
              <a:t>家では</a:t>
            </a:r>
            <a:r>
              <a:rPr lang="ja-JP" dirty="0">
                <a:latin typeface="BIZ UDP明朝 Medium" panose="02020500000000000000" pitchFamily="18" charset="-128"/>
                <a:ea typeface="BIZ UDP明朝 Medium" panose="02020500000000000000" pitchFamily="18" charset="-128"/>
              </a:rPr>
              <a:t>ヨギボーの上が定位置</a:t>
            </a:r>
            <a:r>
              <a:rPr lang="ja-JP" altLang="en-US" dirty="0">
                <a:latin typeface="BIZ UDP明朝 Medium" panose="02020500000000000000" pitchFamily="18" charset="-128"/>
                <a:ea typeface="BIZ UDP明朝 Medium" panose="02020500000000000000" pitchFamily="18" charset="-128"/>
              </a:rPr>
              <a:t>。</a:t>
            </a:r>
            <a:r>
              <a:rPr lang="ja-JP" dirty="0">
                <a:latin typeface="BIZ UDP明朝 Medium" panose="02020500000000000000" pitchFamily="18" charset="-128"/>
                <a:ea typeface="BIZ UDP明朝 Medium" panose="02020500000000000000" pitchFamily="18" charset="-128"/>
              </a:rPr>
              <a:t>リングフィットを買おうとは思っている</a:t>
            </a:r>
            <a:r>
              <a:rPr lang="en-US" altLang="ja-JP" dirty="0">
                <a:latin typeface="BIZ UDP明朝 Medium" panose="02020500000000000000" pitchFamily="18" charset="-128"/>
                <a:ea typeface="BIZ UDP明朝 Medium" panose="02020500000000000000" pitchFamily="18" charset="-128"/>
              </a:rPr>
              <a:t>(</a:t>
            </a:r>
            <a:r>
              <a:rPr lang="en-US" altLang="ja-JP" dirty="0" err="1">
                <a:latin typeface="BIZ UDP明朝 Medium" panose="02020500000000000000" pitchFamily="18" charset="-128"/>
                <a:ea typeface="BIZ UDP明朝 Medium" panose="02020500000000000000" pitchFamily="18" charset="-128"/>
              </a:rPr>
              <a:t>買ってない</a:t>
            </a:r>
            <a:r>
              <a:rPr lang="en-US" altLang="ja-JP" dirty="0">
                <a:latin typeface="BIZ UDP明朝 Medium" panose="02020500000000000000" pitchFamily="18" charset="-128"/>
                <a:ea typeface="BIZ UDP明朝 Medium" panose="02020500000000000000" pitchFamily="18" charset="-128"/>
              </a:rPr>
              <a:t>)</a:t>
            </a:r>
            <a:r>
              <a:rPr lang="ja-JP" dirty="0">
                <a:latin typeface="BIZ UDP明朝 Medium" panose="02020500000000000000" pitchFamily="18" charset="-128"/>
                <a:ea typeface="BIZ UDP明朝 Medium" panose="02020500000000000000" pitchFamily="18" charset="-128"/>
              </a:rPr>
              <a:t>。</a:t>
            </a:r>
            <a:endParaRPr lang="ja-JP" dirty="0">
              <a:latin typeface="BIZ UDP明朝 Medium" panose="02020500000000000000" pitchFamily="18" charset="-128"/>
              <a:ea typeface="BIZ UDP明朝 Medium" panose="02020500000000000000" pitchFamily="18" charset="-128"/>
              <a:cs typeface="+mn-lt"/>
            </a:endParaRPr>
          </a:p>
          <a:p>
            <a:r>
              <a:rPr lang="ja-JP" altLang="en-US" dirty="0">
                <a:latin typeface="BIZ UDP明朝 Medium" panose="02020500000000000000" pitchFamily="18" charset="-128"/>
                <a:ea typeface="BIZ UDP明朝 Medium" panose="02020500000000000000" pitchFamily="18" charset="-128"/>
              </a:rPr>
              <a:t>最近はAPEXにハマっている。キレるタイプではなくそこそこ上手い。</a:t>
            </a:r>
            <a:endParaRPr lang="ja-JP" dirty="0">
              <a:latin typeface="BIZ UDP明朝 Medium" panose="02020500000000000000" pitchFamily="18" charset="-128"/>
              <a:ea typeface="BIZ UDP明朝 Medium" panose="02020500000000000000" pitchFamily="18" charset="-128"/>
            </a:endParaRPr>
          </a:p>
          <a:p>
            <a:r>
              <a:rPr lang="ja-JP" altLang="en-US" dirty="0">
                <a:latin typeface="BIZ UDP明朝 Medium" panose="02020500000000000000" pitchFamily="18" charset="-128"/>
                <a:ea typeface="BIZ UDP明朝 Medium" panose="02020500000000000000" pitchFamily="18" charset="-128"/>
              </a:rPr>
              <a:t>家事はあまり得意ではない。部屋は段ボールが積まれて汚いが、デスク回りだけは綺麗にしている。</a:t>
            </a:r>
          </a:p>
          <a:p>
            <a:endParaRPr lang="ja-JP" altLang="en-US" dirty="0">
              <a:ea typeface="游ゴシック"/>
            </a:endParaRPr>
          </a:p>
        </p:txBody>
      </p:sp>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vert="horz" lIns="91440" tIns="45720" rIns="91440" bIns="45720" rtlCol="0" anchor="t">
            <a:normAutofit lnSpcReduction="10000"/>
          </a:bodyPr>
          <a:lstStyle/>
          <a:p>
            <a:r>
              <a:rPr lang="ja-JP" altLang="en-US" dirty="0">
                <a:latin typeface="BIZ UDP明朝 Medium" panose="02020500000000000000" pitchFamily="18" charset="-128"/>
                <a:ea typeface="BIZ UDP明朝 Medium" panose="02020500000000000000" pitchFamily="18" charset="-128"/>
              </a:rPr>
              <a:t>氏名：</a:t>
            </a:r>
            <a:r>
              <a:rPr lang="en-US" altLang="ja-JP" dirty="0">
                <a:latin typeface="BIZ UDP明朝 Medium" panose="02020500000000000000" pitchFamily="18" charset="-128"/>
                <a:ea typeface="BIZ UDP明朝 Medium" panose="02020500000000000000" pitchFamily="18" charset="-128"/>
              </a:rPr>
              <a:t>T</a:t>
            </a:r>
            <a:endParaRPr lang="ja-JP" altLang="en-US" dirty="0">
              <a:latin typeface="BIZ UDP明朝 Medium" panose="02020500000000000000" pitchFamily="18" charset="-128"/>
              <a:ea typeface="BIZ UDP明朝 Medium" panose="02020500000000000000" pitchFamily="18" charset="-128"/>
            </a:endParaRPr>
          </a:p>
          <a:p>
            <a:r>
              <a:rPr lang="ja-JP" altLang="en-US" dirty="0">
                <a:latin typeface="BIZ UDP明朝 Medium" panose="02020500000000000000" pitchFamily="18" charset="-128"/>
                <a:ea typeface="BIZ UDP明朝 Medium" panose="02020500000000000000" pitchFamily="18" charset="-128"/>
              </a:rPr>
              <a:t>性別：男性</a:t>
            </a:r>
            <a:endParaRPr lang="en-US" altLang="ja-JP" dirty="0">
              <a:latin typeface="BIZ UDP明朝 Medium" panose="02020500000000000000" pitchFamily="18" charset="-128"/>
              <a:ea typeface="BIZ UDP明朝 Medium" panose="02020500000000000000" pitchFamily="18" charset="-128"/>
            </a:endParaRPr>
          </a:p>
          <a:p>
            <a:r>
              <a:rPr lang="ja-JP" altLang="en-US" dirty="0">
                <a:latin typeface="BIZ UDP明朝 Medium" panose="02020500000000000000" pitchFamily="18" charset="-128"/>
                <a:ea typeface="BIZ UDP明朝 Medium" panose="02020500000000000000" pitchFamily="18" charset="-128"/>
              </a:rPr>
              <a:t>年齢：</a:t>
            </a:r>
            <a:r>
              <a:rPr lang="en-US" altLang="ja-JP" dirty="0">
                <a:latin typeface="BIZ UDP明朝 Medium" panose="02020500000000000000" pitchFamily="18" charset="-128"/>
                <a:ea typeface="BIZ UDP明朝 Medium" panose="02020500000000000000" pitchFamily="18" charset="-128"/>
              </a:rPr>
              <a:t>25</a:t>
            </a:r>
          </a:p>
          <a:p>
            <a:r>
              <a:rPr lang="ja-JP" altLang="en-US" dirty="0">
                <a:latin typeface="BIZ UDP明朝 Medium" panose="02020500000000000000" pitchFamily="18" charset="-128"/>
                <a:ea typeface="BIZ UDP明朝 Medium" panose="02020500000000000000" pitchFamily="18" charset="-128"/>
              </a:rPr>
              <a:t>職業：</a:t>
            </a:r>
            <a:r>
              <a:rPr lang="en-US" altLang="ja-JP" dirty="0">
                <a:latin typeface="BIZ UDP明朝 Medium" panose="02020500000000000000" pitchFamily="18" charset="-128"/>
                <a:ea typeface="BIZ UDP明朝 Medium" panose="02020500000000000000" pitchFamily="18" charset="-128"/>
              </a:rPr>
              <a:t>SE</a:t>
            </a:r>
            <a:r>
              <a:rPr lang="ja-JP" altLang="en-US" dirty="0">
                <a:latin typeface="BIZ UDP明朝 Medium" panose="02020500000000000000" pitchFamily="18" charset="-128"/>
                <a:ea typeface="BIZ UDP明朝 Medium" panose="02020500000000000000" pitchFamily="18" charset="-128"/>
              </a:rPr>
              <a:t>（週</a:t>
            </a:r>
            <a:r>
              <a:rPr lang="en-US" altLang="ja-JP" dirty="0">
                <a:latin typeface="BIZ UDP明朝 Medium" panose="02020500000000000000" pitchFamily="18" charset="-128"/>
                <a:ea typeface="BIZ UDP明朝 Medium" panose="02020500000000000000" pitchFamily="18" charset="-128"/>
              </a:rPr>
              <a:t>3</a:t>
            </a:r>
            <a:r>
              <a:rPr lang="ja-JP" altLang="en-US" dirty="0">
                <a:latin typeface="BIZ UDP明朝 Medium" panose="02020500000000000000" pitchFamily="18" charset="-128"/>
                <a:ea typeface="BIZ UDP明朝 Medium" panose="02020500000000000000" pitchFamily="18" charset="-128"/>
              </a:rPr>
              <a:t>リモート）</a:t>
            </a:r>
            <a:endParaRPr lang="en-US" altLang="ja-JP" dirty="0">
              <a:latin typeface="BIZ UDP明朝 Medium" panose="02020500000000000000" pitchFamily="18" charset="-128"/>
              <a:ea typeface="BIZ UDP明朝 Medium" panose="02020500000000000000" pitchFamily="18" charset="-128"/>
            </a:endParaRPr>
          </a:p>
          <a:p>
            <a:r>
              <a:rPr lang="ja-JP" altLang="en-US" dirty="0">
                <a:latin typeface="BIZ UDP明朝 Medium" panose="02020500000000000000" pitchFamily="18" charset="-128"/>
                <a:ea typeface="BIZ UDP明朝 Medium" panose="02020500000000000000" pitchFamily="18" charset="-128"/>
              </a:rPr>
              <a:t>年収：</a:t>
            </a:r>
            <a:r>
              <a:rPr lang="en-US" altLang="ja-JP" dirty="0">
                <a:latin typeface="BIZ UDP明朝 Medium" panose="02020500000000000000" pitchFamily="18" charset="-128"/>
                <a:ea typeface="BIZ UDP明朝 Medium" panose="02020500000000000000" pitchFamily="18" charset="-128"/>
              </a:rPr>
              <a:t>400</a:t>
            </a:r>
            <a:r>
              <a:rPr lang="ja-JP" altLang="en-US" dirty="0">
                <a:latin typeface="BIZ UDP明朝 Medium" panose="02020500000000000000" pitchFamily="18" charset="-128"/>
                <a:ea typeface="BIZ UDP明朝 Medium" panose="02020500000000000000" pitchFamily="18" charset="-128"/>
              </a:rPr>
              <a:t>万</a:t>
            </a:r>
            <a:endParaRPr lang="en-US" altLang="ja-JP" dirty="0">
              <a:latin typeface="BIZ UDP明朝 Medium" panose="02020500000000000000" pitchFamily="18" charset="-128"/>
              <a:ea typeface="BIZ UDP明朝 Medium" panose="02020500000000000000" pitchFamily="18" charset="-128"/>
            </a:endParaRPr>
          </a:p>
          <a:p>
            <a:r>
              <a:rPr lang="ja-JP" altLang="en-US" dirty="0">
                <a:latin typeface="BIZ UDP明朝 Medium" panose="02020500000000000000" pitchFamily="18" charset="-128"/>
                <a:ea typeface="BIZ UDP明朝 Medium" panose="02020500000000000000" pitchFamily="18" charset="-128"/>
              </a:rPr>
              <a:t>学歴：大卒</a:t>
            </a:r>
            <a:endParaRPr lang="en-US" altLang="ja-JP" dirty="0">
              <a:latin typeface="BIZ UDP明朝 Medium" panose="02020500000000000000" pitchFamily="18" charset="-128"/>
              <a:ea typeface="BIZ UDP明朝 Medium" panose="02020500000000000000" pitchFamily="18" charset="-128"/>
            </a:endParaRPr>
          </a:p>
          <a:p>
            <a:r>
              <a:rPr lang="ja-JP" altLang="en-US" dirty="0">
                <a:latin typeface="BIZ UDP明朝 Medium" panose="02020500000000000000" pitchFamily="18" charset="-128"/>
                <a:ea typeface="BIZ UDP明朝 Medium" panose="02020500000000000000" pitchFamily="18" charset="-128"/>
              </a:rPr>
              <a:t>出身地：埼玉</a:t>
            </a:r>
          </a:p>
          <a:p>
            <a:r>
              <a:rPr lang="ja-JP" altLang="en-US" dirty="0">
                <a:latin typeface="BIZ UDP明朝 Medium" panose="02020500000000000000" pitchFamily="18" charset="-128"/>
                <a:ea typeface="BIZ UDP明朝 Medium" panose="02020500000000000000" pitchFamily="18" charset="-128"/>
              </a:rPr>
              <a:t>家族構成：父・母(ひとりっ子)</a:t>
            </a:r>
          </a:p>
          <a:p>
            <a:r>
              <a:rPr lang="ja-JP" altLang="en-US" b="1" dirty="0">
                <a:solidFill>
                  <a:srgbClr val="056334"/>
                </a:solidFill>
                <a:latin typeface="BIZ UDP明朝 Medium" panose="02020500000000000000" pitchFamily="18" charset="-128"/>
                <a:ea typeface="BIZ UDP明朝 Medium" panose="02020500000000000000" pitchFamily="18" charset="-128"/>
              </a:rPr>
              <a:t>趣味：サブスクの鬼</a:t>
            </a:r>
            <a:endParaRPr lang="en-US" altLang="ja-JP" b="1" dirty="0">
              <a:solidFill>
                <a:srgbClr val="056334"/>
              </a:solidFill>
              <a:latin typeface="BIZ UDP明朝 Medium" panose="02020500000000000000" pitchFamily="18" charset="-128"/>
              <a:ea typeface="BIZ UDP明朝 Medium" panose="02020500000000000000" pitchFamily="18" charset="-128"/>
            </a:endParaRPr>
          </a:p>
          <a:p>
            <a:r>
              <a:rPr lang="ja-JP" altLang="en-US" dirty="0">
                <a:latin typeface="BIZ UDP明朝 Medium" panose="02020500000000000000" pitchFamily="18" charset="-128"/>
                <a:ea typeface="BIZ UDP明朝 Medium" panose="02020500000000000000" pitchFamily="18" charset="-128"/>
              </a:rPr>
              <a:t>すまい：東京（ひとり暮らし）</a:t>
            </a:r>
            <a:endParaRPr lang="en-US" altLang="ja-JP" dirty="0">
              <a:latin typeface="BIZ UDP明朝 Medium" panose="02020500000000000000" pitchFamily="18" charset="-128"/>
              <a:ea typeface="BIZ UDP明朝 Medium" panose="02020500000000000000" pitchFamily="18" charset="-128"/>
            </a:endParaRPr>
          </a:p>
          <a:p>
            <a:r>
              <a:rPr lang="ja-JP" altLang="en-US" dirty="0">
                <a:latin typeface="BIZ UDP明朝 Medium" panose="02020500000000000000" pitchFamily="18" charset="-128"/>
                <a:ea typeface="BIZ UDP明朝 Medium" panose="02020500000000000000" pitchFamily="18" charset="-128"/>
              </a:rPr>
              <a:t>性格：インドア系、口数少なめ、見た目で損するタイプ、おだやか</a:t>
            </a:r>
          </a:p>
          <a:p>
            <a:endParaRPr lang="en-US" altLang="ja-JP"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a:xfrm>
            <a:off x="8944494" y="3551383"/>
            <a:ext cx="2859577" cy="2767220"/>
          </a:xfrm>
        </p:spPr>
        <p:txBody>
          <a:bodyPr vert="horz" lIns="91440" tIns="45720" rIns="91440" bIns="45720" rtlCol="0" anchor="t">
            <a:normAutofit/>
          </a:bodyPr>
          <a:lstStyle/>
          <a:p>
            <a:r>
              <a:rPr lang="en-US" altLang="ja-JP" dirty="0">
                <a:latin typeface="BIZ UDP明朝 Medium" panose="02020500000000000000" pitchFamily="18" charset="-128"/>
                <a:ea typeface="BIZ UDP明朝 Medium" panose="02020500000000000000" pitchFamily="18" charset="-128"/>
                <a:cs typeface="+mn-lt"/>
              </a:rPr>
              <a:t>LINE</a:t>
            </a:r>
            <a:r>
              <a:rPr lang="ja-JP" dirty="0">
                <a:latin typeface="BIZ UDP明朝 Medium" panose="02020500000000000000" pitchFamily="18" charset="-128"/>
                <a:ea typeface="BIZ UDP明朝 Medium" panose="02020500000000000000" pitchFamily="18" charset="-128"/>
                <a:cs typeface="+mn-lt"/>
              </a:rPr>
              <a:t>：</a:t>
            </a:r>
            <a:r>
              <a:rPr lang="ja-JP" altLang="en-US" dirty="0">
                <a:latin typeface="BIZ UDP明朝 Medium" panose="02020500000000000000" pitchFamily="18" charset="-128"/>
                <a:ea typeface="BIZ UDP明朝 Medium" panose="02020500000000000000" pitchFamily="18" charset="-128"/>
                <a:cs typeface="+mn-lt"/>
              </a:rPr>
              <a:t>必要最低限(連絡先は2桁)。</a:t>
            </a:r>
            <a:endParaRPr lang="ja-JP" dirty="0">
              <a:latin typeface="BIZ UDP明朝 Medium" panose="02020500000000000000" pitchFamily="18" charset="-128"/>
              <a:ea typeface="BIZ UDP明朝 Medium" panose="02020500000000000000" pitchFamily="18" charset="-128"/>
              <a:cs typeface="+mn-lt"/>
            </a:endParaRPr>
          </a:p>
          <a:p>
            <a:r>
              <a:rPr lang="en-US" altLang="ja-JP" dirty="0">
                <a:latin typeface="BIZ UDP明朝 Medium" panose="02020500000000000000" pitchFamily="18" charset="-128"/>
                <a:ea typeface="BIZ UDP明朝 Medium" panose="02020500000000000000" pitchFamily="18" charset="-128"/>
                <a:cs typeface="+mn-lt"/>
              </a:rPr>
              <a:t>Twitter</a:t>
            </a:r>
            <a:r>
              <a:rPr lang="ja-JP" dirty="0">
                <a:latin typeface="BIZ UDP明朝 Medium" panose="02020500000000000000" pitchFamily="18" charset="-128"/>
                <a:ea typeface="BIZ UDP明朝 Medium" panose="02020500000000000000" pitchFamily="18" charset="-128"/>
                <a:cs typeface="+mn-lt"/>
              </a:rPr>
              <a:t>：</a:t>
            </a:r>
            <a:r>
              <a:rPr lang="ja-JP" altLang="en-US" dirty="0">
                <a:latin typeface="BIZ UDP明朝 Medium" panose="02020500000000000000" pitchFamily="18" charset="-128"/>
                <a:ea typeface="BIZ UDP明朝 Medium" panose="02020500000000000000" pitchFamily="18" charset="-128"/>
                <a:cs typeface="+mn-lt"/>
              </a:rPr>
              <a:t>投稿はせず見る専。かなりの頻度で見ている。</a:t>
            </a:r>
          </a:p>
          <a:p>
            <a:r>
              <a:rPr lang="en-US" altLang="ja-JP" dirty="0">
                <a:latin typeface="BIZ UDP明朝 Medium" panose="02020500000000000000" pitchFamily="18" charset="-128"/>
                <a:ea typeface="BIZ UDP明朝 Medium" panose="02020500000000000000" pitchFamily="18" charset="-128"/>
                <a:cs typeface="+mn-lt"/>
              </a:rPr>
              <a:t>Instagram</a:t>
            </a:r>
            <a:r>
              <a:rPr lang="ja-JP" altLang="en-US" dirty="0">
                <a:latin typeface="BIZ UDP明朝 Medium" panose="02020500000000000000" pitchFamily="18" charset="-128"/>
                <a:ea typeface="BIZ UDP明朝 Medium" panose="02020500000000000000" pitchFamily="18" charset="-128"/>
                <a:cs typeface="+mn-lt"/>
              </a:rPr>
              <a:t>：大学時代までは付き合いで使っていたが卒業後に消した。</a:t>
            </a:r>
          </a:p>
          <a:p>
            <a:r>
              <a:rPr lang="en-US" altLang="ja-JP" dirty="0">
                <a:latin typeface="BIZ UDP明朝 Medium" panose="02020500000000000000" pitchFamily="18" charset="-128"/>
                <a:ea typeface="BIZ UDP明朝 Medium" panose="02020500000000000000" pitchFamily="18" charset="-128"/>
                <a:cs typeface="+mn-lt"/>
              </a:rPr>
              <a:t>Facebook：</a:t>
            </a:r>
            <a:r>
              <a:rPr lang="ja-JP" altLang="en-US" dirty="0">
                <a:latin typeface="BIZ UDP明朝 Medium" panose="02020500000000000000" pitchFamily="18" charset="-128"/>
                <a:ea typeface="BIZ UDP明朝 Medium" panose="02020500000000000000" pitchFamily="18" charset="-128"/>
                <a:cs typeface="+mn-lt"/>
              </a:rPr>
              <a:t>もう</a:t>
            </a:r>
            <a:r>
              <a:rPr lang="en-US" altLang="ja-JP" dirty="0" err="1">
                <a:latin typeface="BIZ UDP明朝 Medium" panose="02020500000000000000" pitchFamily="18" charset="-128"/>
                <a:ea typeface="BIZ UDP明朝 Medium" panose="02020500000000000000" pitchFamily="18" charset="-128"/>
                <a:cs typeface="+mn-lt"/>
              </a:rPr>
              <a:t>使っていない</a:t>
            </a:r>
            <a:r>
              <a:rPr lang="en-US" altLang="ja-JP" dirty="0">
                <a:latin typeface="BIZ UDP明朝 Medium" panose="02020500000000000000" pitchFamily="18" charset="-128"/>
                <a:ea typeface="BIZ UDP明朝 Medium" panose="02020500000000000000" pitchFamily="18" charset="-128"/>
                <a:cs typeface="+mn-lt"/>
              </a:rPr>
              <a:t>。</a:t>
            </a:r>
            <a:endParaRPr lang="en-US" dirty="0">
              <a:latin typeface="BIZ UDP明朝 Medium" panose="02020500000000000000" pitchFamily="18" charset="-128"/>
              <a:ea typeface="BIZ UDP明朝 Medium" panose="02020500000000000000" pitchFamily="18" charset="-128"/>
            </a:endParaRPr>
          </a:p>
          <a:p>
            <a:r>
              <a:rPr lang="ja-JP" altLang="en-US" b="1" dirty="0">
                <a:solidFill>
                  <a:srgbClr val="056334"/>
                </a:solidFill>
                <a:latin typeface="BIZ UDP明朝 Medium" panose="02020500000000000000" pitchFamily="18" charset="-128"/>
                <a:ea typeface="BIZ UDP明朝 Medium" panose="02020500000000000000" pitchFamily="18" charset="-128"/>
              </a:rPr>
              <a:t>Netflix：ヘビーユーザー。</a:t>
            </a:r>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a:xfrm>
            <a:off x="3834167" y="3434502"/>
            <a:ext cx="4961467" cy="3121327"/>
          </a:xfrm>
        </p:spPr>
        <p:txBody>
          <a:bodyPr vert="horz" lIns="91440" tIns="45720" rIns="91440" bIns="45720" rtlCol="0" anchor="t">
            <a:normAutofit/>
          </a:bodyPr>
          <a:lstStyle/>
          <a:p>
            <a:r>
              <a:rPr lang="ja-JP" dirty="0">
                <a:latin typeface="BIZ UDP明朝 Medium" panose="02020500000000000000" pitchFamily="18" charset="-128"/>
                <a:ea typeface="BIZ UDP明朝 Medium" panose="02020500000000000000" pitchFamily="18" charset="-128"/>
                <a:cs typeface="+mn-lt"/>
              </a:rPr>
              <a:t>不満：家事が</a:t>
            </a:r>
            <a:r>
              <a:rPr lang="ja-JP" altLang="en-US" dirty="0">
                <a:latin typeface="BIZ UDP明朝 Medium" panose="02020500000000000000" pitchFamily="18" charset="-128"/>
                <a:ea typeface="BIZ UDP明朝 Medium" panose="02020500000000000000" pitchFamily="18" charset="-128"/>
                <a:cs typeface="+mn-lt"/>
              </a:rPr>
              <a:t>正直面倒くさい。</a:t>
            </a:r>
            <a:endParaRPr lang="ja-JP" dirty="0">
              <a:latin typeface="BIZ UDP明朝 Medium" panose="02020500000000000000" pitchFamily="18" charset="-128"/>
              <a:ea typeface="BIZ UDP明朝 Medium" panose="02020500000000000000" pitchFamily="18" charset="-128"/>
              <a:cs typeface="+mn-lt"/>
            </a:endParaRPr>
          </a:p>
          <a:p>
            <a:r>
              <a:rPr lang="ja-JP" altLang="en-US" dirty="0">
                <a:latin typeface="BIZ UDP明朝 Medium" panose="02020500000000000000" pitchFamily="18" charset="-128"/>
                <a:ea typeface="BIZ UDP明朝 Medium" panose="02020500000000000000" pitchFamily="18" charset="-128"/>
              </a:rPr>
              <a:t>節約を効率的にできるようにしたい。</a:t>
            </a:r>
          </a:p>
          <a:p>
            <a:r>
              <a:rPr lang="ja-JP" altLang="en-US" b="1" dirty="0">
                <a:solidFill>
                  <a:srgbClr val="056334"/>
                </a:solidFill>
                <a:latin typeface="BIZ UDP明朝 Medium" panose="02020500000000000000" pitchFamily="18" charset="-128"/>
                <a:ea typeface="BIZ UDP明朝 Medium" panose="02020500000000000000" pitchFamily="18" charset="-128"/>
                <a:cs typeface="+mn-lt"/>
              </a:rPr>
              <a:t>Netflixで見る映画・作品に迷うのが嫌。</a:t>
            </a:r>
          </a:p>
          <a:p>
            <a:endParaRPr lang="ja-JP" altLang="en-US" dirty="0">
              <a:latin typeface="BIZ UDP明朝 Medium" panose="02020500000000000000" pitchFamily="18" charset="-128"/>
              <a:ea typeface="BIZ UDP明朝 Medium" panose="02020500000000000000" pitchFamily="18" charset="-128"/>
              <a:cs typeface="+mn-lt"/>
            </a:endParaRPr>
          </a:p>
          <a:p>
            <a:r>
              <a:rPr lang="ja-JP" dirty="0">
                <a:latin typeface="BIZ UDP明朝 Medium" panose="02020500000000000000" pitchFamily="18" charset="-128"/>
                <a:ea typeface="BIZ UDP明朝 Medium" panose="02020500000000000000" pitchFamily="18" charset="-128"/>
                <a:cs typeface="+mn-lt"/>
              </a:rPr>
              <a:t>満足：たまに学生時代の友人から</a:t>
            </a:r>
            <a:r>
              <a:rPr lang="ja-JP" altLang="en-US" dirty="0">
                <a:latin typeface="BIZ UDP明朝 Medium" panose="02020500000000000000" pitchFamily="18" charset="-128"/>
                <a:ea typeface="BIZ UDP明朝 Medium" panose="02020500000000000000" pitchFamily="18" charset="-128"/>
                <a:cs typeface="+mn-lt"/>
              </a:rPr>
              <a:t>呼</a:t>
            </a:r>
            <a:r>
              <a:rPr lang="ja-JP" dirty="0">
                <a:latin typeface="BIZ UDP明朝 Medium" panose="02020500000000000000" pitchFamily="18" charset="-128"/>
                <a:ea typeface="BIZ UDP明朝 Medium" panose="02020500000000000000" pitchFamily="18" charset="-128"/>
                <a:cs typeface="+mn-lt"/>
              </a:rPr>
              <a:t>ばれて飲み会</a:t>
            </a:r>
            <a:r>
              <a:rPr lang="ja-JP" altLang="en-US" dirty="0">
                <a:latin typeface="BIZ UDP明朝 Medium" panose="02020500000000000000" pitchFamily="18" charset="-128"/>
                <a:ea typeface="BIZ UDP明朝 Medium" panose="02020500000000000000" pitchFamily="18" charset="-128"/>
                <a:cs typeface="+mn-lt"/>
              </a:rPr>
              <a:t>に行くのが楽しい。</a:t>
            </a:r>
            <a:endParaRPr lang="ja-JP" altLang="en-US" dirty="0">
              <a:latin typeface="BIZ UDP明朝 Medium" panose="02020500000000000000" pitchFamily="18" charset="-128"/>
              <a:ea typeface="BIZ UDP明朝 Medium" panose="02020500000000000000" pitchFamily="18" charset="-128"/>
            </a:endParaRPr>
          </a:p>
          <a:p>
            <a:r>
              <a:rPr lang="ja-JP" altLang="en-US" dirty="0">
                <a:latin typeface="BIZ UDP明朝 Medium" panose="02020500000000000000" pitchFamily="18" charset="-128"/>
                <a:ea typeface="BIZ UDP明朝 Medium" panose="02020500000000000000" pitchFamily="18" charset="-128"/>
                <a:cs typeface="+mn-lt"/>
              </a:rPr>
              <a:t>ただ出費が大きいので毎回迷う。</a:t>
            </a:r>
            <a:endParaRPr lang="ja-JP" dirty="0">
              <a:latin typeface="BIZ UDP明朝 Medium" panose="02020500000000000000" pitchFamily="18" charset="-128"/>
              <a:ea typeface="BIZ UDP明朝 Medium" panose="02020500000000000000" pitchFamily="18" charset="-128"/>
              <a:cs typeface="+mn-lt"/>
            </a:endParaRPr>
          </a:p>
          <a:p>
            <a:endParaRPr lang="ja-JP" altLang="en-US" dirty="0">
              <a:latin typeface="BIZ UDP明朝 Medium" panose="02020500000000000000" pitchFamily="18" charset="-128"/>
              <a:ea typeface="BIZ UDP明朝 Medium" panose="02020500000000000000" pitchFamily="18" charset="-128"/>
              <a:cs typeface="+mn-lt"/>
            </a:endParaRPr>
          </a:p>
          <a:p>
            <a:r>
              <a:rPr lang="ja-JP" altLang="en-US" dirty="0">
                <a:latin typeface="BIZ UDP明朝 Medium" panose="02020500000000000000" pitchFamily="18" charset="-128"/>
                <a:ea typeface="BIZ UDP明朝 Medium" panose="02020500000000000000" pitchFamily="18" charset="-128"/>
                <a:cs typeface="+mn-lt"/>
              </a:rPr>
              <a:t>欲求：</a:t>
            </a:r>
            <a:r>
              <a:rPr lang="ja-JP" b="1" dirty="0">
                <a:solidFill>
                  <a:srgbClr val="056334"/>
                </a:solidFill>
                <a:latin typeface="BIZ UDP明朝 Medium" panose="02020500000000000000" pitchFamily="18" charset="-128"/>
                <a:ea typeface="BIZ UDP明朝 Medium" panose="02020500000000000000" pitchFamily="18" charset="-128"/>
                <a:cs typeface="+mn-lt"/>
              </a:rPr>
              <a:t>最新の映画</a:t>
            </a:r>
            <a:r>
              <a:rPr lang="ja-JP" altLang="en-US" b="1" dirty="0">
                <a:solidFill>
                  <a:srgbClr val="056334"/>
                </a:solidFill>
                <a:latin typeface="BIZ UDP明朝 Medium" panose="02020500000000000000" pitchFamily="18" charset="-128"/>
                <a:ea typeface="BIZ UDP明朝 Medium" panose="02020500000000000000" pitchFamily="18" charset="-128"/>
                <a:cs typeface="+mn-lt"/>
              </a:rPr>
              <a:t>も</a:t>
            </a:r>
            <a:r>
              <a:rPr lang="ja-JP" b="1" dirty="0">
                <a:solidFill>
                  <a:srgbClr val="056334"/>
                </a:solidFill>
                <a:latin typeface="BIZ UDP明朝 Medium" panose="02020500000000000000" pitchFamily="18" charset="-128"/>
                <a:ea typeface="BIZ UDP明朝 Medium" panose="02020500000000000000" pitchFamily="18" charset="-128"/>
                <a:cs typeface="+mn-lt"/>
              </a:rPr>
              <a:t>家で見たい</a:t>
            </a:r>
            <a:r>
              <a:rPr lang="ja-JP" altLang="en-US" b="1" dirty="0">
                <a:solidFill>
                  <a:srgbClr val="056334"/>
                </a:solidFill>
                <a:latin typeface="BIZ UDP明朝 Medium" panose="02020500000000000000" pitchFamily="18" charset="-128"/>
                <a:ea typeface="BIZ UDP明朝 Medium" panose="02020500000000000000" pitchFamily="18" charset="-128"/>
                <a:cs typeface="+mn-lt"/>
              </a:rPr>
              <a:t>。また、Netflix作品のレビューが見れたら嬉しい。</a:t>
            </a:r>
            <a:endParaRPr lang="ja-JP" altLang="en-US" b="1" dirty="0">
              <a:solidFill>
                <a:srgbClr val="056334"/>
              </a:solidFill>
              <a:latin typeface="BIZ UDP明朝 Medium" panose="02020500000000000000" pitchFamily="18" charset="-128"/>
              <a:ea typeface="BIZ UDP明朝 Medium" panose="02020500000000000000" pitchFamily="18" charset="-128"/>
            </a:endParaRPr>
          </a:p>
          <a:p>
            <a:r>
              <a:rPr lang="ja-JP" altLang="en-US" dirty="0">
                <a:latin typeface="BIZ UDP明朝 Medium" panose="02020500000000000000" pitchFamily="18" charset="-128"/>
                <a:ea typeface="BIZ UDP明朝 Medium" panose="02020500000000000000" pitchFamily="18" charset="-128"/>
              </a:rPr>
              <a:t>制限警告機能付きの家計簿アプリがあったら便利。</a:t>
            </a:r>
            <a:endParaRPr lang="ja-JP" dirty="0">
              <a:latin typeface="BIZ UDP明朝 Medium" panose="02020500000000000000" pitchFamily="18" charset="-128"/>
              <a:ea typeface="BIZ UDP明朝 Medium" panose="02020500000000000000" pitchFamily="18" charset="-128"/>
            </a:endParaRPr>
          </a:p>
          <a:p>
            <a:r>
              <a:rPr lang="ja-JP" altLang="en-US" dirty="0">
                <a:latin typeface="BIZ UDP明朝 Medium" panose="02020500000000000000" pitchFamily="18" charset="-128"/>
                <a:ea typeface="BIZ UDP明朝 Medium" panose="02020500000000000000" pitchFamily="18" charset="-128"/>
              </a:rPr>
              <a:t>便利な家事手助けツール(ToDoリスト・リマインド・アラーム・カレンダーなど)があったら使いたい。</a:t>
            </a:r>
          </a:p>
          <a:p>
            <a:r>
              <a:rPr lang="ja-JP" dirty="0">
                <a:latin typeface="BIZ UDP明朝 Medium" panose="02020500000000000000" pitchFamily="18" charset="-128"/>
                <a:ea typeface="BIZ UDP明朝 Medium" panose="02020500000000000000" pitchFamily="18" charset="-128"/>
              </a:rPr>
              <a:t>愛に飢えている(恋人なし)。</a:t>
            </a:r>
            <a:endParaRPr lang="ja-JP" dirty="0">
              <a:latin typeface="BIZ UDP明朝 Medium" panose="02020500000000000000" pitchFamily="18" charset="-128"/>
              <a:ea typeface="BIZ UDP明朝 Medium" panose="02020500000000000000" pitchFamily="18" charset="-128"/>
              <a:cs typeface="+mn-lt"/>
            </a:endParaRPr>
          </a:p>
        </p:txBody>
      </p:sp>
      <p:pic>
        <p:nvPicPr>
          <p:cNvPr id="11" name="図 10" descr="テキスト, 線画 が含まれている画像&#10;&#10;自動的に生成された説明">
            <a:extLst>
              <a:ext uri="{FF2B5EF4-FFF2-40B4-BE49-F238E27FC236}">
                <a16:creationId xmlns:a16="http://schemas.microsoft.com/office/drawing/2014/main" id="{FB17C7A7-350E-8B60-D9DE-28D9F1CF93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871" y="605196"/>
            <a:ext cx="2197066" cy="2191202"/>
          </a:xfrm>
          <a:prstGeom prst="rect">
            <a:avLst/>
          </a:prstGeom>
        </p:spPr>
      </p:pic>
    </p:spTree>
    <p:extLst>
      <p:ext uri="{BB962C8B-B14F-4D97-AF65-F5344CB8AC3E}">
        <p14:creationId xmlns:p14="http://schemas.microsoft.com/office/powerpoint/2010/main" val="70059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04AC9D8A-5CD7-9B97-B65D-BAC55DA27BF8}"/>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42489753-56A8-3B62-55FA-C6250885BA43}"/>
              </a:ext>
            </a:extLst>
          </p:cNvPr>
          <p:cNvSpPr>
            <a:spLocks noGrp="1"/>
          </p:cNvSpPr>
          <p:nvPr>
            <p:ph type="ctrTitle"/>
          </p:nvPr>
        </p:nvSpPr>
        <p:spPr>
          <a:xfrm>
            <a:off x="1524000" y="2405575"/>
            <a:ext cx="9144000" cy="1273200"/>
          </a:xfrm>
        </p:spPr>
        <p:txBody>
          <a:bodyPr/>
          <a:lstStyle/>
          <a:p>
            <a:r>
              <a:rPr kumimoji="1" lang="ja-JP" altLang="en-US" b="1" dirty="0">
                <a:solidFill>
                  <a:srgbClr val="056334"/>
                </a:solidFill>
                <a:latin typeface="HGS行書体" panose="03000600000000000000" pitchFamily="66" charset="-128"/>
                <a:ea typeface="HGS行書体" panose="03000600000000000000" pitchFamily="66" charset="-128"/>
              </a:rPr>
              <a:t>機能説明</a:t>
            </a:r>
          </a:p>
        </p:txBody>
      </p:sp>
      <p:pic>
        <p:nvPicPr>
          <p:cNvPr id="4" name="図 3" descr="ロゴ&#10;&#10;自動的に生成された説明">
            <a:extLst>
              <a:ext uri="{FF2B5EF4-FFF2-40B4-BE49-F238E27FC236}">
                <a16:creationId xmlns:a16="http://schemas.microsoft.com/office/drawing/2014/main" id="{AB8FD864-4218-2AC9-436E-F99469FAC1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Tree>
    <p:extLst>
      <p:ext uri="{BB962C8B-B14F-4D97-AF65-F5344CB8AC3E}">
        <p14:creationId xmlns:p14="http://schemas.microsoft.com/office/powerpoint/2010/main" val="422969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B8FF7F32-EC55-2B69-D119-785CC1D16574}"/>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ユーザー関連の機能</a:t>
            </a:r>
          </a:p>
        </p:txBody>
      </p:sp>
      <p:sp>
        <p:nvSpPr>
          <p:cNvPr id="3" name="コンテンツ プレースホルダー 2">
            <a:extLst>
              <a:ext uri="{FF2B5EF4-FFF2-40B4-BE49-F238E27FC236}">
                <a16:creationId xmlns:a16="http://schemas.microsoft.com/office/drawing/2014/main" id="{A4E6E213-AEA2-33B5-BFFB-4B2752698193}"/>
              </a:ext>
            </a:extLst>
          </p:cNvPr>
          <p:cNvSpPr>
            <a:spLocks noGrp="1"/>
          </p:cNvSpPr>
          <p:nvPr>
            <p:ph idx="1"/>
          </p:nvPr>
        </p:nvSpPr>
        <p:spPr/>
        <p:txBody>
          <a:bodyPr/>
          <a:lstStyle/>
          <a:p>
            <a:endParaRPr kumimoji="1" lang="ja-JP" altLang="en-US" dirty="0">
              <a:latin typeface="BIZ UDP明朝 Medium" panose="02020500000000000000" pitchFamily="18" charset="-128"/>
              <a:ea typeface="BIZ UDP明朝 Medium" panose="02020500000000000000" pitchFamily="18" charset="-128"/>
            </a:endParaRPr>
          </a:p>
        </p:txBody>
      </p:sp>
      <p:pic>
        <p:nvPicPr>
          <p:cNvPr id="7" name="図 6" descr="ロゴ&#10;&#10;自動的に生成された説明">
            <a:extLst>
              <a:ext uri="{FF2B5EF4-FFF2-40B4-BE49-F238E27FC236}">
                <a16:creationId xmlns:a16="http://schemas.microsoft.com/office/drawing/2014/main" id="{5899AC02-225B-A422-7385-7A2BE5AFEB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Tree>
    <p:extLst>
      <p:ext uri="{BB962C8B-B14F-4D97-AF65-F5344CB8AC3E}">
        <p14:creationId xmlns:p14="http://schemas.microsoft.com/office/powerpoint/2010/main" val="1456408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6A5B499-DEBF-310B-53C2-933BD9FB2353}"/>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67BCC82-8CB1-3055-6FCE-39E6F1E069C2}"/>
              </a:ext>
            </a:extLst>
          </p:cNvPr>
          <p:cNvSpPr>
            <a:spLocks noGrp="1"/>
          </p:cNvSpPr>
          <p:nvPr>
            <p:ph type="title"/>
          </p:nvPr>
        </p:nvSpPr>
        <p:spPr/>
        <p:txBody>
          <a:bodyPr/>
          <a:lstStyle/>
          <a:p>
            <a:pPr algn="ctr"/>
            <a:r>
              <a:rPr kumimoji="1" lang="ja-JP" altLang="en-US" b="1" dirty="0">
                <a:solidFill>
                  <a:srgbClr val="056334"/>
                </a:solidFill>
                <a:latin typeface="HGS行書体" panose="03000600000000000000" pitchFamily="66" charset="-128"/>
                <a:ea typeface="HGS行書体" panose="03000600000000000000" pitchFamily="66" charset="-128"/>
              </a:rPr>
              <a:t>投稿関連の機能</a:t>
            </a:r>
          </a:p>
        </p:txBody>
      </p:sp>
      <p:sp>
        <p:nvSpPr>
          <p:cNvPr id="3" name="コンテンツ プレースホルダー 2">
            <a:extLst>
              <a:ext uri="{FF2B5EF4-FFF2-40B4-BE49-F238E27FC236}">
                <a16:creationId xmlns:a16="http://schemas.microsoft.com/office/drawing/2014/main" id="{A4E6E213-AEA2-33B5-BFFB-4B2752698193}"/>
              </a:ext>
            </a:extLst>
          </p:cNvPr>
          <p:cNvSpPr>
            <a:spLocks noGrp="1"/>
          </p:cNvSpPr>
          <p:nvPr>
            <p:ph idx="1"/>
          </p:nvPr>
        </p:nvSpPr>
        <p:spPr/>
        <p:txBody>
          <a:bodyPr/>
          <a:lstStyle/>
          <a:p>
            <a:endParaRPr kumimoji="1" lang="ja-JP" altLang="en-US" dirty="0">
              <a:latin typeface="BIZ UDP明朝 Medium" panose="02020500000000000000" pitchFamily="18" charset="-128"/>
              <a:ea typeface="BIZ UDP明朝 Medium" panose="02020500000000000000" pitchFamily="18" charset="-128"/>
            </a:endParaRPr>
          </a:p>
        </p:txBody>
      </p:sp>
      <p:pic>
        <p:nvPicPr>
          <p:cNvPr id="6" name="図 5" descr="ロゴ&#10;&#10;自動的に生成された説明">
            <a:extLst>
              <a:ext uri="{FF2B5EF4-FFF2-40B4-BE49-F238E27FC236}">
                <a16:creationId xmlns:a16="http://schemas.microsoft.com/office/drawing/2014/main" id="{732F8A9F-BB72-C13A-DD69-19780233B3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Tree>
    <p:extLst>
      <p:ext uri="{BB962C8B-B14F-4D97-AF65-F5344CB8AC3E}">
        <p14:creationId xmlns:p14="http://schemas.microsoft.com/office/powerpoint/2010/main" val="717383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7EF2084-5684-EFF9-2ADE-2ABCA123B071}"/>
              </a:ext>
            </a:extLst>
          </p:cNvPr>
          <p:cNvSpPr/>
          <p:nvPr/>
        </p:nvSpPr>
        <p:spPr>
          <a:xfrm>
            <a:off x="682487" y="301487"/>
            <a:ext cx="10827026" cy="6255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7B0C93D-798D-1298-F0A4-2BC05BA2B9C8}"/>
              </a:ext>
            </a:extLst>
          </p:cNvPr>
          <p:cNvSpPr>
            <a:spLocks noGrp="1"/>
          </p:cNvSpPr>
          <p:nvPr>
            <p:ph type="ctrTitle"/>
          </p:nvPr>
        </p:nvSpPr>
        <p:spPr>
          <a:xfrm>
            <a:off x="1524000" y="2120347"/>
            <a:ext cx="9144000" cy="1389615"/>
          </a:xfrm>
        </p:spPr>
        <p:txBody>
          <a:bodyPr/>
          <a:lstStyle/>
          <a:p>
            <a:r>
              <a:rPr kumimoji="1" lang="ja-JP" altLang="en-US" b="1" dirty="0">
                <a:solidFill>
                  <a:srgbClr val="056334"/>
                </a:solidFill>
                <a:latin typeface="HGS行書体" panose="03000600000000000000" pitchFamily="66" charset="-128"/>
                <a:ea typeface="HGS行書体" panose="03000600000000000000" pitchFamily="66" charset="-128"/>
              </a:rPr>
              <a:t>個人成長</a:t>
            </a:r>
          </a:p>
        </p:txBody>
      </p:sp>
      <p:pic>
        <p:nvPicPr>
          <p:cNvPr id="6" name="図 5" descr="ロゴ&#10;&#10;自動的に生成された説明">
            <a:extLst>
              <a:ext uri="{FF2B5EF4-FFF2-40B4-BE49-F238E27FC236}">
                <a16:creationId xmlns:a16="http://schemas.microsoft.com/office/drawing/2014/main" id="{15E48D08-6D4C-7BF0-61BD-1B24D0E7D8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0436" y="5919485"/>
            <a:ext cx="1081500" cy="504700"/>
          </a:xfrm>
          <a:prstGeom prst="rect">
            <a:avLst/>
          </a:prstGeom>
        </p:spPr>
      </p:pic>
    </p:spTree>
    <p:extLst>
      <p:ext uri="{BB962C8B-B14F-4D97-AF65-F5344CB8AC3E}">
        <p14:creationId xmlns:p14="http://schemas.microsoft.com/office/powerpoint/2010/main" val="181313388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ユーザー定義 5">
      <a:dk1>
        <a:srgbClr val="000000"/>
      </a:dk1>
      <a:lt1>
        <a:sysClr val="window" lastClr="FFFFFF"/>
      </a:lt1>
      <a:dk2>
        <a:srgbClr val="455F51"/>
      </a:dk2>
      <a:lt2>
        <a:srgbClr val="E2DFCC"/>
      </a:lt2>
      <a:accent1>
        <a:srgbClr val="99CB38"/>
      </a:accent1>
      <a:accent2>
        <a:srgbClr val="63A537"/>
      </a:accent2>
      <a:accent3>
        <a:srgbClr val="000000"/>
      </a:accent3>
      <a:accent4>
        <a:srgbClr val="A3060C"/>
      </a:accent4>
      <a:accent5>
        <a:srgbClr val="63A537"/>
      </a:accent5>
      <a:accent6>
        <a:srgbClr val="000000"/>
      </a:accent6>
      <a:hlink>
        <a:srgbClr val="EE7B08"/>
      </a:hlink>
      <a:folHlink>
        <a:srgbClr val="977B2D"/>
      </a:folHlink>
    </a:clrScheme>
    <a:fontScheme name="ユーザー定義 2">
      <a:majorFont>
        <a:latin typeface="BIZ UDP明朝 Medium"/>
        <a:ea typeface="BIZ UDP明朝 Medium"/>
        <a:cs typeface=""/>
      </a:majorFont>
      <a:minorFont>
        <a:latin typeface="BIZ UDP明朝 Medium"/>
        <a:ea typeface="BIZ UDP明朝 Mediu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256</TotalTime>
  <Words>1024</Words>
  <Application>Microsoft Office PowerPoint</Application>
  <PresentationFormat>ワイド画面</PresentationFormat>
  <Paragraphs>97</Paragraphs>
  <Slides>17</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3</vt:i4>
      </vt:variant>
      <vt:variant>
        <vt:lpstr>スライド タイトル</vt:lpstr>
      </vt:variant>
      <vt:variant>
        <vt:i4>17</vt:i4>
      </vt:variant>
    </vt:vector>
  </HeadingPairs>
  <TitlesOfParts>
    <vt:vector size="26" baseType="lpstr">
      <vt:lpstr>BIZ UDP明朝 Medium</vt:lpstr>
      <vt:lpstr>HGS行書体</vt:lpstr>
      <vt:lpstr>游ゴシック</vt:lpstr>
      <vt:lpstr>游ゴシック Light</vt:lpstr>
      <vt:lpstr>Arial</vt:lpstr>
      <vt:lpstr>Wingdings</vt:lpstr>
      <vt:lpstr>Office テーマ</vt:lpstr>
      <vt:lpstr>Office テーマ</vt:lpstr>
      <vt:lpstr>Office テーマ</vt:lpstr>
      <vt:lpstr>PowerPoint プレゼンテーション</vt:lpstr>
      <vt:lpstr>PowerPoint プレゼンテーション</vt:lpstr>
      <vt:lpstr>の開発背景</vt:lpstr>
      <vt:lpstr>について</vt:lpstr>
      <vt:lpstr>ペルソナ例</vt:lpstr>
      <vt:lpstr>機能説明</vt:lpstr>
      <vt:lpstr>ユーザー関連の機能</vt:lpstr>
      <vt:lpstr>投稿関連の機能</vt:lpstr>
      <vt:lpstr>個人成長</vt:lpstr>
      <vt:lpstr>個人成長</vt:lpstr>
      <vt:lpstr>個人成長：遠藤</vt:lpstr>
      <vt:lpstr>個人成長：伊藤</vt:lpstr>
      <vt:lpstr>個人成長：石田</vt:lpstr>
      <vt:lpstr>個人成長：菊地</vt:lpstr>
      <vt:lpstr>個人成長：高山</vt:lpstr>
      <vt:lpstr>個人成長：橋本</vt:lpstr>
      <vt:lpstr>毎度ありがとうございました！ またのご利用お待ちしております。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橋本美玖</dc:creator>
  <cp:lastModifiedBy>橋本美玖</cp:lastModifiedBy>
  <cp:revision>131</cp:revision>
  <dcterms:created xsi:type="dcterms:W3CDTF">2022-06-28T00:59:09Z</dcterms:created>
  <dcterms:modified xsi:type="dcterms:W3CDTF">2022-06-28T05:18:33Z</dcterms:modified>
</cp:coreProperties>
</file>