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041"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8T13:48:35.155"/>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3</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6</a:t>
            </a:fld>
            <a:endParaRPr kumimoji="1" lang="ja-JP" altLang="en-US"/>
          </a:p>
        </p:txBody>
      </p:sp>
    </p:spTree>
    <p:extLst>
      <p:ext uri="{BB962C8B-B14F-4D97-AF65-F5344CB8AC3E}">
        <p14:creationId xmlns:p14="http://schemas.microsoft.com/office/powerpoint/2010/main" val="214497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7</a:t>
            </a:fld>
            <a:endParaRPr kumimoji="1" lang="ja-JP" altLang="en-US"/>
          </a:p>
        </p:txBody>
      </p:sp>
    </p:spTree>
    <p:extLst>
      <p:ext uri="{BB962C8B-B14F-4D97-AF65-F5344CB8AC3E}">
        <p14:creationId xmlns:p14="http://schemas.microsoft.com/office/powerpoint/2010/main" val="150587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8</a:t>
            </a:fld>
            <a:endParaRPr kumimoji="1" lang="ja-JP" altLang="en-US"/>
          </a:p>
        </p:txBody>
      </p:sp>
    </p:spTree>
    <p:extLst>
      <p:ext uri="{BB962C8B-B14F-4D97-AF65-F5344CB8AC3E}">
        <p14:creationId xmlns:p14="http://schemas.microsoft.com/office/powerpoint/2010/main" val="142418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9</a:t>
            </a:fld>
            <a:endParaRPr kumimoji="1" lang="ja-JP" altLang="en-US"/>
          </a:p>
        </p:txBody>
      </p:sp>
    </p:spTree>
    <p:extLst>
      <p:ext uri="{BB962C8B-B14F-4D97-AF65-F5344CB8AC3E}">
        <p14:creationId xmlns:p14="http://schemas.microsoft.com/office/powerpoint/2010/main" val="311782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10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10</a:t>
            </a:fld>
            <a:endParaRPr kumimoji="1" lang="ja-JP" altLang="en-US"/>
          </a:p>
        </p:txBody>
      </p:sp>
    </p:spTree>
    <p:extLst>
      <p:ext uri="{BB962C8B-B14F-4D97-AF65-F5344CB8AC3E}">
        <p14:creationId xmlns:p14="http://schemas.microsoft.com/office/powerpoint/2010/main" val="2352653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11</a:t>
            </a:fld>
            <a:endParaRPr kumimoji="1" lang="ja-JP" altLang="en-US"/>
          </a:p>
        </p:txBody>
      </p:sp>
    </p:spTree>
    <p:extLst>
      <p:ext uri="{BB962C8B-B14F-4D97-AF65-F5344CB8AC3E}">
        <p14:creationId xmlns:p14="http://schemas.microsoft.com/office/powerpoint/2010/main" val="2959290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12</a:t>
            </a:fld>
            <a:endParaRPr kumimoji="1" lang="ja-JP" altLang="en-US"/>
          </a:p>
        </p:txBody>
      </p:sp>
    </p:spTree>
    <p:extLst>
      <p:ext uri="{BB962C8B-B14F-4D97-AF65-F5344CB8AC3E}">
        <p14:creationId xmlns:p14="http://schemas.microsoft.com/office/powerpoint/2010/main" val="3480967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約</a:t>
            </a:r>
            <a:r>
              <a:rPr kumimoji="1" lang="en-US" altLang="ja-JP" dirty="0"/>
              <a:t>30</a:t>
            </a:r>
            <a:r>
              <a:rPr kumimoji="1" lang="ja-JP" altLang="en-US" dirty="0"/>
              <a:t>秒</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18</a:t>
            </a:fld>
            <a:endParaRPr kumimoji="1" lang="ja-JP" altLang="en-US"/>
          </a:p>
        </p:txBody>
      </p:sp>
    </p:spTree>
    <p:extLst>
      <p:ext uri="{BB962C8B-B14F-4D97-AF65-F5344CB8AC3E}">
        <p14:creationId xmlns:p14="http://schemas.microsoft.com/office/powerpoint/2010/main" val="319120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19</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50" r:id="rId1"/>
    <p:sldLayoutId id="2147483663"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customXml" Target="../ink/ink1.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14.png"/><Relationship Id="rId5" Type="http://schemas.openxmlformats.org/officeDocument/2006/relationships/image" Target="../media/image15.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588909"/>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5" name="図 4" descr="ロゴ&#10;&#10;自動的に生成された説明">
            <a:extLst>
              <a:ext uri="{FF2B5EF4-FFF2-40B4-BE49-F238E27FC236}">
                <a16:creationId xmlns:a16="http://schemas.microsoft.com/office/drawing/2014/main" id="{B92A28D1-743A-B8B4-8805-15B29BB4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931221"/>
            <a:ext cx="5513006" cy="3227406"/>
          </a:xfrm>
          <a:prstGeom prst="rect">
            <a:avLst/>
          </a:prstGeom>
        </p:spPr>
      </p:pic>
      <p:pic>
        <p:nvPicPr>
          <p:cNvPr id="7" name="Picture 12">
            <a:extLst>
              <a:ext uri="{FF2B5EF4-FFF2-40B4-BE49-F238E27FC236}">
                <a16:creationId xmlns:a16="http://schemas.microsoft.com/office/drawing/2014/main" id="{C8EA2BFE-EADA-D618-255C-6529D34139D4}"/>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148126"/>
            <a:ext cx="11341804" cy="19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9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検索結果</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ルーレット</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8D110CF5-903D-E515-8F36-E492099B05A9}"/>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94734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投稿ページ</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2C4732B5-6338-6601-D15D-7359084EF36D}"/>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8720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28741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8DB7DF9-FCA7-71CC-B62A-09D82A43AE8B}"/>
              </a:ext>
            </a:extLst>
          </p:cNvPr>
          <p:cNvGrpSpPr/>
          <p:nvPr/>
        </p:nvGrpSpPr>
        <p:grpSpPr>
          <a:xfrm>
            <a:off x="441723" y="149625"/>
            <a:ext cx="11341804" cy="1930400"/>
            <a:chOff x="438350" y="98251"/>
            <a:chExt cx="11341804" cy="1930400"/>
          </a:xfrm>
        </p:grpSpPr>
        <p:pic>
          <p:nvPicPr>
            <p:cNvPr id="8" name="Picture 12">
              <a:extLst>
                <a:ext uri="{FF2B5EF4-FFF2-40B4-BE49-F238E27FC236}">
                  <a16:creationId xmlns:a16="http://schemas.microsoft.com/office/drawing/2014/main" id="{171739C1-9340-9717-11A8-53F1ADD6DED6}"/>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C1361CA-344F-F6FF-7508-C787ED3CD4C0}"/>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367928" y="699932"/>
            <a:ext cx="9144000" cy="929814"/>
          </a:xfrm>
        </p:spPr>
        <p:txBody>
          <a:bodyPr>
            <a:normAutofit/>
          </a:bodyPr>
          <a:lstStyle/>
          <a:p>
            <a:r>
              <a:rPr kumimoji="1" lang="ja-JP" altLang="en-US" sz="4800" b="1" dirty="0">
                <a:solidFill>
                  <a:schemeClr val="bg1"/>
                </a:solidFill>
                <a:latin typeface="HGS行書体" panose="03000600000000000000" pitchFamily="66" charset="-128"/>
                <a:ea typeface="HGS行書体" panose="03000600000000000000" pitchFamily="66" charset="-128"/>
              </a:rPr>
              <a:t>個人成長</a:t>
            </a:r>
          </a:p>
        </p:txBody>
      </p:sp>
      <p:pic>
        <p:nvPicPr>
          <p:cNvPr id="6" name="図 5" descr="ロゴ&#10;&#10;自動的に生成された説明">
            <a:extLst>
              <a:ext uri="{FF2B5EF4-FFF2-40B4-BE49-F238E27FC236}">
                <a16:creationId xmlns:a16="http://schemas.microsoft.com/office/drawing/2014/main" id="{15E48D08-6D4C-7BF0-61BD-1B24D0E7D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10" name="コンテンツ プレースホルダー 2">
            <a:extLst>
              <a:ext uri="{FF2B5EF4-FFF2-40B4-BE49-F238E27FC236}">
                <a16:creationId xmlns:a16="http://schemas.microsoft.com/office/drawing/2014/main" id="{F2A959C7-CE41-2417-B2F4-FCC391336BEE}"/>
              </a:ext>
            </a:extLst>
          </p:cNvPr>
          <p:cNvSpPr txBox="1">
            <a:spLocks/>
          </p:cNvSpPr>
          <p:nvPr/>
        </p:nvSpPr>
        <p:spPr>
          <a:xfrm>
            <a:off x="2562363" y="3006379"/>
            <a:ext cx="7498080" cy="13590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3000" b="1" u="sng" dirty="0">
                <a:solidFill>
                  <a:srgbClr val="FF0000"/>
                </a:solidFill>
                <a:latin typeface="BIZ UDP明朝 Medium" panose="02020500000000000000" pitchFamily="18" charset="-128"/>
                <a:ea typeface="BIZ UDP明朝 Medium" panose="02020500000000000000" pitchFamily="18" charset="-128"/>
              </a:rPr>
              <a:t>個人的に成長したと感じている点</a:t>
            </a:r>
            <a:endParaRPr lang="en-US" altLang="ja-JP" sz="3000" dirty="0">
              <a:solidFill>
                <a:srgbClr val="FF0000"/>
              </a:solidFill>
              <a:latin typeface="BIZ UDP明朝 Medium" panose="02020500000000000000" pitchFamily="18" charset="-128"/>
              <a:ea typeface="BIZ UDP明朝 Medium" panose="02020500000000000000" pitchFamily="18" charset="-128"/>
            </a:endParaRPr>
          </a:p>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チームメンバーからの愛を込めたコメント</a:t>
            </a:r>
            <a:endParaRPr lang="en-US" altLang="ja-JP" sz="3000" b="1" dirty="0">
              <a:solidFill>
                <a:srgbClr val="FF0000"/>
              </a:solidFill>
              <a:latin typeface="BIZ UDP明朝 Medium" panose="02020500000000000000" pitchFamily="18" charset="-128"/>
              <a:ea typeface="BIZ UDP明朝 Medium" panose="02020500000000000000" pitchFamily="18" charset="-128"/>
            </a:endParaRPr>
          </a:p>
        </p:txBody>
      </p:sp>
      <p:pic>
        <p:nvPicPr>
          <p:cNvPr id="27" name="図 26" descr="軟体動物, 動物, 座る, テーブル が含まれている画像&#10;&#10;自動的に生成された説明">
            <a:extLst>
              <a:ext uri="{FF2B5EF4-FFF2-40B4-BE49-F238E27FC236}">
                <a16:creationId xmlns:a16="http://schemas.microsoft.com/office/drawing/2014/main" id="{740AE3FC-A337-17B2-89C8-DDCBB96989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7957" y="4634772"/>
            <a:ext cx="1726719" cy="1537063"/>
          </a:xfrm>
          <a:prstGeom prst="rect">
            <a:avLst/>
          </a:prstGeom>
        </p:spPr>
      </p:pic>
      <mc:AlternateContent xmlns:mc="http://schemas.openxmlformats.org/markup-compatibility/2006">
        <mc:Choice xmlns:p14="http://schemas.microsoft.com/office/powerpoint/2010/main" Requires="p14">
          <p:contentPart p14:bwMode="auto" r:id="rId6">
            <p14:nvContentPartPr>
              <p14:cNvPr id="36" name="インク 35">
                <a:extLst>
                  <a:ext uri="{FF2B5EF4-FFF2-40B4-BE49-F238E27FC236}">
                    <a16:creationId xmlns:a16="http://schemas.microsoft.com/office/drawing/2014/main" id="{A9B17168-440E-ABCE-114E-AFB8FB182A12}"/>
                  </a:ext>
                </a:extLst>
              </p14:cNvPr>
              <p14:cNvContentPartPr/>
              <p14:nvPr/>
            </p14:nvContentPartPr>
            <p14:xfrm>
              <a:off x="-1083406" y="1603523"/>
              <a:ext cx="360" cy="360"/>
            </p14:xfrm>
          </p:contentPart>
        </mc:Choice>
        <mc:Fallback>
          <p:pic>
            <p:nvPicPr>
              <p:cNvPr id="36" name="インク 35">
                <a:extLst>
                  <a:ext uri="{FF2B5EF4-FFF2-40B4-BE49-F238E27FC236}">
                    <a16:creationId xmlns:a16="http://schemas.microsoft.com/office/drawing/2014/main" id="{A9B17168-440E-ABCE-114E-AFB8FB182A12}"/>
                  </a:ext>
                </a:extLst>
              </p:cNvPr>
              <p:cNvPicPr/>
              <p:nvPr/>
            </p:nvPicPr>
            <p:blipFill>
              <a:blip r:embed="rId7"/>
              <a:stretch>
                <a:fillRect/>
              </a:stretch>
            </p:blipFill>
            <p:spPr>
              <a:xfrm>
                <a:off x="-1092406" y="1594523"/>
                <a:ext cx="18000" cy="18000"/>
              </a:xfrm>
              <a:prstGeom prst="rect">
                <a:avLst/>
              </a:prstGeom>
            </p:spPr>
          </p:pic>
        </mc:Fallback>
      </mc:AlternateContent>
      <p:sp>
        <p:nvSpPr>
          <p:cNvPr id="38" name="ハート 37">
            <a:extLst>
              <a:ext uri="{FF2B5EF4-FFF2-40B4-BE49-F238E27FC236}">
                <a16:creationId xmlns:a16="http://schemas.microsoft.com/office/drawing/2014/main" id="{48505739-0637-4DF5-31C4-DECC7DAED679}"/>
              </a:ext>
            </a:extLst>
          </p:cNvPr>
          <p:cNvSpPr/>
          <p:nvPr/>
        </p:nvSpPr>
        <p:spPr>
          <a:xfrm rot="1064573">
            <a:off x="2911643" y="4949841"/>
            <a:ext cx="463870" cy="443989"/>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1313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遠藤：チームリーダー</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1090"/>
            <a:ext cx="10358023" cy="2391630"/>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リーダーとしてチームを引っ張り、まとめてくれてとても頼りになりました。​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A4302000-993D-4529-CC90-5F2B64074F31}"/>
              </a:ext>
            </a:extLst>
          </p:cNvPr>
          <p:cNvGrpSpPr/>
          <p:nvPr/>
        </p:nvGrpSpPr>
        <p:grpSpPr>
          <a:xfrm>
            <a:off x="1041006" y="506437"/>
            <a:ext cx="2076104" cy="1837752"/>
            <a:chOff x="1797901" y="2260387"/>
            <a:chExt cx="2306080" cy="2137359"/>
          </a:xfrm>
        </p:grpSpPr>
        <p:pic>
          <p:nvPicPr>
            <p:cNvPr id="9" name="Picture 16">
              <a:extLst>
                <a:ext uri="{FF2B5EF4-FFF2-40B4-BE49-F238E27FC236}">
                  <a16:creationId xmlns:a16="http://schemas.microsoft.com/office/drawing/2014/main" id="{C5E079A4-FD33-4CAA-32CA-CF73879C6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a:extLst>
                <a:ext uri="{FF2B5EF4-FFF2-40B4-BE49-F238E27FC236}">
                  <a16:creationId xmlns:a16="http://schemas.microsoft.com/office/drawing/2014/main" id="{28977C82-1829-9FF7-B298-68B1181E5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0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伊藤：発表担当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2416"/>
            <a:ext cx="10358023" cy="2578804"/>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話し上手は聞き上手という言葉の通りでコミュニケーションのエキスパート、様々な場面でとても頼りになりました。​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15124" y="170010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a:t>
            </a:r>
            <a:r>
              <a:rPr lang="en-US" altLang="ja-JP" sz="2400" b="1" dirty="0">
                <a:solidFill>
                  <a:srgbClr val="FF0000"/>
                </a:solidFill>
                <a:latin typeface="BIZ UDP明朝 Medium" panose="02020500000000000000" pitchFamily="18" charset="-128"/>
                <a:ea typeface="BIZ UDP明朝 Medium" panose="02020500000000000000" pitchFamily="18" charset="-128"/>
              </a:rPr>
              <a:t>PC</a:t>
            </a:r>
            <a:r>
              <a:rPr lang="ja-JP" altLang="en-US" sz="2400" b="1" dirty="0">
                <a:solidFill>
                  <a:srgbClr val="FF0000"/>
                </a:solidFill>
                <a:latin typeface="BIZ UDP明朝 Medium" panose="02020500000000000000" pitchFamily="18" charset="-128"/>
                <a:ea typeface="BIZ UDP明朝 Medium" panose="02020500000000000000" pitchFamily="18" charset="-128"/>
              </a:rPr>
              <a:t>が怖くなくなった！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583EDA2A-C84E-AE38-57D6-7B75C40FCD46}"/>
              </a:ext>
            </a:extLst>
          </p:cNvPr>
          <p:cNvGrpSpPr/>
          <p:nvPr/>
        </p:nvGrpSpPr>
        <p:grpSpPr>
          <a:xfrm>
            <a:off x="1330961" y="594676"/>
            <a:ext cx="1320217" cy="1583380"/>
            <a:chOff x="4228087" y="2619182"/>
            <a:chExt cx="1320217" cy="1583380"/>
          </a:xfrm>
        </p:grpSpPr>
        <p:pic>
          <p:nvPicPr>
            <p:cNvPr id="9" name="Picture 8">
              <a:extLst>
                <a:ext uri="{FF2B5EF4-FFF2-40B4-BE49-F238E27FC236}">
                  <a16:creationId xmlns:a16="http://schemas.microsoft.com/office/drawing/2014/main" id="{BAB1F49B-823D-C832-5EAA-F8AC36B00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6">
              <a:extLst>
                <a:ext uri="{FF2B5EF4-FFF2-40B4-BE49-F238E27FC236}">
                  <a16:creationId xmlns:a16="http://schemas.microsoft.com/office/drawing/2014/main" id="{60F2B4B0-68CE-7692-5F96-97BFCCEF5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1122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1936992" y="367733"/>
            <a:ext cx="9242473"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石田：コミュニケーション担当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2" y="2910704"/>
            <a:ext cx="10358023" cy="261975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a:t>
            </a:r>
            <a:r>
              <a:rPr lang="ja-JP" altLang="en-US" sz="2000" dirty="0">
                <a:latin typeface="BIZ UDP明朝 Medium" panose="02020500000000000000" pitchFamily="18" charset="-128"/>
                <a:ea typeface="BIZ UDP明朝 Medium" panose="02020500000000000000" pitchFamily="18" charset="-128"/>
              </a:rPr>
              <a:t>石田さん</a:t>
            </a:r>
            <a:r>
              <a:rPr kumimoji="1" lang="ja-JP" altLang="en-US" sz="2000" dirty="0">
                <a:latin typeface="BIZ UDP明朝 Medium" panose="02020500000000000000" pitchFamily="18" charset="-128"/>
                <a:ea typeface="BIZ UDP明朝 Medium" panose="02020500000000000000" pitchFamily="18" charset="-128"/>
              </a:rPr>
              <a:t>なくして成立しなかった。​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​分からなければ聞き、できることは進んで取り掛かり、とても要領よく作業を進めていた。担当関係なく終わっていない作業を進めてくれたおかげで全体のペースアップにもつながった。​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問題に対して適切な意見や指摘をいただき重要な場面でとても頼りになりました。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27301" y="169843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質問力がついた！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4">
            <a:extLst>
              <a:ext uri="{FF2B5EF4-FFF2-40B4-BE49-F238E27FC236}">
                <a16:creationId xmlns:a16="http://schemas.microsoft.com/office/drawing/2014/main" id="{3D6A2503-8D97-4FAF-2C3A-AB8101527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76" y="646765"/>
            <a:ext cx="1338913" cy="154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132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菊地：構成管理担当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3018860"/>
            <a:ext cx="10358023" cy="1957967"/>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コンセプトに合ったアイディアを細部まで盛り込んでくれた。担当する部分を最後まで責任もって作り上げてくれた。​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806105"/>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エラーメッセージを読むようになった！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0">
            <a:extLst>
              <a:ext uri="{FF2B5EF4-FFF2-40B4-BE49-F238E27FC236}">
                <a16:creationId xmlns:a16="http://schemas.microsoft.com/office/drawing/2014/main" id="{858DE630-DB40-339E-EC6C-5BA5D7A28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63507" y="629703"/>
            <a:ext cx="1525046" cy="164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66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高山：品質管理担当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582413"/>
            <a:ext cx="10358023" cy="3071732"/>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いつもプログラミングで行き詰まった時に助けてくれて、本当にありがとう。日報入力などの雑務も頑張りましょう！​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技術面でのチームの支えで</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人に真摯に向き合う姿はとても頼りになりました。​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3659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コミュニケーション能力が向上した！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284E99E4-5548-BC59-6EE3-20185B474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695" y="745588"/>
            <a:ext cx="1614546" cy="161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37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橋本：</a:t>
            </a:r>
            <a:r>
              <a:rPr lang="en-US" altLang="ja-JP" b="1" dirty="0">
                <a:solidFill>
                  <a:srgbClr val="056334"/>
                </a:solidFill>
                <a:latin typeface="HGS行書体" panose="03000600000000000000" pitchFamily="66" charset="-128"/>
                <a:ea typeface="HGS行書体" panose="03000600000000000000" pitchFamily="66" charset="-128"/>
              </a:rPr>
              <a:t>DBA</a:t>
            </a:r>
            <a:r>
              <a:rPr lang="ja-JP" altLang="en-US" b="1" dirty="0">
                <a:solidFill>
                  <a:srgbClr val="056334"/>
                </a:solidFill>
                <a:latin typeface="HGS行書体" panose="03000600000000000000" pitchFamily="66" charset="-128"/>
                <a:ea typeface="HGS行書体" panose="03000600000000000000" pitchFamily="66" charset="-128"/>
              </a:rPr>
              <a:t>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798029"/>
            <a:ext cx="10358023" cy="266390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どこまでできた、どこがわからないなど報連相がしっかりしていた。先生や仲間に積極的に質問している姿から最後までやり遂げようとする責任感が伝わってきた。​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仕事を見つけ積極的に作業に取り組んでいただきとても頼りになりました。​</a:t>
            </a:r>
            <a:endParaRPr kumimoji="1" lang="en-US" altLang="ja-JP" sz="2000" dirty="0">
              <a:latin typeface="BIZ UDP明朝 Medium" panose="02020500000000000000" pitchFamily="18" charset="-128"/>
              <a:ea typeface="BIZ UDP明朝 Medium" panose="02020500000000000000" pitchFamily="18" charset="-128"/>
            </a:endParaRP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759594"/>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質問や人に頼ることができるようになった！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2">
            <a:extLst>
              <a:ext uri="{FF2B5EF4-FFF2-40B4-BE49-F238E27FC236}">
                <a16:creationId xmlns:a16="http://schemas.microsoft.com/office/drawing/2014/main" id="{4F4019A4-92C2-86AF-97F4-1D790E0B6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428" y="792049"/>
            <a:ext cx="1331693" cy="115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01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383530"/>
            <a:ext cx="9528312" cy="1193247"/>
          </a:xfrm>
        </p:spPr>
        <p:txBody>
          <a:bodyPr>
            <a:normAutofit fontScale="90000"/>
          </a:bodyPr>
          <a:lstStyle/>
          <a:p>
            <a:r>
              <a:rPr lang="ja-JP" altLang="en-US" sz="4400" dirty="0">
                <a:solidFill>
                  <a:srgbClr val="056334"/>
                </a:solidFill>
                <a:latin typeface="HGS行書体" panose="03000600000000000000" pitchFamily="66" charset="-128"/>
                <a:ea typeface="HGS行書体" panose="03000600000000000000" pitchFamily="66" charset="-128"/>
              </a:rPr>
              <a:t>ご清聴ありがとうございました！</a:t>
            </a:r>
            <a:br>
              <a:rPr lang="en-US" altLang="ja-JP" sz="4400" dirty="0">
                <a:solidFill>
                  <a:srgbClr val="056334"/>
                </a:solidFill>
                <a:latin typeface="HGS行書体" panose="03000600000000000000" pitchFamily="66" charset="-128"/>
                <a:ea typeface="HGS行書体" panose="03000600000000000000" pitchFamily="66" charset="-128"/>
              </a:rPr>
            </a:br>
            <a:r>
              <a:rPr lang="ja-JP" altLang="en-US" sz="4400" dirty="0">
                <a:solidFill>
                  <a:srgbClr val="056334"/>
                </a:solidFill>
                <a:latin typeface="HGS行書体" panose="03000600000000000000" pitchFamily="66" charset="-128"/>
                <a:ea typeface="HGS行書体" panose="03000600000000000000" pitchFamily="66" charset="-128"/>
              </a:rPr>
              <a:t>またのご利用お待ちしております。</a:t>
            </a:r>
          </a:p>
        </p:txBody>
      </p:sp>
      <p:pic>
        <p:nvPicPr>
          <p:cNvPr id="38" name="図 37" descr="ロゴ&#10;&#10;自動的に生成された説明">
            <a:extLst>
              <a:ext uri="{FF2B5EF4-FFF2-40B4-BE49-F238E27FC236}">
                <a16:creationId xmlns:a16="http://schemas.microsoft.com/office/drawing/2014/main" id="{C20B676E-3BE3-326E-FBC8-91CDDF223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7" name="Picture 20">
            <a:extLst>
              <a:ext uri="{FF2B5EF4-FFF2-40B4-BE49-F238E27FC236}">
                <a16:creationId xmlns:a16="http://schemas.microsoft.com/office/drawing/2014/main" id="{B7316F9D-00D7-D98B-7829-E50F825F26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567376" y="4271601"/>
            <a:ext cx="1653817" cy="17785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a:extLst>
              <a:ext uri="{FF2B5EF4-FFF2-40B4-BE49-F238E27FC236}">
                <a16:creationId xmlns:a16="http://schemas.microsoft.com/office/drawing/2014/main" id="{88DB2A9B-2D76-C9DC-7D9A-723EFB9188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2034" y="4853354"/>
            <a:ext cx="1224616" cy="106513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a:extLst>
              <a:ext uri="{FF2B5EF4-FFF2-40B4-BE49-F238E27FC236}">
                <a16:creationId xmlns:a16="http://schemas.microsoft.com/office/drawing/2014/main" id="{CF609F17-54E4-D73D-F8CE-B1DE2175A613}"/>
              </a:ext>
            </a:extLst>
          </p:cNvPr>
          <p:cNvGrpSpPr/>
          <p:nvPr/>
        </p:nvGrpSpPr>
        <p:grpSpPr>
          <a:xfrm>
            <a:off x="4225881" y="4204909"/>
            <a:ext cx="2059741" cy="1862328"/>
            <a:chOff x="1797901" y="2260387"/>
            <a:chExt cx="2306080" cy="2137359"/>
          </a:xfrm>
        </p:grpSpPr>
        <p:pic>
          <p:nvPicPr>
            <p:cNvPr id="10" name="Picture 16">
              <a:extLst>
                <a:ext uri="{FF2B5EF4-FFF2-40B4-BE49-F238E27FC236}">
                  <a16:creationId xmlns:a16="http://schemas.microsoft.com/office/drawing/2014/main" id="{63DF4C52-D3E3-1511-04B6-ABF66C2E0E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a:extLst>
                <a:ext uri="{FF2B5EF4-FFF2-40B4-BE49-F238E27FC236}">
                  <a16:creationId xmlns:a16="http://schemas.microsoft.com/office/drawing/2014/main" id="{29E46478-8E34-4F8F-3AB6-E5D533F992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グループ化 11">
            <a:extLst>
              <a:ext uri="{FF2B5EF4-FFF2-40B4-BE49-F238E27FC236}">
                <a16:creationId xmlns:a16="http://schemas.microsoft.com/office/drawing/2014/main" id="{B10F97F6-E414-01A9-F90A-620543E744BE}"/>
              </a:ext>
            </a:extLst>
          </p:cNvPr>
          <p:cNvGrpSpPr/>
          <p:nvPr/>
        </p:nvGrpSpPr>
        <p:grpSpPr>
          <a:xfrm>
            <a:off x="6313797" y="4517534"/>
            <a:ext cx="1148529" cy="1375195"/>
            <a:chOff x="4228087" y="2619182"/>
            <a:chExt cx="1320217" cy="1583380"/>
          </a:xfrm>
        </p:grpSpPr>
        <p:pic>
          <p:nvPicPr>
            <p:cNvPr id="13" name="Picture 8">
              <a:extLst>
                <a:ext uri="{FF2B5EF4-FFF2-40B4-BE49-F238E27FC236}">
                  <a16:creationId xmlns:a16="http://schemas.microsoft.com/office/drawing/2014/main" id="{79648129-BB3E-D488-BB06-7DEC20D653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a:extLst>
                <a:ext uri="{FF2B5EF4-FFF2-40B4-BE49-F238E27FC236}">
                  <a16:creationId xmlns:a16="http://schemas.microsoft.com/office/drawing/2014/main" id="{67DBE1E3-F22C-EADF-1710-B2284CDD54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439761DE-8314-E0CC-8A06-BB8C24A7F7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4392" y="4538212"/>
            <a:ext cx="1189606" cy="13751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8D792C6B-847C-90C9-5CD3-381B7A0CB8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38066" y="4479765"/>
            <a:ext cx="1549703" cy="154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34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a:bodyPr>
          <a:lstStyle/>
          <a:p>
            <a:pPr>
              <a:buFont typeface="Wingdings" panose="05000000000000000000" pitchFamily="2" charset="2"/>
              <a:buChar char="Ø"/>
            </a:pPr>
            <a:r>
              <a:rPr kumimoji="1" lang="en-US" altLang="ja-JP" b="1" u="sng" dirty="0">
                <a:latin typeface="BIZ UDP明朝 Medium" panose="02020500000000000000" pitchFamily="18" charset="-128"/>
                <a:ea typeface="BIZ UDP明朝 Medium" panose="02020500000000000000" pitchFamily="18" charset="-128"/>
              </a:rPr>
              <a:t>FLIFRE</a:t>
            </a:r>
            <a:r>
              <a:rPr kumimoji="1" lang="ja-JP" altLang="en-US" b="1" u="sng" dirty="0">
                <a:latin typeface="BIZ UDP明朝 Medium" panose="02020500000000000000" pitchFamily="18" charset="-128"/>
                <a:ea typeface="BIZ UDP明朝 Medium" panose="02020500000000000000" pitchFamily="18" charset="-128"/>
              </a:rPr>
              <a:t>について</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の開発背景</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機能説明</a:t>
            </a:r>
            <a:endParaRPr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1284288" y="1840109"/>
            <a:ext cx="9815121" cy="4351338"/>
          </a:xfrm>
        </p:spPr>
        <p:txBody>
          <a:bodyPr>
            <a:normAutofit lnSpcReduction="100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のヘビーユーザー</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特に</a:t>
            </a:r>
            <a:r>
              <a:rPr kumimoji="1" lang="en-US" altLang="ja-JP" sz="2600" dirty="0">
                <a:latin typeface="BIZ UDP明朝 Medium" panose="02020500000000000000" pitchFamily="18" charset="-128"/>
                <a:ea typeface="BIZ UDP明朝 Medium" panose="02020500000000000000" pitchFamily="18" charset="-128"/>
              </a:rPr>
              <a:t>20</a:t>
            </a:r>
            <a:r>
              <a:rPr kumimoji="1" lang="ja-JP" altLang="en-US" sz="2600" dirty="0">
                <a:latin typeface="BIZ UDP明朝 Medium" panose="02020500000000000000" pitchFamily="18" charset="-128"/>
                <a:ea typeface="BIZ UDP明朝 Medium" panose="02020500000000000000" pitchFamily="18" charset="-128"/>
              </a:rPr>
              <a:t>代の若年層</a:t>
            </a:r>
            <a:r>
              <a:rPr lang="ja-JP" altLang="en-US" sz="2600" dirty="0">
                <a:latin typeface="BIZ UDP明朝 Medium" panose="02020500000000000000" pitchFamily="18" charset="-128"/>
                <a:ea typeface="BIZ UDP明朝 Medium" panose="02020500000000000000" pitchFamily="18" charset="-128"/>
              </a:rPr>
              <a:t>）</a:t>
            </a:r>
            <a:endParaRPr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a:t>
            </a: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は「</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sz="2600" dirty="0">
                <a:latin typeface="BIZ UDP明朝 Medium" panose="02020500000000000000" pitchFamily="18" charset="-128"/>
                <a:ea typeface="BIZ UDP明朝 Medium" panose="02020500000000000000" pitchFamily="18" charset="-128"/>
              </a:rPr>
              <a:t> </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freak</a:t>
            </a:r>
            <a:r>
              <a:rPr kumimoji="1" lang="en-US" altLang="ja-JP" sz="2600" dirty="0">
                <a:latin typeface="BIZ UDP明朝 Medium" panose="02020500000000000000" pitchFamily="18" charset="-128"/>
                <a:ea typeface="BIZ UDP明朝 Medium" panose="02020500000000000000" pitchFamily="18" charset="-128"/>
              </a:rPr>
              <a:t>(Netflix </a:t>
            </a:r>
            <a:r>
              <a:rPr kumimoji="1" lang="ja-JP" altLang="en-US" sz="2600" dirty="0">
                <a:latin typeface="BIZ UDP明朝 Medium" panose="02020500000000000000" pitchFamily="18" charset="-128"/>
                <a:ea typeface="BIZ UDP明朝 Medium" panose="02020500000000000000" pitchFamily="18" charset="-128"/>
              </a:rPr>
              <a:t>愛好家</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」という造語の略称</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sz="2600"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sz="2600"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版</a:t>
            </a:r>
            <a:r>
              <a:rPr kumimoji="1" lang="en-US" altLang="ja-JP" sz="2600" dirty="0">
                <a:latin typeface="BIZ UDP明朝 Medium" panose="02020500000000000000" pitchFamily="18" charset="-128"/>
                <a:ea typeface="BIZ UDP明朝 Medium" panose="02020500000000000000" pitchFamily="18" charset="-128"/>
              </a:rPr>
              <a:t>Twitter”</a:t>
            </a:r>
          </a:p>
          <a:p>
            <a:pPr marL="0" indent="0">
              <a:buNone/>
            </a:pPr>
            <a:r>
              <a:rPr kumimoji="1" lang="ja-JP" altLang="en-US" sz="2600"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6" name="図 5" descr="ロゴ&#10;&#10;自動的に生成された説明">
            <a:extLst>
              <a:ext uri="{FF2B5EF4-FFF2-40B4-BE49-F238E27FC236}">
                <a16:creationId xmlns:a16="http://schemas.microsoft.com/office/drawing/2014/main" id="{96AC6360-9E67-8475-7F0C-554CE6D5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60" y="530364"/>
            <a:ext cx="2286000" cy="1066800"/>
          </a:xfrm>
          <a:prstGeom prst="rect">
            <a:avLst/>
          </a:prstGeom>
        </p:spPr>
      </p:pic>
    </p:spTree>
    <p:extLst>
      <p:ext uri="{BB962C8B-B14F-4D97-AF65-F5344CB8AC3E}">
        <p14:creationId xmlns:p14="http://schemas.microsoft.com/office/powerpoint/2010/main" val="3696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627131" y="390766"/>
            <a:ext cx="3466310" cy="1325563"/>
          </a:xfrm>
        </p:spPr>
        <p:txBody>
          <a:bodyPr/>
          <a:lstStyle/>
          <a:p>
            <a:r>
              <a:rPr lang="ja-JP" altLang="en-US" b="1" dirty="0">
                <a:solidFill>
                  <a:srgbClr val="056334"/>
                </a:solidFill>
                <a:latin typeface="HGS行書体" panose="03000600000000000000" pitchFamily="66" charset="-128"/>
                <a:ea typeface="HGS行書体" panose="03000600000000000000" pitchFamily="66" charset="-128"/>
              </a:rPr>
              <a:t>の開発背景</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93913" y="2350399"/>
            <a:ext cx="10515600" cy="3775801"/>
          </a:xfrm>
        </p:spPr>
        <p:txBody>
          <a:bodyPr>
            <a:normAutofit/>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b="1" dirty="0">
                <a:latin typeface="BIZ UDP明朝 Medium" panose="02020500000000000000" pitchFamily="18" charset="-128"/>
                <a:ea typeface="BIZ UDP明朝 Medium" panose="02020500000000000000" pitchFamily="18" charset="-128"/>
              </a:rPr>
              <a:t>　</a:t>
            </a:r>
            <a:r>
              <a:rPr kumimoji="1" lang="ja-JP" altLang="en-US" b="1" u="sng" dirty="0">
                <a:latin typeface="BIZ UDP明朝 Medium" panose="02020500000000000000" pitchFamily="18" charset="-128"/>
                <a:ea typeface="BIZ UDP明朝 Medium" panose="02020500000000000000" pitchFamily="18" charset="-128"/>
              </a:rPr>
              <a:t>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Netflix</a:t>
            </a:r>
            <a:r>
              <a:rPr lang="ja-JP" altLang="en-US" sz="2400" dirty="0">
                <a:latin typeface="BIZ UDP明朝 Medium" panose="02020500000000000000" pitchFamily="18" charset="-128"/>
                <a:ea typeface="BIZ UDP明朝 Medium" panose="02020500000000000000" pitchFamily="18" charset="-128"/>
              </a:rPr>
              <a:t>では</a:t>
            </a:r>
            <a:r>
              <a:rPr kumimoji="1" lang="en-US" altLang="ja-JP" sz="2400" dirty="0">
                <a:latin typeface="BIZ UDP明朝 Medium" panose="02020500000000000000" pitchFamily="18" charset="-128"/>
                <a:ea typeface="BIZ UDP明朝 Medium" panose="02020500000000000000" pitchFamily="18" charset="-128"/>
              </a:rPr>
              <a:t>20</a:t>
            </a:r>
            <a:r>
              <a:rPr kumimoji="1" lang="ja-JP" altLang="en-US" sz="2400" dirty="0">
                <a:latin typeface="BIZ UDP明朝 Medium" panose="02020500000000000000" pitchFamily="18" charset="-128"/>
                <a:ea typeface="BIZ UDP明朝 Medium" panose="02020500000000000000" pitchFamily="18" charset="-128"/>
              </a:rPr>
              <a:t>代の利用者が全体の約</a:t>
            </a:r>
            <a:r>
              <a:rPr kumimoji="1" lang="en-US" altLang="ja-JP" sz="2400" dirty="0">
                <a:latin typeface="BIZ UDP明朝 Medium" panose="02020500000000000000" pitchFamily="18" charset="-128"/>
                <a:ea typeface="BIZ UDP明朝 Medium" panose="02020500000000000000" pitchFamily="18" charset="-128"/>
              </a:rPr>
              <a:t>4</a:t>
            </a:r>
            <a:r>
              <a:rPr kumimoji="1" lang="ja-JP" altLang="en-US" sz="2400" dirty="0">
                <a:latin typeface="BIZ UDP明朝 Medium" panose="02020500000000000000" pitchFamily="18" charset="-128"/>
                <a:ea typeface="BIZ UDP明朝 Medium" panose="02020500000000000000" pitchFamily="18" charset="-128"/>
              </a:rPr>
              <a:t>割を占める</a:t>
            </a:r>
            <a:endParaRPr kumimoji="1" lang="en-US" altLang="ja-JP" sz="2400"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FLIFRE</a:t>
            </a:r>
            <a:r>
              <a:rPr kumimoji="1" lang="ja-JP" altLang="en-US" sz="2400" dirty="0">
                <a:latin typeface="BIZ UDP明朝 Medium" panose="02020500000000000000" pitchFamily="18" charset="-128"/>
                <a:ea typeface="BIZ UDP明朝 Medium" panose="02020500000000000000" pitchFamily="18" charset="-128"/>
              </a:rPr>
              <a:t>を介して作品の評価をユーザー間で共有できるようにしてもらおう！</a:t>
            </a:r>
          </a:p>
          <a:p>
            <a:pPr marL="0" indent="0">
              <a:buNone/>
            </a:pPr>
            <a:endParaRPr kumimoji="1" lang="ja-JP" altLang="en-US" dirty="0"/>
          </a:p>
        </p:txBody>
      </p:sp>
      <p:pic>
        <p:nvPicPr>
          <p:cNvPr id="5" name="図 4" descr="ロゴ&#10;&#10;自動的に生成された説明">
            <a:extLst>
              <a:ext uri="{FF2B5EF4-FFF2-40B4-BE49-F238E27FC236}">
                <a16:creationId xmlns:a16="http://schemas.microsoft.com/office/drawing/2014/main" id="{EE35DA0B-7B4F-B9BD-8364-AAD79E2DF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471" y="520148"/>
            <a:ext cx="2286000" cy="1066800"/>
          </a:xfrm>
          <a:prstGeom prst="rect">
            <a:avLst/>
          </a:prstGeom>
        </p:spPr>
      </p:pic>
      <p:pic>
        <p:nvPicPr>
          <p:cNvPr id="7" name="図 6" descr="軟体動物, 動物, 座る, テーブル が含まれている画像&#10;&#10;自動的に生成された説明">
            <a:extLst>
              <a:ext uri="{FF2B5EF4-FFF2-40B4-BE49-F238E27FC236}">
                <a16:creationId xmlns:a16="http://schemas.microsoft.com/office/drawing/2014/main" id="{1F61ADC1-0A3F-2EB6-AA4D-BEBE3D794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9989" y="1496393"/>
            <a:ext cx="1164535" cy="1036627"/>
          </a:xfrm>
          <a:prstGeom prst="rect">
            <a:avLst/>
          </a:prstGeom>
        </p:spPr>
      </p:pic>
      <p:pic>
        <p:nvPicPr>
          <p:cNvPr id="2052" name="Picture 4">
            <a:extLst>
              <a:ext uri="{FF2B5EF4-FFF2-40B4-BE49-F238E27FC236}">
                <a16:creationId xmlns:a16="http://schemas.microsoft.com/office/drawing/2014/main" id="{9840D959-441A-06CB-40EE-80D66D466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9070" y="520148"/>
            <a:ext cx="1730031" cy="1275898"/>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座る, ケーキ, 家具 が含まれている画像&#10;&#10;自動的に生成された説明">
            <a:extLst>
              <a:ext uri="{FF2B5EF4-FFF2-40B4-BE49-F238E27FC236}">
                <a16:creationId xmlns:a16="http://schemas.microsoft.com/office/drawing/2014/main" id="{72D31E2A-AEF1-D997-5EF2-33F9FFDDE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2948" y="831124"/>
            <a:ext cx="602273" cy="607259"/>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2489753-56A8-3B62-55FA-C6250885BA43}"/>
              </a:ext>
            </a:extLst>
          </p:cNvPr>
          <p:cNvSpPr>
            <a:spLocks noGrp="1"/>
          </p:cNvSpPr>
          <p:nvPr>
            <p:ph type="ctrTitle"/>
          </p:nvPr>
        </p:nvSpPr>
        <p:spPr>
          <a:xfrm>
            <a:off x="1523999" y="2743199"/>
            <a:ext cx="4328161" cy="2759825"/>
          </a:xfrm>
        </p:spPr>
        <p:txBody>
          <a:bodyPr>
            <a:normAutofit fontScale="90000"/>
          </a:bodyPr>
          <a:lstStyle/>
          <a:p>
            <a:pPr marL="571500" indent="-571500" algn="l">
              <a:buFont typeface="Wingdings" panose="05000000000000000000" pitchFamily="2" charset="2"/>
              <a:buChar char="Ø"/>
            </a:pPr>
            <a:r>
              <a:rPr kumimoji="1" lang="ja-JP" altLang="en-US" sz="3200" b="1" u="sng" dirty="0">
                <a:latin typeface="BIZ UDP明朝 Medium" panose="02020500000000000000" pitchFamily="18" charset="-128"/>
                <a:ea typeface="BIZ UDP明朝 Medium" panose="02020500000000000000" pitchFamily="18" charset="-128"/>
              </a:rPr>
              <a:t>ユーザー関連</a:t>
            </a:r>
            <a:br>
              <a:rPr kumimoji="1" lang="en-US" altLang="ja-JP" sz="3200" dirty="0">
                <a:latin typeface="BIZ UDP明朝 Medium" panose="02020500000000000000" pitchFamily="18" charset="-128"/>
                <a:ea typeface="BIZ UDP明朝 Medium" panose="02020500000000000000" pitchFamily="18" charset="-128"/>
              </a:rPr>
            </a:br>
            <a:br>
              <a:rPr lang="en-US" altLang="ja-JP" sz="3000" b="1" dirty="0">
                <a:solidFill>
                  <a:srgbClr val="056334"/>
                </a:solidFill>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・ログイン</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・トップページ</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・マイページ</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・フォローリスト</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・ユーザーページ</a:t>
            </a:r>
          </a:p>
        </p:txBody>
      </p:sp>
      <p:pic>
        <p:nvPicPr>
          <p:cNvPr id="4" name="図 3" descr="ロゴ&#10;&#10;自動的に生成された説明">
            <a:extLst>
              <a:ext uri="{FF2B5EF4-FFF2-40B4-BE49-F238E27FC236}">
                <a16:creationId xmlns:a16="http://schemas.microsoft.com/office/drawing/2014/main" id="{AB8FD864-4218-2AC9-436E-F99469FAC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grpSp>
        <p:nvGrpSpPr>
          <p:cNvPr id="20" name="グループ化 19">
            <a:extLst>
              <a:ext uri="{FF2B5EF4-FFF2-40B4-BE49-F238E27FC236}">
                <a16:creationId xmlns:a16="http://schemas.microsoft.com/office/drawing/2014/main" id="{42FD08D1-02BC-0014-0AAA-B2CF02716A3E}"/>
              </a:ext>
            </a:extLst>
          </p:cNvPr>
          <p:cNvGrpSpPr/>
          <p:nvPr/>
        </p:nvGrpSpPr>
        <p:grpSpPr>
          <a:xfrm>
            <a:off x="441722" y="65485"/>
            <a:ext cx="11341804" cy="1930400"/>
            <a:chOff x="438350" y="98251"/>
            <a:chExt cx="11341804" cy="1930400"/>
          </a:xfrm>
        </p:grpSpPr>
        <p:pic>
          <p:nvPicPr>
            <p:cNvPr id="21" name="Picture 12">
              <a:extLst>
                <a:ext uri="{FF2B5EF4-FFF2-40B4-BE49-F238E27FC236}">
                  <a16:creationId xmlns:a16="http://schemas.microsoft.com/office/drawing/2014/main" id="{EC611059-D2BD-4AA7-55FA-BD7CD925277C}"/>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22" name="字幕 2">
              <a:extLst>
                <a:ext uri="{FF2B5EF4-FFF2-40B4-BE49-F238E27FC236}">
                  <a16:creationId xmlns:a16="http://schemas.microsoft.com/office/drawing/2014/main" id="{F98B2444-82CE-6A54-8C65-75C4A6112215}"/>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8" name="タイトル 1">
            <a:extLst>
              <a:ext uri="{FF2B5EF4-FFF2-40B4-BE49-F238E27FC236}">
                <a16:creationId xmlns:a16="http://schemas.microsoft.com/office/drawing/2014/main" id="{7932F95A-2A0E-33E1-408B-AAB3A89A0DDB}"/>
              </a:ext>
            </a:extLst>
          </p:cNvPr>
          <p:cNvSpPr txBox="1">
            <a:spLocks/>
          </p:cNvSpPr>
          <p:nvPr/>
        </p:nvSpPr>
        <p:spPr>
          <a:xfrm>
            <a:off x="1524000" y="645988"/>
            <a:ext cx="9144000" cy="8126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solidFill>
                  <a:schemeClr val="bg1"/>
                </a:solidFill>
                <a:latin typeface="HGS行書体" panose="03000600000000000000" pitchFamily="66" charset="-128"/>
                <a:ea typeface="HGS行書体" panose="03000600000000000000" pitchFamily="66" charset="-128"/>
              </a:rPr>
              <a:t>機能説明</a:t>
            </a:r>
          </a:p>
        </p:txBody>
      </p:sp>
      <p:sp>
        <p:nvSpPr>
          <p:cNvPr id="9" name="タイトル 1">
            <a:extLst>
              <a:ext uri="{FF2B5EF4-FFF2-40B4-BE49-F238E27FC236}">
                <a16:creationId xmlns:a16="http://schemas.microsoft.com/office/drawing/2014/main" id="{CD7D6DAA-FE54-4EC6-291B-D8D67A9FD8D6}"/>
              </a:ext>
            </a:extLst>
          </p:cNvPr>
          <p:cNvSpPr txBox="1">
            <a:spLocks/>
          </p:cNvSpPr>
          <p:nvPr/>
        </p:nvSpPr>
        <p:spPr>
          <a:xfrm>
            <a:off x="6339842" y="2661194"/>
            <a:ext cx="4328161" cy="21779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marL="571500" indent="-571500" algn="l">
              <a:buFont typeface="Wingdings" panose="05000000000000000000" pitchFamily="2" charset="2"/>
              <a:buChar char="Ø"/>
            </a:pPr>
            <a:r>
              <a:rPr lang="ja-JP" altLang="en-US" sz="2900" b="1" u="sng" dirty="0">
                <a:latin typeface="BIZ UDP明朝 Medium" panose="02020500000000000000" pitchFamily="18" charset="-128"/>
                <a:ea typeface="BIZ UDP明朝 Medium" panose="02020500000000000000" pitchFamily="18" charset="-128"/>
              </a:rPr>
              <a:t>投稿関連</a:t>
            </a:r>
            <a:endParaRPr lang="en-US" altLang="ja-JP" sz="2900" dirty="0">
              <a:latin typeface="BIZ UDP明朝 Medium" panose="02020500000000000000" pitchFamily="18" charset="-128"/>
              <a:ea typeface="BIZ UDP明朝 Medium" panose="02020500000000000000" pitchFamily="18" charset="-128"/>
            </a:endParaRPr>
          </a:p>
          <a:p>
            <a:pPr algn="l"/>
            <a:br>
              <a:rPr lang="en-US" altLang="ja-JP" sz="30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・投稿数ランキング</a:t>
            </a:r>
            <a:br>
              <a:rPr lang="en-US" altLang="ja-JP" sz="27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・検索結果</a:t>
            </a:r>
            <a:r>
              <a:rPr lang="en-US" altLang="ja-JP" sz="2700" dirty="0">
                <a:latin typeface="BIZ UDP明朝 Medium" panose="02020500000000000000" pitchFamily="18" charset="-128"/>
                <a:ea typeface="BIZ UDP明朝 Medium" panose="02020500000000000000" pitchFamily="18" charset="-128"/>
              </a:rPr>
              <a:t>/</a:t>
            </a:r>
            <a:r>
              <a:rPr lang="ja-JP" altLang="en-US" sz="2700" dirty="0">
                <a:latin typeface="BIZ UDP明朝 Medium" panose="02020500000000000000" pitchFamily="18" charset="-128"/>
                <a:ea typeface="BIZ UDP明朝 Medium" panose="02020500000000000000" pitchFamily="18" charset="-128"/>
              </a:rPr>
              <a:t>ルーレット</a:t>
            </a:r>
            <a:br>
              <a:rPr lang="en-US" altLang="ja-JP" sz="27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・投稿ページ</a:t>
            </a:r>
          </a:p>
        </p:txBody>
      </p:sp>
    </p:spTree>
    <p:extLst>
      <p:ext uri="{BB962C8B-B14F-4D97-AF65-F5344CB8AC3E}">
        <p14:creationId xmlns:p14="http://schemas.microsoft.com/office/powerpoint/2010/main" val="42296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ログイン・トップページ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3317009D-04F5-FDC6-8514-2222B7D6AB4A}"/>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4564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マイページ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5" name="コンテンツ プレースホルダー 4">
            <a:extLst>
              <a:ext uri="{FF2B5EF4-FFF2-40B4-BE49-F238E27FC236}">
                <a16:creationId xmlns:a16="http://schemas.microsoft.com/office/drawing/2014/main" id="{615F1A47-612E-01C6-F12F-B79FD79AD9DE}"/>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215242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フォローリスト</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ユーザーページ</a:t>
            </a: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5" name="コンテンツ プレースホルダー 4">
            <a:extLst>
              <a:ext uri="{FF2B5EF4-FFF2-40B4-BE49-F238E27FC236}">
                <a16:creationId xmlns:a16="http://schemas.microsoft.com/office/drawing/2014/main" id="{79493A91-E7D0-04D2-3DF6-F59CBD820F2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6618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投稿数ランキング</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DC74DA4E-F50E-A764-8BF2-A3C73D05F0DF}"/>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7173834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444</TotalTime>
  <Words>952</Words>
  <Application>Microsoft Office PowerPoint</Application>
  <PresentationFormat>ワイド画面</PresentationFormat>
  <Paragraphs>93</Paragraphs>
  <Slides>19</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19</vt:i4>
      </vt:variant>
    </vt:vector>
  </HeadingPairs>
  <TitlesOfParts>
    <vt:vector size="27" baseType="lpstr">
      <vt:lpstr>BIZ UDP明朝 Medium</vt:lpstr>
      <vt:lpstr>HGS行書体</vt:lpstr>
      <vt:lpstr>游ゴシック</vt:lpstr>
      <vt:lpstr>游ゴシック Light</vt:lpstr>
      <vt:lpstr>Arial</vt:lpstr>
      <vt:lpstr>Wingdings</vt:lpstr>
      <vt:lpstr>Office テーマ</vt:lpstr>
      <vt:lpstr>Office テーマ</vt:lpstr>
      <vt:lpstr>PowerPoint プレゼンテーション</vt:lpstr>
      <vt:lpstr>PowerPoint プレゼンテーション</vt:lpstr>
      <vt:lpstr>について</vt:lpstr>
      <vt:lpstr>の開発背景</vt:lpstr>
      <vt:lpstr>ユーザー関連  ・ログイン ・トップページ ・マイページ ・フォローリスト ・ユーザーページ</vt:lpstr>
      <vt:lpstr>ログイン・トップページ</vt:lpstr>
      <vt:lpstr>マイページ</vt:lpstr>
      <vt:lpstr>フォローリスト/ユーザーページ</vt:lpstr>
      <vt:lpstr>投稿数ランキング</vt:lpstr>
      <vt:lpstr>検索結果/ルーレット</vt:lpstr>
      <vt:lpstr>投稿ページ</vt:lpstr>
      <vt:lpstr>個人成長</vt:lpstr>
      <vt:lpstr>遠藤：チームリーダー</vt:lpstr>
      <vt:lpstr>伊藤：発表担当</vt:lpstr>
      <vt:lpstr>石田：コミュニケーション担当</vt:lpstr>
      <vt:lpstr>菊地：構成管理担当</vt:lpstr>
      <vt:lpstr>高山：品質管理担当</vt:lpstr>
      <vt:lpstr>橋本：DBA担当</vt:lpstr>
      <vt:lpstr>ご清聴ありがとうございました！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橋本美玖</cp:lastModifiedBy>
  <cp:revision>199</cp:revision>
  <dcterms:created xsi:type="dcterms:W3CDTF">2022-06-28T00:59:09Z</dcterms:created>
  <dcterms:modified xsi:type="dcterms:W3CDTF">2022-06-28T14:03:13Z</dcterms:modified>
</cp:coreProperties>
</file>