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2AB4C-924D-FE21-DB63-C4FCD2C9892C}" v="5" dt="2022-06-02T02:44:30.138"/>
    <p1510:client id="{7EDBD0EB-E1B2-DB34-9F21-029B6534498D}" v="792" dt="2022-06-02T05:54:24.940"/>
    <p1510:client id="{BB573104-FD30-1AB6-79FE-F4EAC09BC05F}" v="26" dt="2022-06-02T07:39:31.890"/>
    <p1510:client id="{BEC5D84A-45A6-4B38-8651-B62BE58F3744}" v="662" dt="2022-06-02T04:06:23.475"/>
    <p1510:client id="{C8DAB89B-0B58-B5D9-2107-8A987788B068}" v="112" dt="2022-06-02T04:13:02.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vert="horz" lIns="91440" tIns="45720" rIns="91440" bIns="45720" rtlCol="0" anchor="t">
            <a:normAutofit/>
          </a:bodyPr>
          <a:lstStyle/>
          <a:p>
            <a:r>
              <a:rPr lang="ja-JP" altLang="en-US">
                <a:ea typeface="游ゴシック"/>
              </a:rPr>
              <a:t>B-3 炙りえんがわ</a:t>
            </a:r>
            <a:endParaRPr kumimoji="1" lang="ja-JP" altLang="en-US"/>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a:ea typeface="游ゴシック Light"/>
              </a:rPr>
              <a:t>ペルソナ①</a:t>
            </a:r>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75648"/>
          </a:xfrm>
        </p:spPr>
        <p:txBody>
          <a:bodyPr vert="horz" lIns="91440" tIns="45720" rIns="91440" bIns="45720" rtlCol="0" anchor="t">
            <a:normAutofit/>
          </a:bodyPr>
          <a:lstStyle/>
          <a:p>
            <a:r>
              <a:rPr lang="ja-JP" b="1">
                <a:ea typeface="+mn-lt"/>
                <a:cs typeface="+mn-lt"/>
              </a:rPr>
              <a:t>休みの日は友人と出かける以外</a:t>
            </a:r>
            <a:r>
              <a:rPr lang="ja-JP" altLang="en-US" b="1">
                <a:ea typeface="+mn-lt"/>
                <a:cs typeface="+mn-lt"/>
              </a:rPr>
              <a:t>は</a:t>
            </a:r>
            <a:r>
              <a:rPr lang="ja-JP" b="1">
                <a:ea typeface="+mn-lt"/>
                <a:cs typeface="+mn-lt"/>
              </a:rPr>
              <a:t>家で映画見たり</a:t>
            </a:r>
            <a:r>
              <a:rPr lang="ja-JP" altLang="en-US" b="1">
                <a:ea typeface="+mn-lt"/>
                <a:cs typeface="+mn-lt"/>
              </a:rPr>
              <a:t>ゲームしたりと</a:t>
            </a:r>
            <a:r>
              <a:rPr lang="ja-JP" b="1">
                <a:ea typeface="+mn-lt"/>
                <a:cs typeface="+mn-lt"/>
              </a:rPr>
              <a:t>のんびりしていることが多い。</a:t>
            </a:r>
            <a:r>
              <a:rPr lang="ja-JP" altLang="en-US">
                <a:ea typeface="+mn-lt"/>
                <a:cs typeface="+mn-lt"/>
              </a:rPr>
              <a:t>仕事</a:t>
            </a:r>
            <a:r>
              <a:rPr lang="ja-JP">
                <a:ea typeface="+mn-lt"/>
                <a:cs typeface="+mn-lt"/>
              </a:rPr>
              <a:t>に</a:t>
            </a:r>
            <a:r>
              <a:rPr lang="ja-JP" altLang="en-US">
                <a:ea typeface="+mn-lt"/>
                <a:cs typeface="+mn-lt"/>
              </a:rPr>
              <a:t>対</a:t>
            </a:r>
            <a:r>
              <a:rPr lang="ja-JP">
                <a:ea typeface="+mn-lt"/>
                <a:cs typeface="+mn-lt"/>
              </a:rPr>
              <a:t>する不満は特になく、楽しく行えている</a:t>
            </a:r>
            <a:r>
              <a:rPr lang="ja-JP" altLang="en-US">
                <a:ea typeface="+mn-lt"/>
                <a:cs typeface="+mn-lt"/>
              </a:rPr>
              <a:t>。</a:t>
            </a:r>
          </a:p>
          <a:p>
            <a:r>
              <a:rPr lang="ja-JP">
                <a:ea typeface="游ゴシック"/>
              </a:rPr>
              <a:t>消極的な一面がある</a:t>
            </a:r>
            <a:r>
              <a:rPr lang="ja-JP" altLang="en-US">
                <a:ea typeface="游ゴシック"/>
              </a:rPr>
              <a:t>。どちらかというと</a:t>
            </a:r>
            <a:r>
              <a:rPr lang="ja-JP">
                <a:ea typeface="游ゴシック"/>
              </a:rPr>
              <a:t>一人遊びが好き</a:t>
            </a:r>
            <a:r>
              <a:rPr lang="ja-JP" altLang="en-US">
                <a:ea typeface="游ゴシック"/>
              </a:rPr>
              <a:t>。</a:t>
            </a:r>
            <a:endParaRPr lang="ja-JP">
              <a:ea typeface="+mn-lt"/>
              <a:cs typeface="+mn-lt"/>
            </a:endParaRPr>
          </a:p>
          <a:p>
            <a:r>
              <a:rPr lang="ja-JP" altLang="en-US">
                <a:ea typeface="游ゴシック"/>
              </a:rPr>
              <a:t>お金を浪費するのが嫌い。節約家。でも競馬だけはやめられない。最近はウマ娘に移行。</a:t>
            </a:r>
          </a:p>
          <a:p>
            <a:r>
              <a:rPr lang="ja-JP" altLang="en-US">
                <a:ea typeface="游ゴシック"/>
              </a:rPr>
              <a:t>集中力が高く仕事が早い。</a:t>
            </a:r>
            <a:r>
              <a:rPr lang="ja-JP" b="1">
                <a:ea typeface="游ゴシック"/>
              </a:rPr>
              <a:t>効率厨。</a:t>
            </a:r>
          </a:p>
          <a:p>
            <a:r>
              <a:rPr lang="ja-JP" altLang="en-US">
                <a:ea typeface="游ゴシック"/>
              </a:rPr>
              <a:t>家では</a:t>
            </a:r>
            <a:r>
              <a:rPr lang="ja-JP">
                <a:ea typeface="游ゴシック"/>
              </a:rPr>
              <a:t>ヨギボーの上が定位置</a:t>
            </a:r>
            <a:r>
              <a:rPr lang="ja-JP" altLang="en-US">
                <a:ea typeface="游ゴシック"/>
              </a:rPr>
              <a:t>。</a:t>
            </a:r>
            <a:r>
              <a:rPr lang="ja-JP">
                <a:ea typeface="游ゴシック"/>
              </a:rPr>
              <a:t>リングフィットを買おうとは思っている</a:t>
            </a:r>
            <a:r>
              <a:rPr lang="en-US" altLang="ja-JP">
                <a:ea typeface="游ゴシック"/>
              </a:rPr>
              <a:t>(</a:t>
            </a:r>
            <a:r>
              <a:rPr lang="en-US" altLang="ja-JP" err="1">
                <a:ea typeface="游ゴシック"/>
              </a:rPr>
              <a:t>買ってない</a:t>
            </a:r>
            <a:r>
              <a:rPr lang="en-US" altLang="ja-JP">
                <a:ea typeface="游ゴシック"/>
              </a:rPr>
              <a:t>)</a:t>
            </a:r>
            <a:r>
              <a:rPr lang="ja-JP">
                <a:ea typeface="游ゴシック"/>
              </a:rPr>
              <a:t>。</a:t>
            </a:r>
            <a:endParaRPr lang="ja-JP">
              <a:ea typeface="+mn-lt"/>
              <a:cs typeface="+mn-lt"/>
            </a:endParaRPr>
          </a:p>
          <a:p>
            <a:r>
              <a:rPr lang="ja-JP" altLang="en-US">
                <a:ea typeface="游ゴシック"/>
              </a:rPr>
              <a:t>最近はAPEXにハマっている。キレるタイプではなくそこそこ上手い。</a:t>
            </a:r>
            <a:endParaRPr lang="ja-JP">
              <a:ea typeface="游ゴシック"/>
            </a:endParaRPr>
          </a:p>
          <a:p>
            <a:r>
              <a:rPr lang="ja-JP" altLang="en-US">
                <a:ea typeface="游ゴシック"/>
              </a:rPr>
              <a:t>家事はあまり得意ではない。部屋は段ボールが積まれて汚いが、デスク回りだけは綺麗にしている。</a:t>
            </a:r>
          </a:p>
          <a:p>
            <a:endParaRPr lang="ja-JP" altLang="en-US">
              <a:ea typeface="游ゴシック"/>
            </a:endParaRPr>
          </a:p>
        </p:txBody>
      </p:sp>
      <p:pic>
        <p:nvPicPr>
          <p:cNvPr id="2" name="Picture 2">
            <a:extLst>
              <a:ext uri="{FF2B5EF4-FFF2-40B4-BE49-F238E27FC236}">
                <a16:creationId xmlns:a16="http://schemas.microsoft.com/office/drawing/2014/main" id="{39AA0228-A489-708F-C666-E2EB2C9537DA}"/>
              </a:ext>
            </a:extLst>
          </p:cNvPr>
          <p:cNvPicPr>
            <a:picLocks noGrp="1" noChangeAspect="1"/>
          </p:cNvPicPr>
          <p:nvPr>
            <p:ph type="pic" idx="13"/>
          </p:nvPr>
        </p:nvPicPr>
        <p:blipFill rotWithShape="1">
          <a:blip r:embed="rId2"/>
          <a:srcRect t="14386" b="14386"/>
          <a:stretch/>
        </p:blipFill>
        <p:spPr>
          <a:xfrm>
            <a:off x="515185" y="944294"/>
            <a:ext cx="3125788" cy="2091331"/>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a:ea typeface="游ゴシック"/>
              </a:rPr>
              <a:t>氏名：瀧野</a:t>
            </a:r>
          </a:p>
          <a:p>
            <a:r>
              <a:rPr lang="ja-JP" altLang="en-US">
                <a:ea typeface="游ゴシック"/>
              </a:rPr>
              <a:t>性別：男性</a:t>
            </a:r>
            <a:endParaRPr lang="en-US" altLang="ja-JP">
              <a:ea typeface="游ゴシック"/>
            </a:endParaRPr>
          </a:p>
          <a:p>
            <a:r>
              <a:rPr lang="ja-JP" altLang="en-US">
                <a:ea typeface="游ゴシック"/>
              </a:rPr>
              <a:t>年齢：</a:t>
            </a:r>
            <a:r>
              <a:rPr lang="en-US" altLang="ja-JP">
                <a:ea typeface="游ゴシック"/>
              </a:rPr>
              <a:t>25</a:t>
            </a:r>
          </a:p>
          <a:p>
            <a:r>
              <a:rPr lang="ja-JP" altLang="en-US">
                <a:ea typeface="游ゴシック"/>
              </a:rPr>
              <a:t>職業：</a:t>
            </a:r>
            <a:r>
              <a:rPr lang="en-US" altLang="ja-JP">
                <a:ea typeface="游ゴシック"/>
              </a:rPr>
              <a:t>SE</a:t>
            </a:r>
            <a:r>
              <a:rPr lang="ja-JP" altLang="en-US">
                <a:ea typeface="游ゴシック"/>
              </a:rPr>
              <a:t>（週</a:t>
            </a:r>
            <a:r>
              <a:rPr lang="en-US" altLang="ja-JP">
                <a:ea typeface="游ゴシック"/>
              </a:rPr>
              <a:t>3</a:t>
            </a:r>
            <a:r>
              <a:rPr lang="ja-JP" altLang="en-US">
                <a:ea typeface="游ゴシック"/>
              </a:rPr>
              <a:t>リモート）</a:t>
            </a:r>
            <a:endParaRPr lang="en-US" altLang="ja-JP">
              <a:ea typeface="游ゴシック"/>
            </a:endParaRPr>
          </a:p>
          <a:p>
            <a:r>
              <a:rPr lang="ja-JP" altLang="en-US">
                <a:ea typeface="游ゴシック"/>
              </a:rPr>
              <a:t>年収：</a:t>
            </a:r>
            <a:r>
              <a:rPr lang="en-US" altLang="ja-JP">
                <a:ea typeface="游ゴシック"/>
              </a:rPr>
              <a:t>400</a:t>
            </a:r>
            <a:r>
              <a:rPr lang="ja-JP" altLang="en-US">
                <a:ea typeface="游ゴシック"/>
              </a:rPr>
              <a:t>万</a:t>
            </a:r>
            <a:endParaRPr lang="en-US" altLang="ja-JP">
              <a:ea typeface="游ゴシック"/>
            </a:endParaRPr>
          </a:p>
          <a:p>
            <a:r>
              <a:rPr lang="ja-JP" altLang="en-US"/>
              <a:t>学歴：大卒</a:t>
            </a:r>
            <a:endParaRPr lang="en-US" altLang="ja-JP"/>
          </a:p>
          <a:p>
            <a:r>
              <a:rPr lang="ja-JP" altLang="en-US">
                <a:ea typeface="游ゴシック"/>
              </a:rPr>
              <a:t>出身地：埼玉</a:t>
            </a:r>
          </a:p>
          <a:p>
            <a:r>
              <a:rPr lang="ja-JP" altLang="en-US">
                <a:ea typeface="游ゴシック"/>
              </a:rPr>
              <a:t>家族構成：父・母(ひとりっ子)</a:t>
            </a:r>
          </a:p>
          <a:p>
            <a:r>
              <a:rPr lang="ja-JP" altLang="en-US"/>
              <a:t>趣味：サブスクの鬼</a:t>
            </a:r>
            <a:endParaRPr lang="en-US" altLang="ja-JP"/>
          </a:p>
          <a:p>
            <a:r>
              <a:rPr lang="ja-JP" altLang="en-US"/>
              <a:t>すまい：東京（ひとり暮らし）</a:t>
            </a:r>
            <a:endParaRPr lang="en-US" altLang="ja-JP"/>
          </a:p>
          <a:p>
            <a:r>
              <a:rPr lang="ja-JP" altLang="en-US">
                <a:ea typeface="游ゴシック"/>
              </a:rPr>
              <a:t>性格：インドア系、口数少なめ、見た目で損するタイプ、おだやか</a:t>
            </a:r>
          </a:p>
          <a:p>
            <a:endParaRPr lang="en-US" altLang="ja-JP"/>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551383"/>
            <a:ext cx="2859577" cy="2767220"/>
          </a:xfrm>
        </p:spPr>
        <p:txBody>
          <a:bodyPr vert="horz" lIns="91440" tIns="45720" rIns="91440" bIns="45720" rtlCol="0" anchor="t">
            <a:normAutofit/>
          </a:bodyPr>
          <a:lstStyle/>
          <a:p>
            <a:r>
              <a:rPr lang="en-US" altLang="ja-JP">
                <a:ea typeface="+mn-lt"/>
                <a:cs typeface="+mn-lt"/>
              </a:rPr>
              <a:t>LINE</a:t>
            </a:r>
            <a:r>
              <a:rPr lang="ja-JP">
                <a:ea typeface="+mn-lt"/>
                <a:cs typeface="+mn-lt"/>
              </a:rPr>
              <a:t>：</a:t>
            </a:r>
            <a:r>
              <a:rPr lang="ja-JP" altLang="en-US">
                <a:ea typeface="+mn-lt"/>
                <a:cs typeface="+mn-lt"/>
              </a:rPr>
              <a:t>必要最低限(連絡先は2桁)。</a:t>
            </a:r>
            <a:endParaRPr lang="ja-JP">
              <a:ea typeface="+mn-lt"/>
              <a:cs typeface="+mn-lt"/>
            </a:endParaRPr>
          </a:p>
          <a:p>
            <a:r>
              <a:rPr lang="en-US" altLang="ja-JP">
                <a:ea typeface="+mn-lt"/>
                <a:cs typeface="+mn-lt"/>
              </a:rPr>
              <a:t>Twitter</a:t>
            </a:r>
            <a:r>
              <a:rPr lang="ja-JP">
                <a:ea typeface="+mn-lt"/>
                <a:cs typeface="+mn-lt"/>
              </a:rPr>
              <a:t>：</a:t>
            </a:r>
            <a:r>
              <a:rPr lang="ja-JP" altLang="en-US">
                <a:ea typeface="+mn-lt"/>
                <a:cs typeface="+mn-lt"/>
              </a:rPr>
              <a:t>投稿はせず見る専。かなりの頻度で見ている。</a:t>
            </a:r>
          </a:p>
          <a:p>
            <a:r>
              <a:rPr lang="en-US" altLang="ja-JP">
                <a:ea typeface="+mn-lt"/>
                <a:cs typeface="+mn-lt"/>
              </a:rPr>
              <a:t>Instagram</a:t>
            </a:r>
            <a:r>
              <a:rPr lang="ja-JP" altLang="en-US">
                <a:ea typeface="+mn-lt"/>
                <a:cs typeface="+mn-lt"/>
              </a:rPr>
              <a:t>：大学時代までは付き合いで使っていたが卒業後に消した。</a:t>
            </a:r>
          </a:p>
          <a:p>
            <a:r>
              <a:rPr lang="en-US" altLang="ja-JP">
                <a:ea typeface="+mn-lt"/>
                <a:cs typeface="+mn-lt"/>
              </a:rPr>
              <a:t>Facebook：</a:t>
            </a:r>
            <a:r>
              <a:rPr lang="ja-JP" altLang="en-US">
                <a:ea typeface="+mn-lt"/>
                <a:cs typeface="+mn-lt"/>
              </a:rPr>
              <a:t>もう</a:t>
            </a:r>
            <a:r>
              <a:rPr lang="en-US" altLang="ja-JP" err="1">
                <a:ea typeface="+mn-lt"/>
                <a:cs typeface="+mn-lt"/>
              </a:rPr>
              <a:t>使っていない</a:t>
            </a:r>
            <a:r>
              <a:rPr lang="en-US" altLang="ja-JP">
                <a:ea typeface="+mn-lt"/>
                <a:cs typeface="+mn-lt"/>
              </a:rPr>
              <a:t>。</a:t>
            </a:r>
            <a:endParaRPr lang="en-US"/>
          </a:p>
          <a:p>
            <a:r>
              <a:rPr lang="ja-JP" altLang="en-US" b="1">
                <a:ea typeface="游ゴシック"/>
              </a:rPr>
              <a:t>Netflix：ヘビーユーザー。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34167" y="3434502"/>
            <a:ext cx="4961467" cy="3121327"/>
          </a:xfrm>
        </p:spPr>
        <p:txBody>
          <a:bodyPr vert="horz" lIns="91440" tIns="45720" rIns="91440" bIns="45720" rtlCol="0" anchor="t">
            <a:normAutofit/>
          </a:bodyPr>
          <a:lstStyle/>
          <a:p>
            <a:r>
              <a:rPr lang="ja-JP">
                <a:ea typeface="+mn-lt"/>
                <a:cs typeface="+mn-lt"/>
              </a:rPr>
              <a:t>不満：家事が</a:t>
            </a:r>
            <a:r>
              <a:rPr lang="ja-JP" altLang="en-US">
                <a:ea typeface="+mn-lt"/>
                <a:cs typeface="+mn-lt"/>
              </a:rPr>
              <a:t>正直面倒くさい。</a:t>
            </a:r>
            <a:endParaRPr lang="ja-JP">
              <a:ea typeface="+mn-lt"/>
              <a:cs typeface="+mn-lt"/>
            </a:endParaRPr>
          </a:p>
          <a:p>
            <a:r>
              <a:rPr lang="ja-JP" altLang="en-US">
                <a:ea typeface="游ゴシック"/>
              </a:rPr>
              <a:t>節約を効率的にできるようにしたい。</a:t>
            </a:r>
          </a:p>
          <a:p>
            <a:r>
              <a:rPr lang="ja-JP" altLang="en-US" b="1">
                <a:ea typeface="+mn-lt"/>
                <a:cs typeface="+mn-lt"/>
              </a:rPr>
              <a:t>Netflixで見る映画・作品に迷うのが嫌。</a:t>
            </a:r>
          </a:p>
          <a:p>
            <a:endParaRPr lang="ja-JP" altLang="en-US">
              <a:ea typeface="+mn-lt"/>
              <a:cs typeface="+mn-lt"/>
            </a:endParaRPr>
          </a:p>
          <a:p>
            <a:r>
              <a:rPr lang="ja-JP">
                <a:ea typeface="+mn-lt"/>
                <a:cs typeface="+mn-lt"/>
              </a:rPr>
              <a:t>満足：たまに学生時代の友人から</a:t>
            </a:r>
            <a:r>
              <a:rPr lang="ja-JP" altLang="en-US">
                <a:ea typeface="+mn-lt"/>
                <a:cs typeface="+mn-lt"/>
              </a:rPr>
              <a:t>呼</a:t>
            </a:r>
            <a:r>
              <a:rPr lang="ja-JP">
                <a:ea typeface="+mn-lt"/>
                <a:cs typeface="+mn-lt"/>
              </a:rPr>
              <a:t>ばれて飲み会</a:t>
            </a:r>
            <a:r>
              <a:rPr lang="ja-JP" altLang="en-US">
                <a:ea typeface="+mn-lt"/>
                <a:cs typeface="+mn-lt"/>
              </a:rPr>
              <a:t>に行くのが楽しい。</a:t>
            </a:r>
            <a:endParaRPr lang="ja-JP" altLang="en-US">
              <a:ea typeface="游ゴシック"/>
            </a:endParaRPr>
          </a:p>
          <a:p>
            <a:r>
              <a:rPr lang="ja-JP" altLang="en-US">
                <a:ea typeface="+mn-lt"/>
                <a:cs typeface="+mn-lt"/>
              </a:rPr>
              <a:t>ただ出費が大きいので毎回迷う。</a:t>
            </a:r>
            <a:endParaRPr lang="ja-JP">
              <a:ea typeface="+mn-lt"/>
              <a:cs typeface="+mn-lt"/>
            </a:endParaRPr>
          </a:p>
          <a:p>
            <a:endParaRPr lang="ja-JP" altLang="en-US">
              <a:ea typeface="+mn-lt"/>
              <a:cs typeface="+mn-lt"/>
            </a:endParaRPr>
          </a:p>
          <a:p>
            <a:r>
              <a:rPr lang="ja-JP" altLang="en-US">
                <a:ea typeface="+mn-lt"/>
                <a:cs typeface="+mn-lt"/>
              </a:rPr>
              <a:t>欲求：</a:t>
            </a:r>
            <a:r>
              <a:rPr lang="ja-JP" b="1">
                <a:ea typeface="+mn-lt"/>
                <a:cs typeface="+mn-lt"/>
              </a:rPr>
              <a:t>最新の映画</a:t>
            </a:r>
            <a:r>
              <a:rPr lang="ja-JP" altLang="en-US" b="1">
                <a:ea typeface="+mn-lt"/>
                <a:cs typeface="+mn-lt"/>
              </a:rPr>
              <a:t>も</a:t>
            </a:r>
            <a:r>
              <a:rPr lang="ja-JP" b="1">
                <a:ea typeface="+mn-lt"/>
                <a:cs typeface="+mn-lt"/>
              </a:rPr>
              <a:t>家で見たい</a:t>
            </a:r>
            <a:r>
              <a:rPr lang="ja-JP" altLang="en-US" b="1">
                <a:ea typeface="+mn-lt"/>
                <a:cs typeface="+mn-lt"/>
              </a:rPr>
              <a:t>。また、Netflix作品のレビューが見れたら嬉しい。</a:t>
            </a:r>
            <a:endParaRPr lang="ja-JP" altLang="en-US" b="1">
              <a:ea typeface="游ゴシック"/>
            </a:endParaRPr>
          </a:p>
          <a:p>
            <a:r>
              <a:rPr lang="ja-JP" altLang="en-US">
                <a:ea typeface="游ゴシック"/>
              </a:rPr>
              <a:t>制限警告機能付きの家計簿アプリがあったら便利。</a:t>
            </a:r>
            <a:endParaRPr lang="ja-JP">
              <a:ea typeface="游ゴシック"/>
            </a:endParaRPr>
          </a:p>
          <a:p>
            <a:r>
              <a:rPr lang="ja-JP" altLang="en-US">
                <a:ea typeface="游ゴシック"/>
              </a:rPr>
              <a:t>便利な家事手助けツール(ToDoリスト・リマインド・アラーム・カレンダーなど)があったら使いたい。</a:t>
            </a:r>
          </a:p>
          <a:p>
            <a:r>
              <a:rPr lang="ja-JP">
                <a:ea typeface="游ゴシック"/>
              </a:rPr>
              <a:t>愛に飢えている(恋人なし)。</a:t>
            </a:r>
            <a:endParaRPr lang="ja-JP">
              <a:ea typeface="+mn-lt"/>
              <a:cs typeface="+mn-lt"/>
            </a:endParaRP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a:t>インテリアが好きで、デザイナーになりたいと思い学生時代から雑貨屋でアルバイトをする。</a:t>
            </a:r>
            <a:r>
              <a:rPr lang="en-US" altLang="ja-JP"/>
              <a:t>22</a:t>
            </a:r>
            <a:r>
              <a:rPr lang="ja-JP" altLang="en-US"/>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a:p>
          <a:p>
            <a:r>
              <a:rPr lang="ja-JP" altLang="en-US"/>
              <a:t>生活：通勤は電車</a:t>
            </a:r>
            <a:r>
              <a:rPr lang="en-US" altLang="ja-JP"/>
              <a:t>20</a:t>
            </a:r>
            <a:r>
              <a:rPr lang="ja-JP" altLang="en-US"/>
              <a:t>分込みで片道</a:t>
            </a:r>
            <a:r>
              <a:rPr lang="en-US" altLang="ja-JP"/>
              <a:t>35</a:t>
            </a:r>
            <a:r>
              <a:rPr lang="ja-JP" altLang="en-US"/>
              <a:t>分。シフト制で</a:t>
            </a:r>
            <a:r>
              <a:rPr lang="en-US" altLang="ja-JP"/>
              <a:t>10:00</a:t>
            </a:r>
            <a:r>
              <a:rPr lang="ja-JP" altLang="en-US"/>
              <a:t>～</a:t>
            </a:r>
            <a:r>
              <a:rPr lang="en-US" altLang="ja-JP"/>
              <a:t>19:00</a:t>
            </a:r>
            <a:r>
              <a:rPr lang="ja-JP" altLang="en-US"/>
              <a:t>または</a:t>
            </a:r>
            <a:r>
              <a:rPr lang="en-US" altLang="ja-JP"/>
              <a:t>12:00</a:t>
            </a:r>
            <a:r>
              <a:rPr lang="ja-JP" altLang="en-US"/>
              <a:t>～</a:t>
            </a:r>
            <a:r>
              <a:rPr lang="en-US" altLang="ja-JP"/>
              <a:t>21:00</a:t>
            </a:r>
            <a:r>
              <a:rPr lang="ja-JP" altLang="en-US"/>
              <a:t>。実際には</a:t>
            </a:r>
            <a:r>
              <a:rPr lang="en-US" altLang="ja-JP"/>
              <a:t>10:00</a:t>
            </a:r>
            <a:r>
              <a:rPr lang="ja-JP" altLang="en-US"/>
              <a:t>～</a:t>
            </a:r>
            <a:r>
              <a:rPr lang="en-US" altLang="ja-JP"/>
              <a:t>21:00</a:t>
            </a:r>
            <a:r>
              <a:rPr lang="ja-JP" altLang="en-US"/>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a:t>氏名：山田夕貴 やまだゆうき</a:t>
            </a:r>
            <a:endParaRPr lang="en-US" altLang="ja-JP"/>
          </a:p>
          <a:p>
            <a:r>
              <a:rPr lang="ja-JP" altLang="en-US"/>
              <a:t>年齢：</a:t>
            </a:r>
            <a:r>
              <a:rPr lang="en-US" altLang="ja-JP"/>
              <a:t>29</a:t>
            </a:r>
            <a:r>
              <a:rPr lang="ja-JP" altLang="en-US"/>
              <a:t>歳</a:t>
            </a:r>
            <a:endParaRPr lang="en-US" altLang="ja-JP"/>
          </a:p>
          <a:p>
            <a:r>
              <a:rPr lang="ja-JP" altLang="en-US"/>
              <a:t>職業：インテリア雑貨販売（副店長）</a:t>
            </a:r>
            <a:endParaRPr lang="en-US" altLang="ja-JP"/>
          </a:p>
          <a:p>
            <a:r>
              <a:rPr lang="ja-JP" altLang="en-US"/>
              <a:t>収入：４６０万円</a:t>
            </a:r>
            <a:endParaRPr lang="en-US" altLang="ja-JP"/>
          </a:p>
          <a:p>
            <a:r>
              <a:rPr lang="ja-JP" altLang="en-US"/>
              <a:t>学歴：大学卒</a:t>
            </a:r>
            <a:endParaRPr lang="en-US" altLang="ja-JP"/>
          </a:p>
          <a:p>
            <a:r>
              <a:rPr lang="ja-JP" altLang="en-US"/>
              <a:t>出生：宮城県</a:t>
            </a:r>
            <a:endParaRPr lang="en-US" altLang="ja-JP"/>
          </a:p>
          <a:p>
            <a:r>
              <a:rPr lang="ja-JP" altLang="en-US"/>
              <a:t>家族：両親と弟。一人暮らし</a:t>
            </a:r>
            <a:endParaRPr lang="en-US" altLang="ja-JP"/>
          </a:p>
          <a:p>
            <a:r>
              <a:rPr lang="ja-JP" altLang="en-US"/>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a:p>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a:t>LINE</a:t>
            </a:r>
            <a:r>
              <a:rPr lang="ja-JP" altLang="en-US"/>
              <a:t>：毎日。タイムラインは見ない。</a:t>
            </a:r>
          </a:p>
          <a:p>
            <a:r>
              <a:rPr lang="en-US" altLang="ja-JP"/>
              <a:t>Twitter</a:t>
            </a:r>
            <a:r>
              <a:rPr lang="ja-JP" altLang="en-US"/>
              <a:t>：利用していない。</a:t>
            </a:r>
          </a:p>
          <a:p>
            <a:r>
              <a:rPr lang="en-US" altLang="ja-JP"/>
              <a:t>Instagram</a:t>
            </a:r>
            <a:r>
              <a:rPr lang="ja-JP" altLang="en-US"/>
              <a:t>：毎日。たまにカフェに行った時に食事のみ投稿。</a:t>
            </a:r>
          </a:p>
          <a:p>
            <a:r>
              <a:rPr lang="en-US" altLang="ja-JP"/>
              <a:t>Facebook</a:t>
            </a:r>
            <a:r>
              <a:rPr lang="ja-JP" altLang="en-US"/>
              <a:t>：登録したが、投稿はしていない。学生時代の友人の投稿をたまに見る。</a:t>
            </a:r>
          </a:p>
          <a:p>
            <a:r>
              <a:rPr lang="en-US" altLang="ja-JP"/>
              <a:t>YouTube</a:t>
            </a:r>
            <a:r>
              <a:rPr lang="ja-JP" altLang="en-US"/>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a:t>LINE</a:t>
            </a:r>
            <a:r>
              <a:rPr lang="ja-JP" altLang="en-US"/>
              <a:t>に反応するのも面倒になってきた。</a:t>
            </a:r>
            <a:endParaRPr lang="en-US" altLang="ja-JP"/>
          </a:p>
          <a:p>
            <a:r>
              <a:rPr lang="ja-JP" altLang="en-US"/>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a:p>
          <a:p>
            <a:r>
              <a:rPr lang="ja-JP" altLang="en-US"/>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a:t>SNS</a:t>
            </a:r>
            <a:r>
              <a:rPr lang="ja-JP" altLang="en-US"/>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2" ma:contentTypeDescription="新しいドキュメントを作成します。" ma:contentTypeScope="" ma:versionID="b902039f9b89433e1b9a88871ac1bed1">
  <xsd:schema xmlns:xsd="http://www.w3.org/2001/XMLSchema" xmlns:xs="http://www.w3.org/2001/XMLSchema" xmlns:p="http://schemas.microsoft.com/office/2006/metadata/properties" xmlns:ns3="63a85d34-499a-47c1-a6c3-3f1f522599ca" targetNamespace="http://schemas.microsoft.com/office/2006/metadata/properties" ma:root="true" ma:fieldsID="d5dec7e48f7f6e468ac8f8d411044250" ns3:_="">
    <xsd:import namespace="63a85d34-499a-47c1-a6c3-3f1f522599c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253E99-E1FB-4E1B-AFB9-F1E89C1B4B4B}">
  <ds:schemaRefs>
    <ds:schemaRef ds:uri="http://schemas.microsoft.com/sharepoint/v3/contenttype/forms"/>
  </ds:schemaRefs>
</ds:datastoreItem>
</file>

<file path=customXml/itemProps2.xml><?xml version="1.0" encoding="utf-8"?>
<ds:datastoreItem xmlns:ds="http://schemas.openxmlformats.org/officeDocument/2006/customXml" ds:itemID="{533E16A0-9A16-41CF-9EA5-91A90C16F3CA}">
  <ds:schemaRefs>
    <ds:schemaRef ds:uri="63a85d34-499a-47c1-a6c3-3f1f522599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055B79-0DFA-4D2F-8996-0DAC89A333B2}">
  <ds:schemaRefs>
    <ds:schemaRef ds:uri="63a85d34-499a-47c1-a6c3-3f1f522599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テーマ</vt:lpstr>
      <vt:lpstr>ペルソナ設定</vt:lpstr>
      <vt:lpstr>ペルソナ①</vt:lpstr>
      <vt:lpstr>PowerPoint Presentation</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revision>2</cp:revision>
  <dcterms:created xsi:type="dcterms:W3CDTF">2022-05-26T01:13:26Z</dcterms:created>
  <dcterms:modified xsi:type="dcterms:W3CDTF">2022-06-02T08:12:00Z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