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3" r:id="rId3"/>
    <p:sldId id="281" r:id="rId4"/>
    <p:sldId id="258" r:id="rId5"/>
    <p:sldId id="277" r:id="rId6"/>
    <p:sldId id="259" r:id="rId7"/>
    <p:sldId id="295" r:id="rId8"/>
    <p:sldId id="267" r:id="rId9"/>
    <p:sldId id="286" r:id="rId10"/>
    <p:sldId id="261" r:id="rId11"/>
    <p:sldId id="273" r:id="rId12"/>
    <p:sldId id="265" r:id="rId13"/>
    <p:sldId id="257" r:id="rId14"/>
    <p:sldId id="264" r:id="rId15"/>
    <p:sldId id="263" r:id="rId16"/>
    <p:sldId id="293" r:id="rId17"/>
    <p:sldId id="280" r:id="rId18"/>
    <p:sldId id="282" r:id="rId19"/>
    <p:sldId id="285" r:id="rId20"/>
    <p:sldId id="279" r:id="rId21"/>
    <p:sldId id="278" r:id="rId22"/>
    <p:sldId id="271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8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成長グラフ</a:t>
            </a:r>
          </a:p>
        </c:rich>
      </c:tx>
      <c:layout>
        <c:manualLayout>
          <c:xMode val="edge"/>
          <c:yMode val="edge"/>
          <c:x val="4.6323824532978848E-2"/>
          <c:y val="4.70989343402533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25735219291638445"/>
          <c:y val="0.22535202126745582"/>
          <c:w val="0.47726831714354639"/>
          <c:h val="0.7000746660271430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研修前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タイピング</c:v>
                </c:pt>
                <c:pt idx="1">
                  <c:v>技術力</c:v>
                </c:pt>
                <c:pt idx="2">
                  <c:v>コミュ力</c:v>
                </c:pt>
                <c:pt idx="3">
                  <c:v>理解度</c:v>
                </c:pt>
                <c:pt idx="4">
                  <c:v>猫好き度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5</c:v>
                </c:pt>
                <c:pt idx="2">
                  <c:v>11</c:v>
                </c:pt>
                <c:pt idx="3">
                  <c:v>4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92-4F42-A0F2-3BBCFD11B2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現在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タイピング</c:v>
                </c:pt>
                <c:pt idx="1">
                  <c:v>技術力</c:v>
                </c:pt>
                <c:pt idx="2">
                  <c:v>コミュ力</c:v>
                </c:pt>
                <c:pt idx="3">
                  <c:v>理解度</c:v>
                </c:pt>
                <c:pt idx="4">
                  <c:v>猫好き度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20</c:v>
                </c:pt>
                <c:pt idx="2">
                  <c:v>30</c:v>
                </c:pt>
                <c:pt idx="3">
                  <c:v>20</c:v>
                </c:pt>
                <c:pt idx="4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92-4F42-A0F2-3BBCFD11B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8083615"/>
        <c:axId val="1498084031"/>
      </c:radarChart>
      <c:catAx>
        <c:axId val="1498083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98084031"/>
        <c:crosses val="autoZero"/>
        <c:auto val="1"/>
        <c:lblAlgn val="ctr"/>
        <c:lblOffset val="100"/>
        <c:noMultiLvlLbl val="0"/>
      </c:catAx>
      <c:valAx>
        <c:axId val="149808403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98083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2386108773035021"/>
          <c:y val="5.9501653716520025E-2"/>
          <c:w val="0.34629759360175971"/>
          <c:h val="8.34272324554924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成長グラフ</a:t>
            </a:r>
          </a:p>
        </c:rich>
      </c:tx>
      <c:layout>
        <c:manualLayout>
          <c:xMode val="edge"/>
          <c:yMode val="edge"/>
          <c:x val="4.6323824532978848E-2"/>
          <c:y val="4.70989343402533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25735219291638445"/>
          <c:y val="0.22535202126745582"/>
          <c:w val="0.47726831714354639"/>
          <c:h val="0.7000746660271430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研修前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コード理解力</c:v>
                </c:pt>
                <c:pt idx="1">
                  <c:v>エラー修正力</c:v>
                </c:pt>
                <c:pt idx="2">
                  <c:v>スケジュール管理</c:v>
                </c:pt>
                <c:pt idx="3">
                  <c:v>全体把握力</c:v>
                </c:pt>
                <c:pt idx="4">
                  <c:v>楽しさ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3</c:v>
                </c:pt>
                <c:pt idx="2">
                  <c:v>10</c:v>
                </c:pt>
                <c:pt idx="3">
                  <c:v>20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92-4F42-A0F2-3BBCFD11B2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現在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コード理解力</c:v>
                </c:pt>
                <c:pt idx="1">
                  <c:v>エラー修正力</c:v>
                </c:pt>
                <c:pt idx="2">
                  <c:v>スケジュール管理</c:v>
                </c:pt>
                <c:pt idx="3">
                  <c:v>全体把握力</c:v>
                </c:pt>
                <c:pt idx="4">
                  <c:v>楽しさ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35</c:v>
                </c:pt>
                <c:pt idx="1">
                  <c:v>28</c:v>
                </c:pt>
                <c:pt idx="2">
                  <c:v>20</c:v>
                </c:pt>
                <c:pt idx="3">
                  <c:v>25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92-4F42-A0F2-3BBCFD11B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8083615"/>
        <c:axId val="1498084031"/>
      </c:radarChart>
      <c:catAx>
        <c:axId val="1498083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98084031"/>
        <c:crosses val="autoZero"/>
        <c:auto val="1"/>
        <c:lblAlgn val="ctr"/>
        <c:lblOffset val="100"/>
        <c:noMultiLvlLbl val="0"/>
      </c:catAx>
      <c:valAx>
        <c:axId val="149808403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98083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2386108773035021"/>
          <c:y val="5.9501653716520025E-2"/>
          <c:w val="0.34629759360175971"/>
          <c:h val="8.34272324554924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成長グラフ</a:t>
            </a:r>
          </a:p>
        </c:rich>
      </c:tx>
      <c:layout>
        <c:manualLayout>
          <c:xMode val="edge"/>
          <c:yMode val="edge"/>
          <c:x val="4.6323824532978848E-2"/>
          <c:y val="4.70989343402533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25735219291638445"/>
          <c:y val="0.22535202126745582"/>
          <c:w val="0.47726831714354639"/>
          <c:h val="0.7000746660271430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研修前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問題解決能力</c:v>
                </c:pt>
                <c:pt idx="1">
                  <c:v>傾聴力</c:v>
                </c:pt>
                <c:pt idx="2">
                  <c:v>観察力</c:v>
                </c:pt>
                <c:pt idx="3">
                  <c:v>IT知識</c:v>
                </c:pt>
                <c:pt idx="4">
                  <c:v>忍耐力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10</c:v>
                </c:pt>
                <c:pt idx="2">
                  <c:v>30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92-4F42-A0F2-3BBCFD11B2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現在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問題解決能力</c:v>
                </c:pt>
                <c:pt idx="1">
                  <c:v>傾聴力</c:v>
                </c:pt>
                <c:pt idx="2">
                  <c:v>観察力</c:v>
                </c:pt>
                <c:pt idx="3">
                  <c:v>IT知識</c:v>
                </c:pt>
                <c:pt idx="4">
                  <c:v>忍耐力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30</c:v>
                </c:pt>
                <c:pt idx="1">
                  <c:v>20</c:v>
                </c:pt>
                <c:pt idx="2">
                  <c:v>40</c:v>
                </c:pt>
                <c:pt idx="3">
                  <c:v>20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92-4F42-A0F2-3BBCFD11B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8083615"/>
        <c:axId val="1498084031"/>
      </c:radarChart>
      <c:catAx>
        <c:axId val="1498083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98084031"/>
        <c:crosses val="autoZero"/>
        <c:auto val="1"/>
        <c:lblAlgn val="ctr"/>
        <c:lblOffset val="100"/>
        <c:noMultiLvlLbl val="0"/>
      </c:catAx>
      <c:valAx>
        <c:axId val="149808403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98083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2386108773035021"/>
          <c:y val="5.9501653716520025E-2"/>
          <c:w val="0.34629759360175971"/>
          <c:h val="8.34272324554924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成長グラフ</a:t>
            </a:r>
          </a:p>
        </c:rich>
      </c:tx>
      <c:layout>
        <c:manualLayout>
          <c:xMode val="edge"/>
          <c:yMode val="edge"/>
          <c:x val="4.6323824532978848E-2"/>
          <c:y val="4.70989343402533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25735219291638445"/>
          <c:y val="0.22535202126745582"/>
          <c:w val="0.47726831714354639"/>
          <c:h val="0.7000746660271430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研修前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粘り強さ</c:v>
                </c:pt>
                <c:pt idx="1">
                  <c:v>質問する能力</c:v>
                </c:pt>
                <c:pt idx="2">
                  <c:v>会話に入る
気合</c:v>
                </c:pt>
                <c:pt idx="3">
                  <c:v>全体を
考える力</c:v>
                </c:pt>
                <c:pt idx="4">
                  <c:v>エラーへの
対処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20</c:v>
                </c:pt>
                <c:pt idx="2">
                  <c:v>10</c:v>
                </c:pt>
                <c:pt idx="3">
                  <c:v>30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92-4F42-A0F2-3BBCFD11B2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現在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粘り強さ</c:v>
                </c:pt>
                <c:pt idx="1">
                  <c:v>質問する能力</c:v>
                </c:pt>
                <c:pt idx="2">
                  <c:v>会話に入る
気合</c:v>
                </c:pt>
                <c:pt idx="3">
                  <c:v>全体を
考える力</c:v>
                </c:pt>
                <c:pt idx="4">
                  <c:v>エラーへの
対処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60</c:v>
                </c:pt>
                <c:pt idx="1">
                  <c:v>100</c:v>
                </c:pt>
                <c:pt idx="2">
                  <c:v>40</c:v>
                </c:pt>
                <c:pt idx="3">
                  <c:v>50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92-4F42-A0F2-3BBCFD11B2E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498083615"/>
        <c:axId val="1498084031"/>
      </c:radarChart>
      <c:catAx>
        <c:axId val="1498083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98084031"/>
        <c:crosses val="autoZero"/>
        <c:auto val="1"/>
        <c:lblAlgn val="ctr"/>
        <c:lblOffset val="100"/>
        <c:noMultiLvlLbl val="0"/>
      </c:catAx>
      <c:valAx>
        <c:axId val="149808403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98083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2386108773035021"/>
          <c:y val="5.9501653716520025E-2"/>
          <c:w val="0.34629759360175971"/>
          <c:h val="8.34272324554924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成長グラフ</a:t>
            </a:r>
          </a:p>
        </c:rich>
      </c:tx>
      <c:layout>
        <c:manualLayout>
          <c:xMode val="edge"/>
          <c:yMode val="edge"/>
          <c:x val="4.6323824532978848E-2"/>
          <c:y val="4.70989343402533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25735219291638445"/>
          <c:y val="0.22535202126745582"/>
          <c:w val="0.47726831714354639"/>
          <c:h val="0.7000746660271430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研修前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コミュニケーション</c:v>
                </c:pt>
                <c:pt idx="1">
                  <c:v>技術・エラー対処</c:v>
                </c:pt>
                <c:pt idx="2">
                  <c:v>粘る</c:v>
                </c:pt>
                <c:pt idx="3">
                  <c:v>全体を見る力</c:v>
                </c:pt>
                <c:pt idx="4">
                  <c:v>自分にできることを考えて行動する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5</c:v>
                </c:pt>
                <c:pt idx="2">
                  <c:v>18</c:v>
                </c:pt>
                <c:pt idx="3">
                  <c:v>5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92-4F42-A0F2-3BBCFD11B2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現在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コミュニケーション</c:v>
                </c:pt>
                <c:pt idx="1">
                  <c:v>技術・エラー対処</c:v>
                </c:pt>
                <c:pt idx="2">
                  <c:v>粘る</c:v>
                </c:pt>
                <c:pt idx="3">
                  <c:v>全体を見る力</c:v>
                </c:pt>
                <c:pt idx="4">
                  <c:v>自分にできることを考えて行動する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30</c:v>
                </c:pt>
                <c:pt idx="1">
                  <c:v>22</c:v>
                </c:pt>
                <c:pt idx="2">
                  <c:v>28</c:v>
                </c:pt>
                <c:pt idx="3">
                  <c:v>26</c:v>
                </c:pt>
                <c:pt idx="4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92-4F42-A0F2-3BBCFD11B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8083615"/>
        <c:axId val="1498084031"/>
      </c:radarChart>
      <c:catAx>
        <c:axId val="1498083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98084031"/>
        <c:crosses val="autoZero"/>
        <c:auto val="1"/>
        <c:lblAlgn val="ctr"/>
        <c:lblOffset val="100"/>
        <c:noMultiLvlLbl val="0"/>
      </c:catAx>
      <c:valAx>
        <c:axId val="149808403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98083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2386108773035021"/>
          <c:y val="5.9501653716520025E-2"/>
          <c:w val="0.34629759360175971"/>
          <c:h val="8.34272324554924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alpha val="91000"/>
        </a:schemeClr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0.39707</cdr:x>
      <cdr:y>0.12493</cdr:y>
    </cdr:from>
    <cdr:to>
      <cdr:x>0.60293</cdr:x>
      <cdr:y>0.1831</cdr:y>
    </cdr:to>
    <cdr:sp macro="" textlink="">
      <cdr:nvSpPr>
        <cdr:cNvPr id="2" name="テキスト ボックス 1">
          <a:extLst xmlns:a="http://schemas.openxmlformats.org/drawingml/2006/main">
            <a:ext uri="{FF2B5EF4-FFF2-40B4-BE49-F238E27FC236}">
              <a16:creationId xmlns:a16="http://schemas.microsoft.com/office/drawing/2014/main" id="{BCAB6EB2-3167-760A-4B6F-AFE804BA51AE}"/>
            </a:ext>
          </a:extLst>
        </cdr:cNvPr>
        <cdr:cNvSpPr txBox="1"/>
      </cdr:nvSpPr>
      <cdr:spPr>
        <a:xfrm xmlns:a="http://schemas.openxmlformats.org/drawingml/2006/main">
          <a:off x="1884637" y="404234"/>
          <a:ext cx="977030" cy="1882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ja-JP" altLang="en-US" sz="1100" dirty="0"/>
        </a:p>
      </cdr:txBody>
    </cdr:sp>
  </cdr:relSizeAnchor>
  <cdr:relSizeAnchor xmlns:cdr="http://schemas.openxmlformats.org/drawingml/2006/chartDrawing">
    <cdr:from>
      <cdr:x>0.40778</cdr:x>
      <cdr:y>0.14063</cdr:y>
    </cdr:from>
    <cdr:to>
      <cdr:x>0.61363</cdr:x>
      <cdr:y>0.1988</cdr:y>
    </cdr:to>
    <cdr:sp macro="" textlink="">
      <cdr:nvSpPr>
        <cdr:cNvPr id="3" name="テキスト ボックス 1">
          <a:extLst xmlns:a="http://schemas.openxmlformats.org/drawingml/2006/main">
            <a:ext uri="{FF2B5EF4-FFF2-40B4-BE49-F238E27FC236}">
              <a16:creationId xmlns:a16="http://schemas.microsoft.com/office/drawing/2014/main" id="{1A85C9AD-AA18-7E67-B754-7D77F2598EA3}"/>
            </a:ext>
          </a:extLst>
        </cdr:cNvPr>
        <cdr:cNvSpPr txBox="1"/>
      </cdr:nvSpPr>
      <cdr:spPr>
        <a:xfrm xmlns:a="http://schemas.openxmlformats.org/drawingml/2006/main">
          <a:off x="1935437" y="455034"/>
          <a:ext cx="977030" cy="1882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ja-JP" altLang="en-US" sz="1100" dirty="0"/>
        </a:p>
      </cdr:txBody>
    </cdr:sp>
  </cdr:relSizeAnchor>
  <cdr:relSizeAnchor xmlns:cdr="http://schemas.openxmlformats.org/drawingml/2006/chartDrawing">
    <cdr:from>
      <cdr:x>0.61969</cdr:x>
      <cdr:y>0.31431</cdr:y>
    </cdr:from>
    <cdr:to>
      <cdr:x>0.82554</cdr:x>
      <cdr:y>0.37249</cdr:y>
    </cdr:to>
    <cdr:sp macro="" textlink="">
      <cdr:nvSpPr>
        <cdr:cNvPr id="4" name="テキスト ボックス 1">
          <a:extLst xmlns:a="http://schemas.openxmlformats.org/drawingml/2006/main">
            <a:ext uri="{FF2B5EF4-FFF2-40B4-BE49-F238E27FC236}">
              <a16:creationId xmlns:a16="http://schemas.microsoft.com/office/drawing/2014/main" id="{1A85C9AD-AA18-7E67-B754-7D77F2598EA3}"/>
            </a:ext>
          </a:extLst>
        </cdr:cNvPr>
        <cdr:cNvSpPr txBox="1"/>
      </cdr:nvSpPr>
      <cdr:spPr>
        <a:xfrm xmlns:a="http://schemas.openxmlformats.org/drawingml/2006/main">
          <a:off x="2941223" y="1017036"/>
          <a:ext cx="977030" cy="1882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ja-JP" altLang="en-US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98BB55FD-CCA6-5A40-04F0-FE405F3112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87F8CE-4826-20B8-E1DC-69064C1432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DEEBB-4D6E-4909-B2AD-67C17D33A2AD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02CA5EA-88B8-8970-5960-38C6D6A1A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A4C50A-9AC1-4B7D-EFA2-4BEB2988B1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53F40-A905-446D-974A-C5EF72622B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526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A941A-4008-4FC7-AB97-4534B9399DFD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3849-E899-4431-9ED2-AD4F67F7D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593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6A8A67-BF8F-7DA4-525A-AC1F9057B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699B09-3473-868D-0AF6-F090A6871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8266AE-82DA-1299-7D05-C078B0591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B413-F6B2-41AA-89F2-5F73E2D663D5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A991A4-C518-1F85-809E-B0405D76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E0C05E-C52B-3865-EFE8-1E333929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102-9738-462F-AF20-E67EF15BD0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60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FE5D94-856B-8590-4515-61F84B03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787D2C-7C1F-20D1-C065-69DFCA9A8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5404F5-F195-B466-ADDE-ABECF6A1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7ECC-A989-4F16-8196-7DA4797CA105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4101F8-DD77-57F7-58B4-FAE58001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49D03E-BF5C-8459-6B5B-96BD0B8B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102-9738-462F-AF20-E67EF15BD0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01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C49F74-1434-138F-E32A-73056513C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F41378-E2CA-5422-AD82-DC0B25976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9F5A23-4C5E-A471-3CBF-5F2B6EF2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A668-1EED-450C-8E77-4758E58CA3FA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07E490-18CC-6C47-9464-F2476FAC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26297F-9AFD-40F9-AF14-079A846A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102-9738-462F-AF20-E67EF15BD0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29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5F9737-6960-738F-770F-0875749C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0466F7-7E08-0719-55AA-3624B4836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3309D8-5997-3D34-01A3-507FCC07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6EB5E-4F6F-4FDE-96AA-0C2C7B9B013D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FEC021-D015-150A-5FC4-680FCA02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2768A7-8F2E-BA3B-89FD-CE0FB833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102-9738-462F-AF20-E67EF15BD0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73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ED58F4-5F0B-50B9-1C6A-57169FBE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F61104-EB5F-4154-314E-CBA50B0E4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CCD700-A4E7-D549-E057-A5C67F11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C670-8CC6-406E-ADE0-DAF6DE13BEE9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F3B0F7-C55A-0BB2-07A4-316B768A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3D0AE4-4F6D-DAAB-F7CE-F241E7A0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102-9738-462F-AF20-E67EF15BD0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56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AD23D-07FA-D6B9-F22F-EBC8B340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0EACC1-69B3-AF87-C329-75ADD7C6B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F58909-8F7F-A75E-A263-8699D524D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063567-501E-85E0-AA0A-DCF4567C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E207-BF90-492B-8FD4-517BE7B592E6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73A5C5-E082-0D8C-6B11-9D40BEA5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D200E4-44E8-D413-903D-F8DC0DDB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102-9738-462F-AF20-E67EF15BD0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67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CF83E0-49F8-22B8-F29D-1FFC6CFF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A75106-B207-E2DB-D879-9494EA56B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DAC3BE-6968-B5A3-F0A9-6CE0D37CB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1F8EBD2-DA4A-ED40-7E2E-7A0BE9EA5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EC4580A-F7F0-3E81-7445-237A69F6C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014D908-C9C5-8C94-2AB4-B46D95B4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56B-60F6-468C-813A-74F70BF351D1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39BEC3C-BC40-9D62-5661-02E0B481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5824044-3DFB-473E-D31E-958B4007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102-9738-462F-AF20-E67EF15BD0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83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E733D-56BB-F051-B55F-EBC01922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45334C-1095-8595-16DF-D869E2F85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04A0-74EF-4739-8F13-2783CD8EF88E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79CB968-934A-0ACC-E428-947FE97B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C6F0409-E2FE-85C8-EC6F-E2D29E43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102-9738-462F-AF20-E67EF15BD0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05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0DB9C81-06EE-2966-D1E4-598B3548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0A11-F0CF-453D-A46B-5AD7F449751A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52FFACF-196E-34FF-CB32-88146461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9C0EC9-C96C-5BC1-9145-E0968944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102-9738-462F-AF20-E67EF15BD0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10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D562E6-8133-6DE4-F7D5-9238DEE6B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9F8498-FDFA-E47C-EB54-A26509CB3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D16ED4-6973-EA90-FD30-3A78D2248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2B8348-6AEF-AE76-81B3-373B3FD0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5DBC-D08E-4EC3-8F44-D26EA3002A2A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539406-EE66-5BBD-B359-EAA2090D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D61721-32CC-356C-21D8-6C8D8E6C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102-9738-462F-AF20-E67EF15BD0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7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74DC9A-F8A7-92A6-B7D5-4905E578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2EF9D39-2EE3-5A8E-C878-C68720C2D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DD8405-2A39-5B1F-A9CD-57FFD5E5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16A7B3-7CE3-642E-D45B-41547CDA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72B1-1E69-4B42-B19F-53C0EB870D1E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068E88-375C-DC62-6F3A-99A11B6C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FB31E8-C6E4-C22C-C1E5-40EF1963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102-9738-462F-AF20-E67EF15BD0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95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E1D1EA-4270-79C7-3EA8-FFB93FE60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1581BD-29EB-48CB-7F68-16A05E869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DF5F97-CDBA-8BEB-4895-A5A19AB12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D346E-F96B-41D0-A5D7-BA60BA8D0CDE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4D059F-6B72-A99E-F7AC-50C8C0A19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AC2A43-D531-A322-7CA9-6FF81E394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87102-9738-462F-AF20-E67EF15BD0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71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7.svg"/><Relationship Id="rId4" Type="http://schemas.openxmlformats.org/officeDocument/2006/relationships/image" Target="../media/image8.sv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6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20.jpg"/><Relationship Id="rId5" Type="http://schemas.openxmlformats.org/officeDocument/2006/relationships/image" Target="../media/image9.png"/><Relationship Id="rId10" Type="http://schemas.openxmlformats.org/officeDocument/2006/relationships/image" Target="../media/image19.svg"/><Relationship Id="rId4" Type="http://schemas.openxmlformats.org/officeDocument/2006/relationships/image" Target="../media/image8.svg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svg"/><Relationship Id="rId7" Type="http://schemas.openxmlformats.org/officeDocument/2006/relationships/image" Target="../media/image2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2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8C6B917-43CC-65E0-486E-4A788619C8C3}"/>
              </a:ext>
            </a:extLst>
          </p:cNvPr>
          <p:cNvSpPr/>
          <p:nvPr/>
        </p:nvSpPr>
        <p:spPr>
          <a:xfrm>
            <a:off x="0" y="1358968"/>
            <a:ext cx="12192000" cy="28922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E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C28CD7-72D3-D79A-F0F2-AD1CA3026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0229"/>
            <a:ext cx="9144000" cy="1655762"/>
          </a:xfrm>
        </p:spPr>
        <p:txBody>
          <a:bodyPr/>
          <a:lstStyle/>
          <a:p>
            <a:endParaRPr kumimoji="1" lang="en-US" altLang="ja-JP" dirty="0"/>
          </a:p>
          <a:p>
            <a:r>
              <a:rPr kumimoji="1" lang="en-US" altLang="ja-JP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B4</a:t>
            </a:r>
            <a:r>
              <a:rPr kumimoji="1" lang="ja-JP" altLang="en-US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  貴方は猫派？犬派？</a:t>
            </a:r>
            <a:endParaRPr kumimoji="1" lang="en-US" altLang="ja-JP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ja-JP" altLang="en-US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榎本航希・江口和那・吉村大樹・山田美奈・森はるき</a:t>
            </a:r>
            <a:endParaRPr kumimoji="1" lang="ja-JP" altLang="en-US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40079D8-C6C2-47B4-9760-4001DD8B47B9}"/>
              </a:ext>
            </a:extLst>
          </p:cNvPr>
          <p:cNvSpPr/>
          <p:nvPr/>
        </p:nvSpPr>
        <p:spPr>
          <a:xfrm flipV="1">
            <a:off x="0" y="6786000"/>
            <a:ext cx="121920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248E6AD-DE9E-9FA2-FA43-DB4D1C7984E8}"/>
              </a:ext>
            </a:extLst>
          </p:cNvPr>
          <p:cNvSpPr/>
          <p:nvPr/>
        </p:nvSpPr>
        <p:spPr>
          <a:xfrm flipV="1">
            <a:off x="0" y="6291343"/>
            <a:ext cx="12192000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0198066-1604-73FC-AF12-E57399AE4B18}"/>
              </a:ext>
            </a:extLst>
          </p:cNvPr>
          <p:cNvSpPr/>
          <p:nvPr/>
        </p:nvSpPr>
        <p:spPr>
          <a:xfrm flipV="1">
            <a:off x="0" y="4386607"/>
            <a:ext cx="12192000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D29D2DF-23E2-AEB7-CE28-365E02D717C6}"/>
              </a:ext>
            </a:extLst>
          </p:cNvPr>
          <p:cNvSpPr/>
          <p:nvPr/>
        </p:nvSpPr>
        <p:spPr>
          <a:xfrm flipV="1">
            <a:off x="0" y="0"/>
            <a:ext cx="12192000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BE3BAB5-47BE-0DC3-BB4C-8BFD11E85DA0}"/>
              </a:ext>
            </a:extLst>
          </p:cNvPr>
          <p:cNvSpPr/>
          <p:nvPr/>
        </p:nvSpPr>
        <p:spPr>
          <a:xfrm flipV="1">
            <a:off x="0" y="1184508"/>
            <a:ext cx="12192000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CC37283-3E4A-9992-271F-73B519A1609B}"/>
              </a:ext>
            </a:extLst>
          </p:cNvPr>
          <p:cNvGrpSpPr/>
          <p:nvPr/>
        </p:nvGrpSpPr>
        <p:grpSpPr>
          <a:xfrm>
            <a:off x="0" y="1600200"/>
            <a:ext cx="12192000" cy="2409825"/>
            <a:chOff x="0" y="1600200"/>
            <a:chExt cx="12192000" cy="2409825"/>
          </a:xfrm>
        </p:grpSpPr>
        <p:pic>
          <p:nvPicPr>
            <p:cNvPr id="5" name="図 4" descr="黒い背景と白い文字&#10;&#10;中程度の精度で自動的に生成された説明">
              <a:extLst>
                <a:ext uri="{FF2B5EF4-FFF2-40B4-BE49-F238E27FC236}">
                  <a16:creationId xmlns:a16="http://schemas.microsoft.com/office/drawing/2014/main" id="{34CE07EC-1E7F-FC24-EEE8-2327C8F5A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00200"/>
              <a:ext cx="12192000" cy="2409825"/>
            </a:xfrm>
            <a:prstGeom prst="rect">
              <a:avLst/>
            </a:prstGeom>
          </p:spPr>
        </p:pic>
        <p:sp>
          <p:nvSpPr>
            <p:cNvPr id="26" name="フリーフォーム: 図形 25">
              <a:extLst>
                <a:ext uri="{FF2B5EF4-FFF2-40B4-BE49-F238E27FC236}">
                  <a16:creationId xmlns:a16="http://schemas.microsoft.com/office/drawing/2014/main" id="{DDCB5E6F-E9B2-52CA-CEED-AD2624427F8C}"/>
                </a:ext>
              </a:extLst>
            </p:cNvPr>
            <p:cNvSpPr/>
            <p:nvPr/>
          </p:nvSpPr>
          <p:spPr>
            <a:xfrm rot="202345">
              <a:off x="3621517" y="2478167"/>
              <a:ext cx="150913" cy="36000"/>
            </a:xfrm>
            <a:custGeom>
              <a:avLst/>
              <a:gdLst>
                <a:gd name="connsiteX0" fmla="*/ 489239 w 489264"/>
                <a:gd name="connsiteY0" fmla="*/ 0 h 63500"/>
                <a:gd name="connsiteX1" fmla="*/ 120939 w 489264"/>
                <a:gd name="connsiteY1" fmla="*/ 19050 h 63500"/>
                <a:gd name="connsiteX2" fmla="*/ 289 w 489264"/>
                <a:gd name="connsiteY2" fmla="*/ 63500 h 63500"/>
                <a:gd name="connsiteX3" fmla="*/ 101889 w 489264"/>
                <a:gd name="connsiteY3" fmla="*/ 19050 h 63500"/>
                <a:gd name="connsiteX4" fmla="*/ 489239 w 489264"/>
                <a:gd name="connsiteY4" fmla="*/ 0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264" h="63500">
                  <a:moveTo>
                    <a:pt x="489239" y="0"/>
                  </a:moveTo>
                  <a:cubicBezTo>
                    <a:pt x="492414" y="0"/>
                    <a:pt x="202431" y="8467"/>
                    <a:pt x="120939" y="19050"/>
                  </a:cubicBezTo>
                  <a:cubicBezTo>
                    <a:pt x="39447" y="29633"/>
                    <a:pt x="3464" y="63500"/>
                    <a:pt x="289" y="63500"/>
                  </a:cubicBezTo>
                  <a:cubicBezTo>
                    <a:pt x="-2886" y="63500"/>
                    <a:pt x="19339" y="27517"/>
                    <a:pt x="101889" y="19050"/>
                  </a:cubicBezTo>
                  <a:cubicBezTo>
                    <a:pt x="184439" y="10583"/>
                    <a:pt x="486064" y="0"/>
                    <a:pt x="48923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id="{BA13374D-AA1F-3FA2-C960-56651C417804}"/>
                </a:ext>
              </a:extLst>
            </p:cNvPr>
            <p:cNvSpPr/>
            <p:nvPr/>
          </p:nvSpPr>
          <p:spPr>
            <a:xfrm rot="20794033">
              <a:off x="3621270" y="2486824"/>
              <a:ext cx="489264" cy="63500"/>
            </a:xfrm>
            <a:custGeom>
              <a:avLst/>
              <a:gdLst>
                <a:gd name="connsiteX0" fmla="*/ 489239 w 489264"/>
                <a:gd name="connsiteY0" fmla="*/ 0 h 63500"/>
                <a:gd name="connsiteX1" fmla="*/ 120939 w 489264"/>
                <a:gd name="connsiteY1" fmla="*/ 19050 h 63500"/>
                <a:gd name="connsiteX2" fmla="*/ 289 w 489264"/>
                <a:gd name="connsiteY2" fmla="*/ 63500 h 63500"/>
                <a:gd name="connsiteX3" fmla="*/ 101889 w 489264"/>
                <a:gd name="connsiteY3" fmla="*/ 19050 h 63500"/>
                <a:gd name="connsiteX4" fmla="*/ 489239 w 489264"/>
                <a:gd name="connsiteY4" fmla="*/ 0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264" h="63500">
                  <a:moveTo>
                    <a:pt x="489239" y="0"/>
                  </a:moveTo>
                  <a:cubicBezTo>
                    <a:pt x="492414" y="0"/>
                    <a:pt x="202431" y="8467"/>
                    <a:pt x="120939" y="19050"/>
                  </a:cubicBezTo>
                  <a:cubicBezTo>
                    <a:pt x="39447" y="29633"/>
                    <a:pt x="3464" y="63500"/>
                    <a:pt x="289" y="63500"/>
                  </a:cubicBezTo>
                  <a:cubicBezTo>
                    <a:pt x="-2886" y="63500"/>
                    <a:pt x="19339" y="27517"/>
                    <a:pt x="101889" y="19050"/>
                  </a:cubicBezTo>
                  <a:cubicBezTo>
                    <a:pt x="184439" y="10583"/>
                    <a:pt x="486064" y="0"/>
                    <a:pt x="48923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D3700BDF-05C5-79E9-4045-1B8F7988F13D}"/>
                </a:ext>
              </a:extLst>
            </p:cNvPr>
            <p:cNvSpPr/>
            <p:nvPr/>
          </p:nvSpPr>
          <p:spPr>
            <a:xfrm rot="244787" flipH="1">
              <a:off x="3811853" y="2495786"/>
              <a:ext cx="684542" cy="74620"/>
            </a:xfrm>
            <a:custGeom>
              <a:avLst/>
              <a:gdLst>
                <a:gd name="connsiteX0" fmla="*/ 489239 w 489264"/>
                <a:gd name="connsiteY0" fmla="*/ 0 h 63500"/>
                <a:gd name="connsiteX1" fmla="*/ 120939 w 489264"/>
                <a:gd name="connsiteY1" fmla="*/ 19050 h 63500"/>
                <a:gd name="connsiteX2" fmla="*/ 289 w 489264"/>
                <a:gd name="connsiteY2" fmla="*/ 63500 h 63500"/>
                <a:gd name="connsiteX3" fmla="*/ 101889 w 489264"/>
                <a:gd name="connsiteY3" fmla="*/ 19050 h 63500"/>
                <a:gd name="connsiteX4" fmla="*/ 489239 w 489264"/>
                <a:gd name="connsiteY4" fmla="*/ 0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264" h="63500">
                  <a:moveTo>
                    <a:pt x="489239" y="0"/>
                  </a:moveTo>
                  <a:cubicBezTo>
                    <a:pt x="492414" y="0"/>
                    <a:pt x="202431" y="8467"/>
                    <a:pt x="120939" y="19050"/>
                  </a:cubicBezTo>
                  <a:cubicBezTo>
                    <a:pt x="39447" y="29633"/>
                    <a:pt x="3464" y="63500"/>
                    <a:pt x="289" y="63500"/>
                  </a:cubicBezTo>
                  <a:cubicBezTo>
                    <a:pt x="-2886" y="63500"/>
                    <a:pt x="19339" y="27517"/>
                    <a:pt x="101889" y="19050"/>
                  </a:cubicBezTo>
                  <a:cubicBezTo>
                    <a:pt x="184439" y="10583"/>
                    <a:pt x="486064" y="0"/>
                    <a:pt x="48923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395E79DA-149F-1617-EDE5-0DFF887D87E2}"/>
                </a:ext>
              </a:extLst>
            </p:cNvPr>
            <p:cNvSpPr/>
            <p:nvPr/>
          </p:nvSpPr>
          <p:spPr>
            <a:xfrm rot="1242921">
              <a:off x="4369258" y="2470966"/>
              <a:ext cx="124017" cy="50403"/>
            </a:xfrm>
            <a:custGeom>
              <a:avLst/>
              <a:gdLst>
                <a:gd name="connsiteX0" fmla="*/ 489239 w 489264"/>
                <a:gd name="connsiteY0" fmla="*/ 0 h 63500"/>
                <a:gd name="connsiteX1" fmla="*/ 120939 w 489264"/>
                <a:gd name="connsiteY1" fmla="*/ 19050 h 63500"/>
                <a:gd name="connsiteX2" fmla="*/ 289 w 489264"/>
                <a:gd name="connsiteY2" fmla="*/ 63500 h 63500"/>
                <a:gd name="connsiteX3" fmla="*/ 101889 w 489264"/>
                <a:gd name="connsiteY3" fmla="*/ 19050 h 63500"/>
                <a:gd name="connsiteX4" fmla="*/ 489239 w 489264"/>
                <a:gd name="connsiteY4" fmla="*/ 0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264" h="63500">
                  <a:moveTo>
                    <a:pt x="489239" y="0"/>
                  </a:moveTo>
                  <a:cubicBezTo>
                    <a:pt x="492414" y="0"/>
                    <a:pt x="202431" y="8467"/>
                    <a:pt x="120939" y="19050"/>
                  </a:cubicBezTo>
                  <a:cubicBezTo>
                    <a:pt x="39447" y="29633"/>
                    <a:pt x="3464" y="63500"/>
                    <a:pt x="289" y="63500"/>
                  </a:cubicBezTo>
                  <a:cubicBezTo>
                    <a:pt x="-2886" y="63500"/>
                    <a:pt x="19339" y="27517"/>
                    <a:pt x="101889" y="19050"/>
                  </a:cubicBezTo>
                  <a:cubicBezTo>
                    <a:pt x="184439" y="10583"/>
                    <a:pt x="486064" y="0"/>
                    <a:pt x="48923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D86CA7-12CD-D1F1-A119-FBD9008F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102-9738-462F-AF20-E67EF15BD0C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021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吹き出し: 円形 27">
            <a:extLst>
              <a:ext uri="{FF2B5EF4-FFF2-40B4-BE49-F238E27FC236}">
                <a16:creationId xmlns:a16="http://schemas.microsoft.com/office/drawing/2014/main" id="{6879A6D0-522B-B27E-AFBB-67EFB23A7BAA}"/>
              </a:ext>
            </a:extLst>
          </p:cNvPr>
          <p:cNvSpPr/>
          <p:nvPr/>
        </p:nvSpPr>
        <p:spPr>
          <a:xfrm>
            <a:off x="9135288" y="242489"/>
            <a:ext cx="2561635" cy="978753"/>
          </a:xfrm>
          <a:prstGeom prst="wedgeEllipseCallout">
            <a:avLst>
              <a:gd name="adj1" fmla="val 3664"/>
              <a:gd name="adj2" fmla="val 70688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チーム全員で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認識をそろえる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D6A7D57-AFF4-D95B-826F-53502933857C}"/>
              </a:ext>
            </a:extLst>
          </p:cNvPr>
          <p:cNvSpPr/>
          <p:nvPr/>
        </p:nvSpPr>
        <p:spPr>
          <a:xfrm flipV="1">
            <a:off x="0" y="0"/>
            <a:ext cx="12192000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吹き出し: 円形 14">
            <a:extLst>
              <a:ext uri="{FF2B5EF4-FFF2-40B4-BE49-F238E27FC236}">
                <a16:creationId xmlns:a16="http://schemas.microsoft.com/office/drawing/2014/main" id="{28AAE709-9C6D-907E-5BF7-181DBC753170}"/>
              </a:ext>
            </a:extLst>
          </p:cNvPr>
          <p:cNvSpPr/>
          <p:nvPr/>
        </p:nvSpPr>
        <p:spPr>
          <a:xfrm>
            <a:off x="2189101" y="2635133"/>
            <a:ext cx="3008578" cy="1086493"/>
          </a:xfrm>
          <a:prstGeom prst="wedgeEllipseCallout">
            <a:avLst>
              <a:gd name="adj1" fmla="val -14517"/>
              <a:gd name="adj2" fmla="val 65274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i="0" dirty="0">
                <a:solidFill>
                  <a:srgbClr val="1D1C1D"/>
                </a:solidFill>
                <a:effectLst/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データの取得方法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16" name="吹き出し: 円形 15">
            <a:extLst>
              <a:ext uri="{FF2B5EF4-FFF2-40B4-BE49-F238E27FC236}">
                <a16:creationId xmlns:a16="http://schemas.microsoft.com/office/drawing/2014/main" id="{678124BF-C0E2-F488-81A1-853CF8081D0A}"/>
              </a:ext>
            </a:extLst>
          </p:cNvPr>
          <p:cNvSpPr/>
          <p:nvPr/>
        </p:nvSpPr>
        <p:spPr>
          <a:xfrm>
            <a:off x="9833868" y="3196224"/>
            <a:ext cx="2303323" cy="1022659"/>
          </a:xfrm>
          <a:prstGeom prst="wedgeEllipseCallout">
            <a:avLst>
              <a:gd name="adj1" fmla="val -8175"/>
              <a:gd name="adj2" fmla="val 61204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0" i="0" dirty="0">
                <a:solidFill>
                  <a:srgbClr val="1D1C1D"/>
                </a:solidFill>
                <a:effectLst/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データベース担当との確認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17" name="吹き出し: 円形 16">
            <a:extLst>
              <a:ext uri="{FF2B5EF4-FFF2-40B4-BE49-F238E27FC236}">
                <a16:creationId xmlns:a16="http://schemas.microsoft.com/office/drawing/2014/main" id="{CB9A532B-91CB-D8EA-BB52-7C7B2251F132}"/>
              </a:ext>
            </a:extLst>
          </p:cNvPr>
          <p:cNvSpPr/>
          <p:nvPr/>
        </p:nvSpPr>
        <p:spPr>
          <a:xfrm>
            <a:off x="8845426" y="4446317"/>
            <a:ext cx="3291514" cy="731806"/>
          </a:xfrm>
          <a:prstGeom prst="wedgeEllipseCallout">
            <a:avLst>
              <a:gd name="adj1" fmla="val -18940"/>
              <a:gd name="adj2" fmla="val 75656"/>
            </a:avLst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0" i="0" dirty="0">
                <a:solidFill>
                  <a:srgbClr val="1D1C1D"/>
                </a:solidFill>
                <a:effectLst/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メンバーに質問する</a:t>
            </a:r>
            <a:endParaRPr lang="en-US" altLang="ja-JP" b="0" i="0" dirty="0">
              <a:solidFill>
                <a:srgbClr val="1D1C1D"/>
              </a:solidFill>
              <a:effectLst/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B2282D5C-2EFD-B8A8-3024-6D6ECEC62C64}"/>
              </a:ext>
            </a:extLst>
          </p:cNvPr>
          <p:cNvSpPr/>
          <p:nvPr/>
        </p:nvSpPr>
        <p:spPr>
          <a:xfrm>
            <a:off x="55060" y="3585825"/>
            <a:ext cx="3769724" cy="1644969"/>
          </a:xfrm>
          <a:prstGeom prst="wedgeEllipseCallout">
            <a:avLst>
              <a:gd name="adj1" fmla="val 25863"/>
              <a:gd name="adj2" fmla="val 57249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i="0" dirty="0">
                <a:solidFill>
                  <a:srgbClr val="1D1C1D"/>
                </a:solidFill>
                <a:effectLst/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ちょっとしたミスほど見つけるのが大変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20" name="吹き出し: 円形 19">
            <a:extLst>
              <a:ext uri="{FF2B5EF4-FFF2-40B4-BE49-F238E27FC236}">
                <a16:creationId xmlns:a16="http://schemas.microsoft.com/office/drawing/2014/main" id="{458735FE-6F26-B6BE-93BD-7A22DF98A780}"/>
              </a:ext>
            </a:extLst>
          </p:cNvPr>
          <p:cNvSpPr/>
          <p:nvPr/>
        </p:nvSpPr>
        <p:spPr>
          <a:xfrm>
            <a:off x="6724129" y="5447813"/>
            <a:ext cx="5003309" cy="1228164"/>
          </a:xfrm>
          <a:prstGeom prst="wedgeEllipseCallout">
            <a:avLst>
              <a:gd name="adj1" fmla="val -17125"/>
              <a:gd name="adj2" fmla="val 4714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i="0" dirty="0">
                <a:solidFill>
                  <a:srgbClr val="1D1C1D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コミュニケーション</a:t>
            </a:r>
            <a:endParaRPr kumimoji="1" lang="ja-JP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2" name="吹き出し: 円形 21">
            <a:extLst>
              <a:ext uri="{FF2B5EF4-FFF2-40B4-BE49-F238E27FC236}">
                <a16:creationId xmlns:a16="http://schemas.microsoft.com/office/drawing/2014/main" id="{3F345C32-1BA8-873E-D929-7F9FFFD71F65}"/>
              </a:ext>
            </a:extLst>
          </p:cNvPr>
          <p:cNvSpPr/>
          <p:nvPr/>
        </p:nvSpPr>
        <p:spPr>
          <a:xfrm>
            <a:off x="697312" y="5464670"/>
            <a:ext cx="4960062" cy="1229388"/>
          </a:xfrm>
          <a:prstGeom prst="wedgeEllipseCallout">
            <a:avLst>
              <a:gd name="adj1" fmla="val 19819"/>
              <a:gd name="adj2" fmla="val 4168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i="0" dirty="0">
                <a:solidFill>
                  <a:srgbClr val="1D1C1D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技術力不足</a:t>
            </a:r>
            <a:endParaRPr kumimoji="1" lang="ja-JP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5" name="吹き出し: 円形 24">
            <a:extLst>
              <a:ext uri="{FF2B5EF4-FFF2-40B4-BE49-F238E27FC236}">
                <a16:creationId xmlns:a16="http://schemas.microsoft.com/office/drawing/2014/main" id="{84AE3342-4B51-F6D8-1523-813A6745E327}"/>
              </a:ext>
            </a:extLst>
          </p:cNvPr>
          <p:cNvSpPr/>
          <p:nvPr/>
        </p:nvSpPr>
        <p:spPr>
          <a:xfrm>
            <a:off x="-35199" y="2232581"/>
            <a:ext cx="2751860" cy="1268601"/>
          </a:xfrm>
          <a:prstGeom prst="wedgeEllipseCallout">
            <a:avLst>
              <a:gd name="adj1" fmla="val 16264"/>
              <a:gd name="adj2" fmla="val 61247"/>
            </a:avLst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エラーの修正</a:t>
            </a:r>
          </a:p>
        </p:txBody>
      </p:sp>
      <p:sp>
        <p:nvSpPr>
          <p:cNvPr id="14" name="吹き出し: 円形 13">
            <a:extLst>
              <a:ext uri="{FF2B5EF4-FFF2-40B4-BE49-F238E27FC236}">
                <a16:creationId xmlns:a16="http://schemas.microsoft.com/office/drawing/2014/main" id="{A84FA411-58F2-7ED3-F769-9537F9CC4028}"/>
              </a:ext>
            </a:extLst>
          </p:cNvPr>
          <p:cNvSpPr/>
          <p:nvPr/>
        </p:nvSpPr>
        <p:spPr>
          <a:xfrm>
            <a:off x="5094105" y="1140649"/>
            <a:ext cx="3117631" cy="1568532"/>
          </a:xfrm>
          <a:prstGeom prst="wedgeEllipseCallout">
            <a:avLst>
              <a:gd name="adj1" fmla="val -15086"/>
              <a:gd name="adj2" fmla="val 66260"/>
            </a:avLst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0" i="0" dirty="0">
                <a:solidFill>
                  <a:srgbClr val="1D1C1D"/>
                </a:solidFill>
                <a:effectLst/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情報更新後に更新した情報が反映</a:t>
            </a:r>
            <a:endParaRPr lang="en-US" altLang="ja-JP" b="0" i="0" dirty="0">
              <a:solidFill>
                <a:srgbClr val="1D1C1D"/>
              </a:solidFill>
              <a:effectLst/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pPr algn="ctr"/>
            <a:r>
              <a:rPr lang="ja-JP" altLang="en-US" b="0" i="0" dirty="0">
                <a:solidFill>
                  <a:srgbClr val="1D1C1D"/>
                </a:solidFill>
                <a:effectLst/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されない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21" name="吹き出し: 円形 20">
            <a:extLst>
              <a:ext uri="{FF2B5EF4-FFF2-40B4-BE49-F238E27FC236}">
                <a16:creationId xmlns:a16="http://schemas.microsoft.com/office/drawing/2014/main" id="{D1857C42-E673-67BF-06CB-AEB3D196EEEC}"/>
              </a:ext>
            </a:extLst>
          </p:cNvPr>
          <p:cNvSpPr/>
          <p:nvPr/>
        </p:nvSpPr>
        <p:spPr>
          <a:xfrm>
            <a:off x="3400397" y="4270060"/>
            <a:ext cx="1782418" cy="917461"/>
          </a:xfrm>
          <a:prstGeom prst="wedgeEllipseCallout">
            <a:avLst>
              <a:gd name="adj1" fmla="val 2183"/>
              <a:gd name="adj2" fmla="val 78182"/>
            </a:avLst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0" i="0" dirty="0">
                <a:solidFill>
                  <a:srgbClr val="1D1C1D"/>
                </a:solidFill>
                <a:effectLst/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やり方の思い込み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26" name="吹き出し: 円形 25">
            <a:extLst>
              <a:ext uri="{FF2B5EF4-FFF2-40B4-BE49-F238E27FC236}">
                <a16:creationId xmlns:a16="http://schemas.microsoft.com/office/drawing/2014/main" id="{C50ED188-583F-E6E1-C890-B3CBA53A5D3B}"/>
              </a:ext>
            </a:extLst>
          </p:cNvPr>
          <p:cNvSpPr/>
          <p:nvPr/>
        </p:nvSpPr>
        <p:spPr>
          <a:xfrm>
            <a:off x="1168169" y="1538506"/>
            <a:ext cx="4521831" cy="1057366"/>
          </a:xfrm>
          <a:prstGeom prst="wedgeEllipseCallout">
            <a:avLst>
              <a:gd name="adj1" fmla="val -5694"/>
              <a:gd name="adj2" fmla="val 687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DB,Servlet,DAO,JSP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を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対応付けて考えること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27" name="吹き出し: 円形 26">
            <a:extLst>
              <a:ext uri="{FF2B5EF4-FFF2-40B4-BE49-F238E27FC236}">
                <a16:creationId xmlns:a16="http://schemas.microsoft.com/office/drawing/2014/main" id="{95292A42-ADF2-80DA-0D01-8BD5C447DF17}"/>
              </a:ext>
            </a:extLst>
          </p:cNvPr>
          <p:cNvSpPr/>
          <p:nvPr/>
        </p:nvSpPr>
        <p:spPr>
          <a:xfrm>
            <a:off x="1724246" y="247037"/>
            <a:ext cx="2561635" cy="978256"/>
          </a:xfrm>
          <a:prstGeom prst="wedgeEllipseCallout">
            <a:avLst>
              <a:gd name="adj1" fmla="val -7030"/>
              <a:gd name="adj2" fmla="val 70139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複数のテーブルからデータを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取得する</a:t>
            </a:r>
          </a:p>
        </p:txBody>
      </p:sp>
      <p:sp>
        <p:nvSpPr>
          <p:cNvPr id="29" name="吹き出し: 円形 28">
            <a:extLst>
              <a:ext uri="{FF2B5EF4-FFF2-40B4-BE49-F238E27FC236}">
                <a16:creationId xmlns:a16="http://schemas.microsoft.com/office/drawing/2014/main" id="{776D9457-E557-B696-8B02-0C0800966872}"/>
              </a:ext>
            </a:extLst>
          </p:cNvPr>
          <p:cNvSpPr/>
          <p:nvPr/>
        </p:nvSpPr>
        <p:spPr>
          <a:xfrm>
            <a:off x="8144370" y="3580887"/>
            <a:ext cx="2034683" cy="978256"/>
          </a:xfrm>
          <a:prstGeom prst="wedgeEllipseCallout">
            <a:avLst>
              <a:gd name="adj1" fmla="val -43504"/>
              <a:gd name="adj2" fmla="val 51174"/>
            </a:avLst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チャットの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送受信が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できない</a:t>
            </a:r>
          </a:p>
        </p:txBody>
      </p:sp>
      <p:sp>
        <p:nvSpPr>
          <p:cNvPr id="30" name="吹き出し: 円形 29">
            <a:extLst>
              <a:ext uri="{FF2B5EF4-FFF2-40B4-BE49-F238E27FC236}">
                <a16:creationId xmlns:a16="http://schemas.microsoft.com/office/drawing/2014/main" id="{6F5C22FE-E1FB-EBB1-41BA-7E6B291AF524}"/>
              </a:ext>
            </a:extLst>
          </p:cNvPr>
          <p:cNvSpPr/>
          <p:nvPr/>
        </p:nvSpPr>
        <p:spPr>
          <a:xfrm>
            <a:off x="4330838" y="268900"/>
            <a:ext cx="2209634" cy="978256"/>
          </a:xfrm>
          <a:prstGeom prst="wedgeEllipseCallout">
            <a:avLst>
              <a:gd name="adj1" fmla="val -18914"/>
              <a:gd name="adj2" fmla="val 74203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画像の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アップロード</a:t>
            </a: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865A405A-BFBC-0792-204F-896CBE3D954A}"/>
              </a:ext>
            </a:extLst>
          </p:cNvPr>
          <p:cNvGrpSpPr/>
          <p:nvPr/>
        </p:nvGrpSpPr>
        <p:grpSpPr>
          <a:xfrm>
            <a:off x="0" y="6141371"/>
            <a:ext cx="12197111" cy="806945"/>
            <a:chOff x="-5111" y="6176963"/>
            <a:chExt cx="12197111" cy="806945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4B4DEDA7-ED26-214B-4BCC-EBC21AAF585A}"/>
                </a:ext>
              </a:extLst>
            </p:cNvPr>
            <p:cNvSpPr/>
            <p:nvPr/>
          </p:nvSpPr>
          <p:spPr>
            <a:xfrm flipV="1">
              <a:off x="0" y="6827265"/>
              <a:ext cx="121920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8" name="グラフィックス 37" descr="ネコ 枠線">
              <a:extLst>
                <a:ext uri="{FF2B5EF4-FFF2-40B4-BE49-F238E27FC236}">
                  <a16:creationId xmlns:a16="http://schemas.microsoft.com/office/drawing/2014/main" id="{87A15D19-773C-5FD7-64A9-142F6F32F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5111" y="6176963"/>
              <a:ext cx="696022" cy="696022"/>
            </a:xfrm>
            <a:prstGeom prst="rect">
              <a:avLst/>
            </a:prstGeom>
          </p:spPr>
        </p:pic>
        <p:pic>
          <p:nvPicPr>
            <p:cNvPr id="39" name="グラフィックス 38" descr="犬 枠線">
              <a:extLst>
                <a:ext uri="{FF2B5EF4-FFF2-40B4-BE49-F238E27FC236}">
                  <a16:creationId xmlns:a16="http://schemas.microsoft.com/office/drawing/2014/main" id="{5231EBE6-4CCA-7D1A-5E5B-B070717B5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11495976" y="6287884"/>
              <a:ext cx="696024" cy="696024"/>
            </a:xfrm>
            <a:prstGeom prst="rect">
              <a:avLst/>
            </a:prstGeom>
          </p:spPr>
        </p:pic>
      </p:grpSp>
      <p:sp>
        <p:nvSpPr>
          <p:cNvPr id="31" name="吹き出し: 円形 30">
            <a:extLst>
              <a:ext uri="{FF2B5EF4-FFF2-40B4-BE49-F238E27FC236}">
                <a16:creationId xmlns:a16="http://schemas.microsoft.com/office/drawing/2014/main" id="{AB012CF6-647C-E5C8-792D-9F4F69F2E0BA}"/>
              </a:ext>
            </a:extLst>
          </p:cNvPr>
          <p:cNvSpPr/>
          <p:nvPr/>
        </p:nvSpPr>
        <p:spPr>
          <a:xfrm>
            <a:off x="223045" y="1027924"/>
            <a:ext cx="2209634" cy="808902"/>
          </a:xfrm>
          <a:prstGeom prst="wedgeEllipseCallout">
            <a:avLst>
              <a:gd name="adj1" fmla="val -2320"/>
              <a:gd name="adj2" fmla="val 69625"/>
            </a:avLst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1D1C1D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予定よりも</a:t>
            </a:r>
            <a:endParaRPr kumimoji="1" lang="en-US" altLang="ja-JP" dirty="0">
              <a:solidFill>
                <a:srgbClr val="1D1C1D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pPr algn="ctr"/>
            <a:r>
              <a:rPr kumimoji="1" lang="ja-JP" altLang="en-US" dirty="0">
                <a:solidFill>
                  <a:srgbClr val="1D1C1D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時間がかかる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2" name="吹き出し: 円形 31">
            <a:extLst>
              <a:ext uri="{FF2B5EF4-FFF2-40B4-BE49-F238E27FC236}">
                <a16:creationId xmlns:a16="http://schemas.microsoft.com/office/drawing/2014/main" id="{5646EFCC-77AD-E2B7-94CA-B0B207F1A9AB}"/>
              </a:ext>
            </a:extLst>
          </p:cNvPr>
          <p:cNvSpPr/>
          <p:nvPr/>
        </p:nvSpPr>
        <p:spPr>
          <a:xfrm>
            <a:off x="6557063" y="142103"/>
            <a:ext cx="2561634" cy="1127077"/>
          </a:xfrm>
          <a:prstGeom prst="wedgeEllipseCallout">
            <a:avLst>
              <a:gd name="adj1" fmla="val 7876"/>
              <a:gd name="adj2" fmla="val 72902"/>
            </a:avLst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犬派と猫派で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揉めた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6BD689F-67B1-F1AB-E701-E4ECDA93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102-9738-462F-AF20-E67EF15BD0C5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33" name="吹き出し: 円形 32">
            <a:extLst>
              <a:ext uri="{FF2B5EF4-FFF2-40B4-BE49-F238E27FC236}">
                <a16:creationId xmlns:a16="http://schemas.microsoft.com/office/drawing/2014/main" id="{D08F07F9-7A4A-7D7D-0384-346A2C82F4A2}"/>
              </a:ext>
            </a:extLst>
          </p:cNvPr>
          <p:cNvSpPr/>
          <p:nvPr/>
        </p:nvSpPr>
        <p:spPr>
          <a:xfrm>
            <a:off x="4643928" y="3125131"/>
            <a:ext cx="3630148" cy="2304440"/>
          </a:xfrm>
          <a:prstGeom prst="wedgeEllipseCallout">
            <a:avLst>
              <a:gd name="adj1" fmla="val 33442"/>
              <a:gd name="adj2" fmla="val 56693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犬猫だれも飼ってない</a:t>
            </a:r>
          </a:p>
        </p:txBody>
      </p:sp>
      <p:sp>
        <p:nvSpPr>
          <p:cNvPr id="24" name="吹き出し: 円形 23">
            <a:extLst>
              <a:ext uri="{FF2B5EF4-FFF2-40B4-BE49-F238E27FC236}">
                <a16:creationId xmlns:a16="http://schemas.microsoft.com/office/drawing/2014/main" id="{CF60E23B-AFCA-C4C6-0A7F-87067B603C6E}"/>
              </a:ext>
            </a:extLst>
          </p:cNvPr>
          <p:cNvSpPr/>
          <p:nvPr/>
        </p:nvSpPr>
        <p:spPr>
          <a:xfrm>
            <a:off x="6994323" y="1822829"/>
            <a:ext cx="3555798" cy="1609069"/>
          </a:xfrm>
          <a:prstGeom prst="wedgeEllipseCallout">
            <a:avLst>
              <a:gd name="adj1" fmla="val 13589"/>
              <a:gd name="adj2" fmla="val 73196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状況説明、疑問点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の言語化</a:t>
            </a:r>
          </a:p>
        </p:txBody>
      </p:sp>
      <p:sp>
        <p:nvSpPr>
          <p:cNvPr id="23" name="吹き出し: 円形 22">
            <a:extLst>
              <a:ext uri="{FF2B5EF4-FFF2-40B4-BE49-F238E27FC236}">
                <a16:creationId xmlns:a16="http://schemas.microsoft.com/office/drawing/2014/main" id="{57A23EB3-240D-3950-9B2F-2C76C4DBB7E0}"/>
              </a:ext>
            </a:extLst>
          </p:cNvPr>
          <p:cNvSpPr/>
          <p:nvPr/>
        </p:nvSpPr>
        <p:spPr>
          <a:xfrm>
            <a:off x="9464573" y="1174278"/>
            <a:ext cx="2283992" cy="1460855"/>
          </a:xfrm>
          <a:prstGeom prst="wedgeEllipseCallout">
            <a:avLst>
              <a:gd name="adj1" fmla="val 13649"/>
              <a:gd name="adj2" fmla="val 61594"/>
            </a:avLst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0" i="0" dirty="0">
                <a:solidFill>
                  <a:srgbClr val="1D1C1D"/>
                </a:solidFill>
                <a:effectLst/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外部設計書・内部設計書・要件定義書の作成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088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78F54DB-3B8C-C962-B736-06B87A114AC4}"/>
              </a:ext>
            </a:extLst>
          </p:cNvPr>
          <p:cNvSpPr/>
          <p:nvPr/>
        </p:nvSpPr>
        <p:spPr>
          <a:xfrm flipV="1">
            <a:off x="0" y="0"/>
            <a:ext cx="12192000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12091ED5-BA1B-AFAD-6AAA-1BA1F02B3AC2}"/>
              </a:ext>
            </a:extLst>
          </p:cNvPr>
          <p:cNvGrpSpPr/>
          <p:nvPr/>
        </p:nvGrpSpPr>
        <p:grpSpPr>
          <a:xfrm>
            <a:off x="0" y="6141371"/>
            <a:ext cx="12197111" cy="806945"/>
            <a:chOff x="-5111" y="6176963"/>
            <a:chExt cx="12197111" cy="806945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60A9E7E3-D83C-F603-EB1B-4B2382D15541}"/>
                </a:ext>
              </a:extLst>
            </p:cNvPr>
            <p:cNvSpPr/>
            <p:nvPr/>
          </p:nvSpPr>
          <p:spPr>
            <a:xfrm flipV="1">
              <a:off x="0" y="6827265"/>
              <a:ext cx="121920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グラフィックス 16" descr="ネコ 枠線">
              <a:extLst>
                <a:ext uri="{FF2B5EF4-FFF2-40B4-BE49-F238E27FC236}">
                  <a16:creationId xmlns:a16="http://schemas.microsoft.com/office/drawing/2014/main" id="{C99CA8E5-1CB2-1A7E-F808-A8286BF4D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5111" y="6176963"/>
              <a:ext cx="696022" cy="696022"/>
            </a:xfrm>
            <a:prstGeom prst="rect">
              <a:avLst/>
            </a:prstGeom>
          </p:spPr>
        </p:pic>
        <p:pic>
          <p:nvPicPr>
            <p:cNvPr id="18" name="グラフィックス 17" descr="犬 枠線">
              <a:extLst>
                <a:ext uri="{FF2B5EF4-FFF2-40B4-BE49-F238E27FC236}">
                  <a16:creationId xmlns:a16="http://schemas.microsoft.com/office/drawing/2014/main" id="{83B59DA6-C074-469A-1E3A-BEEE72750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11495976" y="6287884"/>
              <a:ext cx="696024" cy="696024"/>
            </a:xfrm>
            <a:prstGeom prst="rect">
              <a:avLst/>
            </a:prstGeom>
          </p:spPr>
        </p:pic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EA3BC3E-ED3E-693A-1AD2-3FCC261CAB9A}"/>
              </a:ext>
            </a:extLst>
          </p:cNvPr>
          <p:cNvGrpSpPr/>
          <p:nvPr/>
        </p:nvGrpSpPr>
        <p:grpSpPr>
          <a:xfrm>
            <a:off x="983974" y="1357395"/>
            <a:ext cx="5112026" cy="4143209"/>
            <a:chOff x="838200" y="1681615"/>
            <a:chExt cx="5112026" cy="5025415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B3922E10-58FA-FAD5-5B33-169DE51C789B}"/>
                </a:ext>
              </a:extLst>
            </p:cNvPr>
            <p:cNvSpPr/>
            <p:nvPr/>
          </p:nvSpPr>
          <p:spPr>
            <a:xfrm>
              <a:off x="838200" y="1788081"/>
              <a:ext cx="5112026" cy="491894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質問・相談する</a:t>
              </a:r>
              <a:endParaRPr lang="en-US" altLang="ja-JP" sz="2800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  <a:p>
              <a:pPr algn="ctr"/>
              <a:endParaRPr lang="en-US" altLang="ja-JP" sz="2800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  <a:p>
              <a:pPr algn="ctr"/>
              <a:r>
                <a:rPr lang="ja-JP" altLang="en-US" sz="2800" dirty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調べる</a:t>
              </a:r>
              <a:endParaRPr lang="en-US" altLang="ja-JP" sz="2800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  <a:p>
              <a:pPr algn="ctr"/>
              <a:endParaRPr lang="en-US" altLang="ja-JP" sz="2800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  <a:p>
              <a:pPr algn="ctr"/>
              <a:r>
                <a:rPr lang="en-US" altLang="ja-JP" sz="2800" dirty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1</a:t>
              </a:r>
              <a:r>
                <a:rPr lang="ja-JP" altLang="en-US" sz="2800" dirty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つずつ丁寧に確認する</a:t>
              </a:r>
              <a:endParaRPr lang="en-US" altLang="ja-JP" sz="2800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  <a:p>
              <a:pPr algn="ctr"/>
              <a:endParaRPr lang="en-US" altLang="ja-JP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9C45245-7B32-88D3-DC92-95AE39A5D527}"/>
                </a:ext>
              </a:extLst>
            </p:cNvPr>
            <p:cNvSpPr/>
            <p:nvPr/>
          </p:nvSpPr>
          <p:spPr>
            <a:xfrm>
              <a:off x="2429290" y="1681615"/>
              <a:ext cx="2076449" cy="195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1BE838D-E713-A59D-A3F4-0CCD57D0C159}"/>
              </a:ext>
            </a:extLst>
          </p:cNvPr>
          <p:cNvSpPr txBox="1"/>
          <p:nvPr/>
        </p:nvSpPr>
        <p:spPr>
          <a:xfrm>
            <a:off x="2168801" y="1139673"/>
            <a:ext cx="288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技術力不足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FF1471A-5F3D-916C-AFFE-67D10FE4C43B}"/>
              </a:ext>
            </a:extLst>
          </p:cNvPr>
          <p:cNvGrpSpPr/>
          <p:nvPr/>
        </p:nvGrpSpPr>
        <p:grpSpPr>
          <a:xfrm>
            <a:off x="6241774" y="1357395"/>
            <a:ext cx="5112026" cy="4143209"/>
            <a:chOff x="6241774" y="1682009"/>
            <a:chExt cx="5112026" cy="4807373"/>
          </a:xfrm>
        </p:grpSpPr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ECB5DFFB-DEBE-47B5-5A2C-12DB9A9B0F7F}"/>
                </a:ext>
              </a:extLst>
            </p:cNvPr>
            <p:cNvSpPr/>
            <p:nvPr/>
          </p:nvSpPr>
          <p:spPr>
            <a:xfrm>
              <a:off x="6241774" y="1775331"/>
              <a:ext cx="5112026" cy="471405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進捗確認・情報共有</a:t>
              </a:r>
              <a:endParaRPr kumimoji="1" lang="en-US" altLang="ja-JP" sz="2800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  <a:p>
              <a:pPr algn="ctr"/>
              <a:endParaRPr kumimoji="1" lang="en-US" altLang="ja-JP" sz="2800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  <a:p>
              <a:pPr algn="ctr"/>
              <a:r>
                <a:rPr lang="ja-JP" altLang="en-US" sz="2800" dirty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設計書に戻って話し合う</a:t>
              </a:r>
              <a:endParaRPr lang="en-US" altLang="ja-JP" sz="2800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  <a:p>
              <a:pPr algn="ctr"/>
              <a:endParaRPr kumimoji="1" lang="en-US" altLang="ja-JP" sz="2800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  <a:p>
              <a:pPr algn="ctr"/>
              <a:r>
                <a:rPr lang="ja-JP" altLang="en-US" sz="2800" dirty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文章で記録しておく</a:t>
              </a:r>
              <a:endParaRPr lang="en-US" altLang="ja-JP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F4D4B26B-6323-4993-5E00-F9D1EA3F03F8}"/>
                </a:ext>
              </a:extLst>
            </p:cNvPr>
            <p:cNvSpPr/>
            <p:nvPr/>
          </p:nvSpPr>
          <p:spPr>
            <a:xfrm>
              <a:off x="7089913" y="1682009"/>
              <a:ext cx="3313872" cy="1953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631D533-B62A-E66D-8945-F209AB920416}"/>
              </a:ext>
            </a:extLst>
          </p:cNvPr>
          <p:cNvSpPr txBox="1"/>
          <p:nvPr/>
        </p:nvSpPr>
        <p:spPr>
          <a:xfrm>
            <a:off x="6876636" y="1139673"/>
            <a:ext cx="374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コミュニケーション</a:t>
            </a:r>
            <a:endParaRPr kumimoji="1" lang="ja-JP" altLang="en-US" sz="28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AC9DF20-A70C-DB70-2A76-86469F45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102-9738-462F-AF20-E67EF15BD0C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288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結合子 2">
            <a:extLst>
              <a:ext uri="{FF2B5EF4-FFF2-40B4-BE49-F238E27FC236}">
                <a16:creationId xmlns:a16="http://schemas.microsoft.com/office/drawing/2014/main" id="{E88DB060-7247-6A4D-59C7-4701584A5001}"/>
              </a:ext>
            </a:extLst>
          </p:cNvPr>
          <p:cNvSpPr/>
          <p:nvPr/>
        </p:nvSpPr>
        <p:spPr>
          <a:xfrm>
            <a:off x="3045203" y="3934653"/>
            <a:ext cx="1476462" cy="149324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アイコン</a:t>
            </a:r>
          </a:p>
        </p:txBody>
      </p:sp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EE500BE8-2133-B9B7-DCCB-786657D923D5}"/>
              </a:ext>
            </a:extLst>
          </p:cNvPr>
          <p:cNvSpPr/>
          <p:nvPr/>
        </p:nvSpPr>
        <p:spPr>
          <a:xfrm>
            <a:off x="2681681" y="1111325"/>
            <a:ext cx="6828638" cy="2541865"/>
          </a:xfrm>
          <a:prstGeom prst="wedgeEllipseCallou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ja-JP" altLang="en-US" sz="4400" b="1" dirty="0">
                <a:ln/>
                <a:solidFill>
                  <a:schemeClr val="accent4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データベースの神</a:t>
            </a:r>
          </a:p>
          <a:p>
            <a:pPr algn="ctr"/>
            <a:endParaRPr kumimoji="1" lang="ja-JP" altLang="en-US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447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結合子 2">
            <a:extLst>
              <a:ext uri="{FF2B5EF4-FFF2-40B4-BE49-F238E27FC236}">
                <a16:creationId xmlns:a16="http://schemas.microsoft.com/office/drawing/2014/main" id="{E88DB060-7247-6A4D-59C7-4701584A5001}"/>
              </a:ext>
            </a:extLst>
          </p:cNvPr>
          <p:cNvSpPr/>
          <p:nvPr/>
        </p:nvSpPr>
        <p:spPr>
          <a:xfrm>
            <a:off x="3045203" y="3934653"/>
            <a:ext cx="1476462" cy="149324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アイコン</a:t>
            </a:r>
          </a:p>
        </p:txBody>
      </p:sp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EE500BE8-2133-B9B7-DCCB-786657D923D5}"/>
              </a:ext>
            </a:extLst>
          </p:cNvPr>
          <p:cNvSpPr/>
          <p:nvPr/>
        </p:nvSpPr>
        <p:spPr>
          <a:xfrm>
            <a:off x="2681681" y="1111325"/>
            <a:ext cx="6828638" cy="2541865"/>
          </a:xfrm>
          <a:prstGeom prst="wedgeEllipseCallout">
            <a:avLst/>
          </a:prstGeom>
          <a:solidFill>
            <a:srgbClr val="FEF0FD"/>
          </a:solidFill>
          <a:ln>
            <a:solidFill>
              <a:srgbClr val="CC99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n w="12700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B-4</a:t>
            </a:r>
            <a:r>
              <a:rPr kumimoji="1" lang="ja-JP" altLang="en-US" sz="4400" b="1" dirty="0">
                <a:ln w="12700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Castellar" panose="020A0402060406010301" pitchFamily="18" charset="0"/>
                <a:ea typeface="HG創英ﾌﾟﾚｾﾞﾝｽEB" panose="02020809000000000000" pitchFamily="17" charset="-128"/>
              </a:rPr>
              <a:t>の女神</a:t>
            </a:r>
            <a:endParaRPr kumimoji="1" lang="ja-JP" altLang="en-US" sz="44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Castellar" panose="020A0402060406010301" pitchFamily="18" charset="0"/>
              <a:ea typeface="HG創英ﾌﾟﾚｾﾞﾝｽEB" panose="02020809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0904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結合子 2">
            <a:extLst>
              <a:ext uri="{FF2B5EF4-FFF2-40B4-BE49-F238E27FC236}">
                <a16:creationId xmlns:a16="http://schemas.microsoft.com/office/drawing/2014/main" id="{E88DB060-7247-6A4D-59C7-4701584A5001}"/>
              </a:ext>
            </a:extLst>
          </p:cNvPr>
          <p:cNvSpPr/>
          <p:nvPr/>
        </p:nvSpPr>
        <p:spPr>
          <a:xfrm>
            <a:off x="3045203" y="3934653"/>
            <a:ext cx="1476462" cy="149324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アイコン</a:t>
            </a:r>
          </a:p>
        </p:txBody>
      </p:sp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EE500BE8-2133-B9B7-DCCB-786657D923D5}"/>
              </a:ext>
            </a:extLst>
          </p:cNvPr>
          <p:cNvSpPr/>
          <p:nvPr/>
        </p:nvSpPr>
        <p:spPr>
          <a:xfrm>
            <a:off x="2681681" y="1111325"/>
            <a:ext cx="6828638" cy="2541865"/>
          </a:xfrm>
          <a:prstGeom prst="wedgeEllipse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寡黙な仕事人</a:t>
            </a:r>
          </a:p>
        </p:txBody>
      </p:sp>
    </p:spTree>
    <p:extLst>
      <p:ext uri="{BB962C8B-B14F-4D97-AF65-F5344CB8AC3E}">
        <p14:creationId xmlns:p14="http://schemas.microsoft.com/office/powerpoint/2010/main" val="3860259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結合子 2">
            <a:extLst>
              <a:ext uri="{FF2B5EF4-FFF2-40B4-BE49-F238E27FC236}">
                <a16:creationId xmlns:a16="http://schemas.microsoft.com/office/drawing/2014/main" id="{E88DB060-7247-6A4D-59C7-4701584A5001}"/>
              </a:ext>
            </a:extLst>
          </p:cNvPr>
          <p:cNvSpPr/>
          <p:nvPr/>
        </p:nvSpPr>
        <p:spPr>
          <a:xfrm>
            <a:off x="3045203" y="3934653"/>
            <a:ext cx="1476462" cy="149324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EE500BE8-2133-B9B7-DCCB-786657D923D5}"/>
              </a:ext>
            </a:extLst>
          </p:cNvPr>
          <p:cNvSpPr/>
          <p:nvPr/>
        </p:nvSpPr>
        <p:spPr>
          <a:xfrm>
            <a:off x="2681681" y="1111325"/>
            <a:ext cx="6828638" cy="2541865"/>
          </a:xfrm>
          <a:prstGeom prst="wedgeEllipseCallout">
            <a:avLst/>
          </a:prstGeom>
          <a:solidFill>
            <a:srgbClr val="B8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DA0C29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書記</a:t>
            </a:r>
            <a:r>
              <a:rPr kumimoji="1" lang="ja-JP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DA0C29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の鬼</a:t>
            </a:r>
          </a:p>
        </p:txBody>
      </p:sp>
      <p:pic>
        <p:nvPicPr>
          <p:cNvPr id="4" name="図 3" descr="建物の前で写真を撮る人々&#10;&#10;低い精度で自動的に生成された説明">
            <a:extLst>
              <a:ext uri="{FF2B5EF4-FFF2-40B4-BE49-F238E27FC236}">
                <a16:creationId xmlns:a16="http://schemas.microsoft.com/office/drawing/2014/main" id="{D2C8392B-CA20-0025-73E0-B1BC1E024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03"/>
          <a:stretch/>
        </p:blipFill>
        <p:spPr>
          <a:xfrm>
            <a:off x="2967162" y="3934653"/>
            <a:ext cx="1554503" cy="149324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16316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8C6B917-43CC-65E0-486E-4A788619C8C3}"/>
              </a:ext>
            </a:extLst>
          </p:cNvPr>
          <p:cNvSpPr/>
          <p:nvPr/>
        </p:nvSpPr>
        <p:spPr>
          <a:xfrm>
            <a:off x="0" y="1990037"/>
            <a:ext cx="12192000" cy="28922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E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0198066-1604-73FC-AF12-E57399AE4B18}"/>
              </a:ext>
            </a:extLst>
          </p:cNvPr>
          <p:cNvSpPr/>
          <p:nvPr/>
        </p:nvSpPr>
        <p:spPr>
          <a:xfrm flipV="1">
            <a:off x="0" y="5017676"/>
            <a:ext cx="12192000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D29D2DF-23E2-AEB7-CE28-365E02D717C6}"/>
              </a:ext>
            </a:extLst>
          </p:cNvPr>
          <p:cNvSpPr/>
          <p:nvPr/>
        </p:nvSpPr>
        <p:spPr>
          <a:xfrm flipV="1">
            <a:off x="0" y="6833253"/>
            <a:ext cx="12192000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BE3BAB5-47BE-0DC3-BB4C-8BFD11E85DA0}"/>
              </a:ext>
            </a:extLst>
          </p:cNvPr>
          <p:cNvSpPr/>
          <p:nvPr/>
        </p:nvSpPr>
        <p:spPr>
          <a:xfrm flipV="1">
            <a:off x="0" y="1815577"/>
            <a:ext cx="12192000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D86CA7-12CD-D1F1-A119-FBD9008F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102-9738-462F-AF20-E67EF15BD0C5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C4548BB-ACC3-C0C0-2733-F580DF2D23BD}"/>
              </a:ext>
            </a:extLst>
          </p:cNvPr>
          <p:cNvSpPr/>
          <p:nvPr/>
        </p:nvSpPr>
        <p:spPr>
          <a:xfrm flipV="1">
            <a:off x="0" y="0"/>
            <a:ext cx="12192000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グラフィックス 16" descr="ネコ 枠線">
            <a:extLst>
              <a:ext uri="{FF2B5EF4-FFF2-40B4-BE49-F238E27FC236}">
                <a16:creationId xmlns:a16="http://schemas.microsoft.com/office/drawing/2014/main" id="{EA18832E-0E42-ECF0-9923-BF1B1B130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90901"/>
            <a:ext cx="696022" cy="696022"/>
          </a:xfrm>
          <a:prstGeom prst="rect">
            <a:avLst/>
          </a:prstGeom>
        </p:spPr>
      </p:pic>
      <p:pic>
        <p:nvPicPr>
          <p:cNvPr id="18" name="グラフィックス 17" descr="犬 枠線">
            <a:extLst>
              <a:ext uri="{FF2B5EF4-FFF2-40B4-BE49-F238E27FC236}">
                <a16:creationId xmlns:a16="http://schemas.microsoft.com/office/drawing/2014/main" id="{36097A0C-EB80-A8D4-5044-F95CE839C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428864" y="6285848"/>
            <a:ext cx="696024" cy="696024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22F946D-8A00-5E97-8492-AF5995D16A8A}"/>
              </a:ext>
            </a:extLst>
          </p:cNvPr>
          <p:cNvSpPr txBox="1"/>
          <p:nvPr/>
        </p:nvSpPr>
        <p:spPr>
          <a:xfrm>
            <a:off x="3454167" y="3051459"/>
            <a:ext cx="52836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/>
              <a:t>個人のレベルアップ</a:t>
            </a:r>
          </a:p>
        </p:txBody>
      </p:sp>
    </p:spTree>
    <p:extLst>
      <p:ext uri="{BB962C8B-B14F-4D97-AF65-F5344CB8AC3E}">
        <p14:creationId xmlns:p14="http://schemas.microsoft.com/office/powerpoint/2010/main" val="1479411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329DCA8-9F45-538E-5778-1ED33DB723A8}"/>
              </a:ext>
            </a:extLst>
          </p:cNvPr>
          <p:cNvSpPr/>
          <p:nvPr/>
        </p:nvSpPr>
        <p:spPr>
          <a:xfrm flipV="1">
            <a:off x="5111" y="6791673"/>
            <a:ext cx="121920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8D8BE3-387E-8D69-E8C0-8654723D4D33}"/>
              </a:ext>
            </a:extLst>
          </p:cNvPr>
          <p:cNvSpPr/>
          <p:nvPr/>
        </p:nvSpPr>
        <p:spPr>
          <a:xfrm>
            <a:off x="2181080" y="592472"/>
            <a:ext cx="3551339" cy="683703"/>
          </a:xfrm>
          <a:prstGeom prst="rect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榎本 航希</a:t>
            </a:r>
            <a:endParaRPr kumimoji="1" lang="ja-JP" altLang="en-US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graphicFrame>
        <p:nvGraphicFramePr>
          <p:cNvPr id="13" name="グラフ 12">
            <a:extLst>
              <a:ext uri="{FF2B5EF4-FFF2-40B4-BE49-F238E27FC236}">
                <a16:creationId xmlns:a16="http://schemas.microsoft.com/office/drawing/2014/main" id="{58242DBF-D7B9-59B7-A79B-166C92E50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2353845"/>
              </p:ext>
            </p:extLst>
          </p:nvPr>
        </p:nvGraphicFramePr>
        <p:xfrm>
          <a:off x="986114" y="2976328"/>
          <a:ext cx="4746305" cy="3235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3073ACC-21C0-A54C-B45B-774DF076DAA8}"/>
              </a:ext>
            </a:extLst>
          </p:cNvPr>
          <p:cNvSpPr/>
          <p:nvPr/>
        </p:nvSpPr>
        <p:spPr>
          <a:xfrm>
            <a:off x="6590210" y="592472"/>
            <a:ext cx="4550370" cy="1850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 b="1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プログラムへの理解度</a:t>
            </a:r>
            <a:endParaRPr kumimoji="1" lang="en-US" altLang="ja-JP" sz="3200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7E26DEB8-C8F7-9857-6BD8-F9C919B02003}"/>
              </a:ext>
            </a:extLst>
          </p:cNvPr>
          <p:cNvSpPr/>
          <p:nvPr/>
        </p:nvSpPr>
        <p:spPr>
          <a:xfrm>
            <a:off x="6590210" y="2976328"/>
            <a:ext cx="4550370" cy="3235742"/>
          </a:xfrm>
          <a:prstGeom prst="roundRect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研修を終えて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・コミュニケーション能力が高まった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・楽しく学ぶことができた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・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SE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としての達成感・楽しさを知れた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37EA33A-69D0-922E-BF81-CED1B2D2AE1E}"/>
              </a:ext>
            </a:extLst>
          </p:cNvPr>
          <p:cNvSpPr/>
          <p:nvPr/>
        </p:nvSpPr>
        <p:spPr>
          <a:xfrm>
            <a:off x="2181080" y="1432958"/>
            <a:ext cx="3551339" cy="612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チームリーダー</a:t>
            </a:r>
          </a:p>
        </p:txBody>
      </p:sp>
      <p:pic>
        <p:nvPicPr>
          <p:cNvPr id="20" name="グラフィックス 19" descr="UI UX 枠線">
            <a:extLst>
              <a:ext uri="{FF2B5EF4-FFF2-40B4-BE49-F238E27FC236}">
                <a16:creationId xmlns:a16="http://schemas.microsoft.com/office/drawing/2014/main" id="{9D5E9892-538A-3278-E628-95FA852FF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61897" y="3078964"/>
            <a:ext cx="914400" cy="914400"/>
          </a:xfrm>
          <a:prstGeom prst="rect">
            <a:avLst/>
          </a:prstGeom>
        </p:spPr>
      </p:pic>
      <p:sp>
        <p:nvSpPr>
          <p:cNvPr id="24" name="楕円 23">
            <a:extLst>
              <a:ext uri="{FF2B5EF4-FFF2-40B4-BE49-F238E27FC236}">
                <a16:creationId xmlns:a16="http://schemas.microsoft.com/office/drawing/2014/main" id="{AB2F34F4-3BEB-14E6-FA56-E54654246284}"/>
              </a:ext>
            </a:extLst>
          </p:cNvPr>
          <p:cNvSpPr/>
          <p:nvPr/>
        </p:nvSpPr>
        <p:spPr>
          <a:xfrm>
            <a:off x="151420" y="351853"/>
            <a:ext cx="1800000" cy="1800000"/>
          </a:xfrm>
          <a:prstGeom prst="ellipse">
            <a:avLst/>
          </a:prstGeom>
          <a:noFill/>
          <a:ln w="63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8" name="グラフィックス 27" descr="ネコ 単色塗りつぶし">
            <a:extLst>
              <a:ext uri="{FF2B5EF4-FFF2-40B4-BE49-F238E27FC236}">
                <a16:creationId xmlns:a16="http://schemas.microsoft.com/office/drawing/2014/main" id="{6515E206-BAB7-A195-83C5-168019FE7D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6184007"/>
            <a:ext cx="725240" cy="725240"/>
          </a:xfrm>
          <a:prstGeom prst="rect">
            <a:avLst/>
          </a:prstGeom>
        </p:spPr>
      </p:pic>
      <p:pic>
        <p:nvPicPr>
          <p:cNvPr id="30" name="グラフィックス 29" descr="犬 単色塗りつぶし">
            <a:extLst>
              <a:ext uri="{FF2B5EF4-FFF2-40B4-BE49-F238E27FC236}">
                <a16:creationId xmlns:a16="http://schemas.microsoft.com/office/drawing/2014/main" id="{C5A74E76-F67A-EB45-CD7B-BFE9DCEF62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1205886" y="6089427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口ひげのある顔 (塗りつぶしなし) 単色塗りつぶし">
            <a:extLst>
              <a:ext uri="{FF2B5EF4-FFF2-40B4-BE49-F238E27FC236}">
                <a16:creationId xmlns:a16="http://schemas.microsoft.com/office/drawing/2014/main" id="{402FFC17-1CF0-2B38-9327-ABF93723D5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01434" y="98999"/>
            <a:ext cx="2305707" cy="23057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05898CD-9814-EBAB-6416-DE0E04EE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102-9738-462F-AF20-E67EF15BD0C5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892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8D8BE3-387E-8D69-E8C0-8654723D4D33}"/>
              </a:ext>
            </a:extLst>
          </p:cNvPr>
          <p:cNvSpPr/>
          <p:nvPr/>
        </p:nvSpPr>
        <p:spPr>
          <a:xfrm>
            <a:off x="2181081" y="592472"/>
            <a:ext cx="3551339" cy="683703"/>
          </a:xfrm>
          <a:prstGeom prst="rect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江口　和那</a:t>
            </a:r>
          </a:p>
        </p:txBody>
      </p:sp>
      <p:graphicFrame>
        <p:nvGraphicFramePr>
          <p:cNvPr id="13" name="グラフ 12">
            <a:extLst>
              <a:ext uri="{FF2B5EF4-FFF2-40B4-BE49-F238E27FC236}">
                <a16:creationId xmlns:a16="http://schemas.microsoft.com/office/drawing/2014/main" id="{58242DBF-D7B9-59B7-A79B-166C92E50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5739848"/>
              </p:ext>
            </p:extLst>
          </p:nvPr>
        </p:nvGraphicFramePr>
        <p:xfrm>
          <a:off x="986114" y="2976328"/>
          <a:ext cx="4746305" cy="3235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3073ACC-21C0-A54C-B45B-774DF076DAA8}"/>
              </a:ext>
            </a:extLst>
          </p:cNvPr>
          <p:cNvSpPr/>
          <p:nvPr/>
        </p:nvSpPr>
        <p:spPr>
          <a:xfrm>
            <a:off x="6590210" y="592472"/>
            <a:ext cx="4550370" cy="1850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コードの理解</a:t>
            </a:r>
            <a:endParaRPr kumimoji="1" lang="en-US" altLang="ja-JP" sz="4000" b="1" dirty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7E26DEB8-C8F7-9857-6BD8-F9C919B02003}"/>
              </a:ext>
            </a:extLst>
          </p:cNvPr>
          <p:cNvSpPr/>
          <p:nvPr/>
        </p:nvSpPr>
        <p:spPr>
          <a:xfrm>
            <a:off x="6590210" y="2978468"/>
            <a:ext cx="4550370" cy="3235742"/>
          </a:xfrm>
          <a:prstGeom prst="roundRect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研修を終えて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・技術力が大幅に上昇した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・エラーへの抵抗感の低下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・チームで開発する流れを知った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・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 SE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としての楽しさ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endParaRPr kumimoji="1" lang="en-US" altLang="ja-JP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37EA33A-69D0-922E-BF81-CED1B2D2AE1E}"/>
              </a:ext>
            </a:extLst>
          </p:cNvPr>
          <p:cNvSpPr/>
          <p:nvPr/>
        </p:nvSpPr>
        <p:spPr>
          <a:xfrm>
            <a:off x="2181080" y="1539457"/>
            <a:ext cx="3551339" cy="612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DBA(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データベース担当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)</a:t>
            </a:r>
            <a:endParaRPr kumimoji="1" lang="ja-JP" altLang="en-US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pic>
        <p:nvPicPr>
          <p:cNvPr id="20" name="グラフィックス 19" descr="UI UX 枠線">
            <a:extLst>
              <a:ext uri="{FF2B5EF4-FFF2-40B4-BE49-F238E27FC236}">
                <a16:creationId xmlns:a16="http://schemas.microsoft.com/office/drawing/2014/main" id="{9D5E9892-538A-3278-E628-95FA852FF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61897" y="3078964"/>
            <a:ext cx="914400" cy="914400"/>
          </a:xfrm>
          <a:prstGeom prst="rect">
            <a:avLst/>
          </a:prstGeom>
        </p:spPr>
      </p:pic>
      <p:sp>
        <p:nvSpPr>
          <p:cNvPr id="24" name="楕円 23">
            <a:extLst>
              <a:ext uri="{FF2B5EF4-FFF2-40B4-BE49-F238E27FC236}">
                <a16:creationId xmlns:a16="http://schemas.microsoft.com/office/drawing/2014/main" id="{AB2F34F4-3BEB-14E6-FA56-E54654246284}"/>
              </a:ext>
            </a:extLst>
          </p:cNvPr>
          <p:cNvSpPr/>
          <p:nvPr/>
        </p:nvSpPr>
        <p:spPr>
          <a:xfrm>
            <a:off x="151420" y="351853"/>
            <a:ext cx="1800000" cy="180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8" name="グラフィックス 27" descr="ネコ 単色塗りつぶし">
            <a:extLst>
              <a:ext uri="{FF2B5EF4-FFF2-40B4-BE49-F238E27FC236}">
                <a16:creationId xmlns:a16="http://schemas.microsoft.com/office/drawing/2014/main" id="{6515E206-BAB7-A195-83C5-168019FE7D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6190018"/>
            <a:ext cx="725240" cy="725240"/>
          </a:xfrm>
          <a:prstGeom prst="rect">
            <a:avLst/>
          </a:prstGeom>
        </p:spPr>
      </p:pic>
      <p:pic>
        <p:nvPicPr>
          <p:cNvPr id="30" name="グラフィックス 29" descr="犬 単色塗りつぶし">
            <a:extLst>
              <a:ext uri="{FF2B5EF4-FFF2-40B4-BE49-F238E27FC236}">
                <a16:creationId xmlns:a16="http://schemas.microsoft.com/office/drawing/2014/main" id="{C5A74E76-F67A-EB45-CD7B-BFE9DCEF62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1277600" y="6126821"/>
            <a:ext cx="914400" cy="914400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B11C796-0C44-E904-8922-CB891153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102-9738-462F-AF20-E67EF15BD0C5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12" name="図 11" descr="白いシャツを着ている男はスマイルしている&#10;&#10;中程度の精度で自動的に生成された説明">
            <a:extLst>
              <a:ext uri="{FF2B5EF4-FFF2-40B4-BE49-F238E27FC236}">
                <a16:creationId xmlns:a16="http://schemas.microsoft.com/office/drawing/2014/main" id="{7DA6DC61-BA30-48AF-8FEE-23FB2263F3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0" y="376175"/>
            <a:ext cx="1800001" cy="180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05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8D8BE3-387E-8D69-E8C0-8654723D4D33}"/>
              </a:ext>
            </a:extLst>
          </p:cNvPr>
          <p:cNvSpPr/>
          <p:nvPr/>
        </p:nvSpPr>
        <p:spPr>
          <a:xfrm>
            <a:off x="2181081" y="592472"/>
            <a:ext cx="3551339" cy="683703"/>
          </a:xfrm>
          <a:prstGeom prst="rect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吉村　大樹</a:t>
            </a:r>
            <a:endParaRPr kumimoji="1" lang="ja-JP" altLang="en-US" sz="2400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graphicFrame>
        <p:nvGraphicFramePr>
          <p:cNvPr id="13" name="グラフ 12">
            <a:extLst>
              <a:ext uri="{FF2B5EF4-FFF2-40B4-BE49-F238E27FC236}">
                <a16:creationId xmlns:a16="http://schemas.microsoft.com/office/drawing/2014/main" id="{58242DBF-D7B9-59B7-A79B-166C92E50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9250136"/>
              </p:ext>
            </p:extLst>
          </p:nvPr>
        </p:nvGraphicFramePr>
        <p:xfrm>
          <a:off x="986114" y="2976328"/>
          <a:ext cx="4746305" cy="3235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3073ACC-21C0-A54C-B45B-774DF076DAA8}"/>
              </a:ext>
            </a:extLst>
          </p:cNvPr>
          <p:cNvSpPr/>
          <p:nvPr/>
        </p:nvSpPr>
        <p:spPr>
          <a:xfrm>
            <a:off x="6590210" y="592472"/>
            <a:ext cx="4550370" cy="1850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忍耐力</a:t>
            </a:r>
            <a:endParaRPr kumimoji="1" lang="en-US" altLang="ja-JP" sz="4800" b="1" dirty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7E26DEB8-C8F7-9857-6BD8-F9C919B02003}"/>
              </a:ext>
            </a:extLst>
          </p:cNvPr>
          <p:cNvSpPr/>
          <p:nvPr/>
        </p:nvSpPr>
        <p:spPr>
          <a:xfrm>
            <a:off x="6590210" y="3029786"/>
            <a:ext cx="4550370" cy="3235742"/>
          </a:xfrm>
          <a:prstGeom prst="roundRect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研修を終えて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・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IT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の基礎知識が身に着いた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・人の意図を汲み取る意識が高まった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・上手く行かなくても挫けなくなった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endParaRPr kumimoji="1" lang="en-US" altLang="ja-JP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37EA33A-69D0-922E-BF81-CED1B2D2AE1E}"/>
              </a:ext>
            </a:extLst>
          </p:cNvPr>
          <p:cNvSpPr/>
          <p:nvPr/>
        </p:nvSpPr>
        <p:spPr>
          <a:xfrm>
            <a:off x="2181080" y="1539457"/>
            <a:ext cx="3551339" cy="612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構成管理</a:t>
            </a:r>
            <a:endParaRPr kumimoji="1" lang="ja-JP" altLang="en-US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20" name="グラフィックス 19" descr="UI UX 枠線">
            <a:extLst>
              <a:ext uri="{FF2B5EF4-FFF2-40B4-BE49-F238E27FC236}">
                <a16:creationId xmlns:a16="http://schemas.microsoft.com/office/drawing/2014/main" id="{9D5E9892-538A-3278-E628-95FA852FF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61897" y="3078964"/>
            <a:ext cx="914400" cy="914400"/>
          </a:xfrm>
          <a:prstGeom prst="rect">
            <a:avLst/>
          </a:prstGeom>
        </p:spPr>
      </p:pic>
      <p:sp>
        <p:nvSpPr>
          <p:cNvPr id="24" name="楕円 23">
            <a:extLst>
              <a:ext uri="{FF2B5EF4-FFF2-40B4-BE49-F238E27FC236}">
                <a16:creationId xmlns:a16="http://schemas.microsoft.com/office/drawing/2014/main" id="{AB2F34F4-3BEB-14E6-FA56-E54654246284}"/>
              </a:ext>
            </a:extLst>
          </p:cNvPr>
          <p:cNvSpPr/>
          <p:nvPr/>
        </p:nvSpPr>
        <p:spPr>
          <a:xfrm>
            <a:off x="151420" y="351853"/>
            <a:ext cx="1800000" cy="180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8" name="グラフィックス 27" descr="ネコ 単色塗りつぶし">
            <a:extLst>
              <a:ext uri="{FF2B5EF4-FFF2-40B4-BE49-F238E27FC236}">
                <a16:creationId xmlns:a16="http://schemas.microsoft.com/office/drawing/2014/main" id="{6515E206-BAB7-A195-83C5-168019FE7D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6190018"/>
            <a:ext cx="725240" cy="725240"/>
          </a:xfrm>
          <a:prstGeom prst="rect">
            <a:avLst/>
          </a:prstGeom>
        </p:spPr>
      </p:pic>
      <p:pic>
        <p:nvPicPr>
          <p:cNvPr id="30" name="グラフィックス 29" descr="犬 単色塗りつぶし">
            <a:extLst>
              <a:ext uri="{FF2B5EF4-FFF2-40B4-BE49-F238E27FC236}">
                <a16:creationId xmlns:a16="http://schemas.microsoft.com/office/drawing/2014/main" id="{C5A74E76-F67A-EB45-CD7B-BFE9DCEF62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1277600" y="6126821"/>
            <a:ext cx="914400" cy="914400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D3F5C14-8CDD-E2C3-96B8-5C5A112C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102-9738-462F-AF20-E67EF15BD0C5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16" name="グラフィックス 15" descr="フクロウ 枠線">
            <a:extLst>
              <a:ext uri="{FF2B5EF4-FFF2-40B4-BE49-F238E27FC236}">
                <a16:creationId xmlns:a16="http://schemas.microsoft.com/office/drawing/2014/main" id="{75910CDB-CD5C-CB4A-968A-4659B81BAE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5658" y="476806"/>
            <a:ext cx="1391523" cy="1391523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D004DC-94F4-80A2-E2A7-3DD347731724}"/>
              </a:ext>
            </a:extLst>
          </p:cNvPr>
          <p:cNvSpPr/>
          <p:nvPr/>
        </p:nvSpPr>
        <p:spPr>
          <a:xfrm>
            <a:off x="404103" y="1745673"/>
            <a:ext cx="1315551" cy="103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86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E62B775-9A93-1F9C-088E-C8BFA716BA04}"/>
              </a:ext>
            </a:extLst>
          </p:cNvPr>
          <p:cNvSpPr/>
          <p:nvPr/>
        </p:nvSpPr>
        <p:spPr>
          <a:xfrm>
            <a:off x="0" y="0"/>
            <a:ext cx="403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A76C365-79CA-A358-905B-B60488878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506" y="2766218"/>
            <a:ext cx="831209" cy="1325563"/>
          </a:xfrm>
        </p:spPr>
        <p:txBody>
          <a:bodyPr/>
          <a:lstStyle/>
          <a:p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536991-9CFA-6572-C939-743919F5A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813" y="1888725"/>
            <a:ext cx="4810387" cy="3080548"/>
          </a:xfrm>
        </p:spPr>
        <p:txBody>
          <a:bodyPr/>
          <a:lstStyle/>
          <a:p>
            <a:r>
              <a:rPr kumimoji="1" lang="ja-JP" altLang="en-US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アプリについて</a:t>
            </a:r>
            <a:endParaRPr kumimoji="1" lang="en-US" altLang="ja-JP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kumimoji="1" lang="ja-JP" altLang="en-US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アプリの概要</a:t>
            </a:r>
            <a:endParaRPr kumimoji="1" lang="en-US" altLang="ja-JP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ja-JP" altLang="en-US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デモンストレーション</a:t>
            </a:r>
            <a:endParaRPr lang="en-US" altLang="ja-JP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ja-JP" altLang="en-US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今までにあった問題点と</a:t>
            </a:r>
            <a:endParaRPr lang="en-US" altLang="ja-JP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  解決方法</a:t>
            </a:r>
            <a:endParaRPr lang="en-US" altLang="ja-JP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ja-JP" altLang="en-US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個人の成長</a:t>
            </a:r>
            <a:endParaRPr lang="en-US" altLang="ja-JP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2B96BCA-221B-F27B-10E5-578C682B44D3}"/>
              </a:ext>
            </a:extLst>
          </p:cNvPr>
          <p:cNvSpPr/>
          <p:nvPr/>
        </p:nvSpPr>
        <p:spPr>
          <a:xfrm flipV="1">
            <a:off x="0" y="0"/>
            <a:ext cx="12192000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ACEA51E-60D9-FBA2-C4F8-2D1070270760}"/>
              </a:ext>
            </a:extLst>
          </p:cNvPr>
          <p:cNvGrpSpPr/>
          <p:nvPr/>
        </p:nvGrpSpPr>
        <p:grpSpPr>
          <a:xfrm>
            <a:off x="0" y="6141371"/>
            <a:ext cx="12197111" cy="806945"/>
            <a:chOff x="-5111" y="6176963"/>
            <a:chExt cx="12197111" cy="806945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586998E9-95BC-0AD7-B95A-165E3459F119}"/>
                </a:ext>
              </a:extLst>
            </p:cNvPr>
            <p:cNvSpPr/>
            <p:nvPr/>
          </p:nvSpPr>
          <p:spPr>
            <a:xfrm flipV="1">
              <a:off x="0" y="6827265"/>
              <a:ext cx="121920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3" name="グラフィックス 32" descr="ネコ 枠線">
              <a:extLst>
                <a:ext uri="{FF2B5EF4-FFF2-40B4-BE49-F238E27FC236}">
                  <a16:creationId xmlns:a16="http://schemas.microsoft.com/office/drawing/2014/main" id="{1A4C48EE-2D86-88CF-2D60-0DFE26D63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5111" y="6176963"/>
              <a:ext cx="696022" cy="696022"/>
            </a:xfrm>
            <a:prstGeom prst="rect">
              <a:avLst/>
            </a:prstGeom>
          </p:spPr>
        </p:pic>
        <p:pic>
          <p:nvPicPr>
            <p:cNvPr id="34" name="グラフィックス 33" descr="犬 枠線">
              <a:extLst>
                <a:ext uri="{FF2B5EF4-FFF2-40B4-BE49-F238E27FC236}">
                  <a16:creationId xmlns:a16="http://schemas.microsoft.com/office/drawing/2014/main" id="{FBD3CB4C-EE28-6655-358B-A667C9BC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11495976" y="6287884"/>
              <a:ext cx="696024" cy="696024"/>
            </a:xfrm>
            <a:prstGeom prst="rect">
              <a:avLst/>
            </a:prstGeom>
          </p:spPr>
        </p:pic>
      </p:grp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69CA2C-7ACF-CB8D-BADE-ABA23278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102-9738-462F-AF20-E67EF15BD0C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006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B306B24-BA8A-7748-E82D-080A7C734530}"/>
              </a:ext>
            </a:extLst>
          </p:cNvPr>
          <p:cNvSpPr/>
          <p:nvPr/>
        </p:nvSpPr>
        <p:spPr>
          <a:xfrm flipV="1">
            <a:off x="5111" y="6791673"/>
            <a:ext cx="121920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8D8BE3-387E-8D69-E8C0-8654723D4D33}"/>
              </a:ext>
            </a:extLst>
          </p:cNvPr>
          <p:cNvSpPr/>
          <p:nvPr/>
        </p:nvSpPr>
        <p:spPr>
          <a:xfrm>
            <a:off x="2181081" y="592472"/>
            <a:ext cx="3551339" cy="683703"/>
          </a:xfrm>
          <a:prstGeom prst="rect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山田 美奈</a:t>
            </a:r>
            <a:endParaRPr kumimoji="1" lang="ja-JP" altLang="en-US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graphicFrame>
        <p:nvGraphicFramePr>
          <p:cNvPr id="13" name="グラフ 12">
            <a:extLst>
              <a:ext uri="{FF2B5EF4-FFF2-40B4-BE49-F238E27FC236}">
                <a16:creationId xmlns:a16="http://schemas.microsoft.com/office/drawing/2014/main" id="{58242DBF-D7B9-59B7-A79B-166C92E50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4779743"/>
              </p:ext>
            </p:extLst>
          </p:nvPr>
        </p:nvGraphicFramePr>
        <p:xfrm>
          <a:off x="862260" y="2978468"/>
          <a:ext cx="4746305" cy="3235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3073ACC-21C0-A54C-B45B-774DF076DAA8}"/>
              </a:ext>
            </a:extLst>
          </p:cNvPr>
          <p:cNvSpPr/>
          <p:nvPr/>
        </p:nvSpPr>
        <p:spPr>
          <a:xfrm>
            <a:off x="6590210" y="592472"/>
            <a:ext cx="4550370" cy="1850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エラーに対する心の荒れなさ</a:t>
            </a:r>
            <a:endParaRPr kumimoji="1" lang="en-US" altLang="ja-JP" sz="2400" b="1" dirty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7E26DEB8-C8F7-9857-6BD8-F9C919B02003}"/>
              </a:ext>
            </a:extLst>
          </p:cNvPr>
          <p:cNvSpPr/>
          <p:nvPr/>
        </p:nvSpPr>
        <p:spPr>
          <a:xfrm>
            <a:off x="6590210" y="2978468"/>
            <a:ext cx="4550370" cy="3235742"/>
          </a:xfrm>
          <a:prstGeom prst="roundRect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研修を終えて学んだこと</a:t>
            </a:r>
            <a:br>
              <a:rPr kumimoji="1" lang="en-US" altLang="ja-JP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</a:br>
            <a:endParaRPr kumimoji="1" lang="en-US" altLang="ja-JP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ja-JP" altLang="en-US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・エラーは非常事態ではなく、修正のお知らせなので平常心を保つ</a:t>
            </a:r>
            <a:endParaRPr lang="en-US" altLang="ja-JP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kumimoji="1" lang="ja-JP" altLang="en-US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・わからないところをいつまでも一人で考えても答えは出ない</a:t>
            </a:r>
            <a:endParaRPr kumimoji="1" lang="en-US" altLang="ja-JP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ja-JP" altLang="en-US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・粘り強くエラーやコードに向かうことで何もわからないから少しわかる</a:t>
            </a:r>
            <a:r>
              <a:rPr lang="en-US" altLang="ja-JP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,</a:t>
            </a:r>
            <a:r>
              <a:rPr lang="ja-JP" altLang="en-US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に</a:t>
            </a:r>
            <a:endParaRPr lang="en-US" altLang="ja-JP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endParaRPr kumimoji="1" lang="en-US" altLang="ja-JP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37EA33A-69D0-922E-BF81-CED1B2D2AE1E}"/>
              </a:ext>
            </a:extLst>
          </p:cNvPr>
          <p:cNvSpPr/>
          <p:nvPr/>
        </p:nvSpPr>
        <p:spPr>
          <a:xfrm>
            <a:off x="2181080" y="1539457"/>
            <a:ext cx="3551339" cy="612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コミュニケーション・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品質管理</a:t>
            </a:r>
          </a:p>
        </p:txBody>
      </p:sp>
      <p:pic>
        <p:nvPicPr>
          <p:cNvPr id="20" name="グラフィックス 19" descr="UI UX 枠線">
            <a:extLst>
              <a:ext uri="{FF2B5EF4-FFF2-40B4-BE49-F238E27FC236}">
                <a16:creationId xmlns:a16="http://schemas.microsoft.com/office/drawing/2014/main" id="{9D5E9892-538A-3278-E628-95FA852FF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61897" y="3078964"/>
            <a:ext cx="914400" cy="914400"/>
          </a:xfrm>
          <a:prstGeom prst="rect">
            <a:avLst/>
          </a:prstGeom>
        </p:spPr>
      </p:pic>
      <p:sp>
        <p:nvSpPr>
          <p:cNvPr id="24" name="楕円 23">
            <a:extLst>
              <a:ext uri="{FF2B5EF4-FFF2-40B4-BE49-F238E27FC236}">
                <a16:creationId xmlns:a16="http://schemas.microsoft.com/office/drawing/2014/main" id="{AB2F34F4-3BEB-14E6-FA56-E54654246284}"/>
              </a:ext>
            </a:extLst>
          </p:cNvPr>
          <p:cNvSpPr/>
          <p:nvPr/>
        </p:nvSpPr>
        <p:spPr>
          <a:xfrm>
            <a:off x="151420" y="351853"/>
            <a:ext cx="1800000" cy="180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8" name="グラフィックス 27" descr="ネコ 単色塗りつぶし">
            <a:extLst>
              <a:ext uri="{FF2B5EF4-FFF2-40B4-BE49-F238E27FC236}">
                <a16:creationId xmlns:a16="http://schemas.microsoft.com/office/drawing/2014/main" id="{6515E206-BAB7-A195-83C5-168019FE7D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6190018"/>
            <a:ext cx="725240" cy="725240"/>
          </a:xfrm>
          <a:prstGeom prst="rect">
            <a:avLst/>
          </a:prstGeom>
        </p:spPr>
      </p:pic>
      <p:pic>
        <p:nvPicPr>
          <p:cNvPr id="30" name="グラフィックス 29" descr="犬 単色塗りつぶし">
            <a:extLst>
              <a:ext uri="{FF2B5EF4-FFF2-40B4-BE49-F238E27FC236}">
                <a16:creationId xmlns:a16="http://schemas.microsoft.com/office/drawing/2014/main" id="{C5A74E76-F67A-EB45-CD7B-BFE9DCEF62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1277600" y="6126821"/>
            <a:ext cx="914400" cy="914400"/>
          </a:xfrm>
          <a:prstGeom prst="rect">
            <a:avLst/>
          </a:prstGeom>
        </p:spPr>
      </p:pic>
      <p:pic>
        <p:nvPicPr>
          <p:cNvPr id="6" name="図 5" descr="建物の前で写真を撮る人々&#10;&#10;低い精度で自動的に生成された説明">
            <a:extLst>
              <a:ext uri="{FF2B5EF4-FFF2-40B4-BE49-F238E27FC236}">
                <a16:creationId xmlns:a16="http://schemas.microsoft.com/office/drawing/2014/main" id="{DC8EE6F9-CE83-7D1F-FFBA-47D9DE8772F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03"/>
          <a:stretch/>
        </p:blipFill>
        <p:spPr>
          <a:xfrm>
            <a:off x="116620" y="350609"/>
            <a:ext cx="1873848" cy="1800000"/>
          </a:xfrm>
          <a:prstGeom prst="ellipse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51D99C1-1F1D-7F5A-F366-2CDD9DA1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102-9738-462F-AF20-E67EF15BD0C5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79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E095AAE-4A60-DA39-EA40-B87295232FE4}"/>
              </a:ext>
            </a:extLst>
          </p:cNvPr>
          <p:cNvSpPr/>
          <p:nvPr/>
        </p:nvSpPr>
        <p:spPr>
          <a:xfrm flipV="1">
            <a:off x="5111" y="6791673"/>
            <a:ext cx="121920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8D8BE3-387E-8D69-E8C0-8654723D4D33}"/>
              </a:ext>
            </a:extLst>
          </p:cNvPr>
          <p:cNvSpPr/>
          <p:nvPr/>
        </p:nvSpPr>
        <p:spPr>
          <a:xfrm>
            <a:off x="2181081" y="592472"/>
            <a:ext cx="3551339" cy="683703"/>
          </a:xfrm>
          <a:prstGeom prst="rect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森はるき</a:t>
            </a:r>
            <a:endParaRPr kumimoji="1" lang="ja-JP" altLang="en-US" sz="24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graphicFrame>
        <p:nvGraphicFramePr>
          <p:cNvPr id="13" name="グラフ 12">
            <a:extLst>
              <a:ext uri="{FF2B5EF4-FFF2-40B4-BE49-F238E27FC236}">
                <a16:creationId xmlns:a16="http://schemas.microsoft.com/office/drawing/2014/main" id="{58242DBF-D7B9-59B7-A79B-166C92E50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6320510"/>
              </p:ext>
            </p:extLst>
          </p:nvPr>
        </p:nvGraphicFramePr>
        <p:xfrm>
          <a:off x="986114" y="2976328"/>
          <a:ext cx="4746305" cy="3235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3073ACC-21C0-A54C-B45B-774DF076DAA8}"/>
              </a:ext>
            </a:extLst>
          </p:cNvPr>
          <p:cNvSpPr/>
          <p:nvPr/>
        </p:nvSpPr>
        <p:spPr>
          <a:xfrm>
            <a:off x="6590210" y="592472"/>
            <a:ext cx="4550370" cy="1850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自分にできることを</a:t>
            </a:r>
            <a:endParaRPr kumimoji="1" lang="en-US" altLang="ja-JP" sz="3200" b="1" dirty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pPr algn="ctr"/>
            <a:r>
              <a:rPr kumimoji="1" lang="ja-JP" altLang="en-US" sz="3200" b="1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考えて行動する力</a:t>
            </a:r>
            <a:endParaRPr kumimoji="1" lang="en-US" altLang="ja-JP" sz="3200" b="1" dirty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7E26DEB8-C8F7-9857-6BD8-F9C919B02003}"/>
              </a:ext>
            </a:extLst>
          </p:cNvPr>
          <p:cNvSpPr/>
          <p:nvPr/>
        </p:nvSpPr>
        <p:spPr>
          <a:xfrm>
            <a:off x="6590210" y="2978468"/>
            <a:ext cx="4550370" cy="3235742"/>
          </a:xfrm>
          <a:prstGeom prst="roundRect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研修を終えて</a:t>
            </a:r>
            <a:endParaRPr kumimoji="1" lang="en-US" altLang="ja-JP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ja-JP" altLang="en-US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・コミュニケーションに対する</a:t>
            </a:r>
            <a:endParaRPr lang="en-US" altLang="ja-JP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ja-JP" altLang="en-US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不安や苦手意識の減少</a:t>
            </a:r>
            <a:endParaRPr lang="en-US" altLang="ja-JP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kumimoji="1" lang="ja-JP" altLang="en-US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・プログラムの理解とエラー対処が多少できるようになった</a:t>
            </a:r>
            <a:endParaRPr kumimoji="1" lang="en-US" altLang="ja-JP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ja-JP" altLang="en-US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・その場にあった自分の役割を考え、行動することが意識せずにできるようになった</a:t>
            </a:r>
            <a:endParaRPr lang="en-US" altLang="ja-JP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endParaRPr kumimoji="1" lang="en-US" altLang="ja-JP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37EA33A-69D0-922E-BF81-CED1B2D2AE1E}"/>
              </a:ext>
            </a:extLst>
          </p:cNvPr>
          <p:cNvSpPr/>
          <p:nvPr/>
        </p:nvSpPr>
        <p:spPr>
          <a:xfrm>
            <a:off x="2181080" y="1539457"/>
            <a:ext cx="3551339" cy="612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発表</a:t>
            </a:r>
            <a:endParaRPr kumimoji="1" lang="ja-JP" altLang="en-US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pic>
        <p:nvPicPr>
          <p:cNvPr id="20" name="グラフィックス 19" descr="UI UX 枠線">
            <a:extLst>
              <a:ext uri="{FF2B5EF4-FFF2-40B4-BE49-F238E27FC236}">
                <a16:creationId xmlns:a16="http://schemas.microsoft.com/office/drawing/2014/main" id="{9D5E9892-538A-3278-E628-95FA852FF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61897" y="3078964"/>
            <a:ext cx="914400" cy="914400"/>
          </a:xfrm>
          <a:prstGeom prst="rect">
            <a:avLst/>
          </a:prstGeom>
        </p:spPr>
      </p:pic>
      <p:sp>
        <p:nvSpPr>
          <p:cNvPr id="24" name="楕円 23">
            <a:extLst>
              <a:ext uri="{FF2B5EF4-FFF2-40B4-BE49-F238E27FC236}">
                <a16:creationId xmlns:a16="http://schemas.microsoft.com/office/drawing/2014/main" id="{AB2F34F4-3BEB-14E6-FA56-E54654246284}"/>
              </a:ext>
            </a:extLst>
          </p:cNvPr>
          <p:cNvSpPr/>
          <p:nvPr/>
        </p:nvSpPr>
        <p:spPr>
          <a:xfrm>
            <a:off x="151420" y="351853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8" name="グラフィックス 27" descr="ネコ 単色塗りつぶし">
            <a:extLst>
              <a:ext uri="{FF2B5EF4-FFF2-40B4-BE49-F238E27FC236}">
                <a16:creationId xmlns:a16="http://schemas.microsoft.com/office/drawing/2014/main" id="{6515E206-BAB7-A195-83C5-168019FE7D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6190018"/>
            <a:ext cx="725240" cy="725240"/>
          </a:xfrm>
          <a:prstGeom prst="rect">
            <a:avLst/>
          </a:prstGeom>
        </p:spPr>
      </p:pic>
      <p:pic>
        <p:nvPicPr>
          <p:cNvPr id="30" name="グラフィックス 29" descr="犬 単色塗りつぶし">
            <a:extLst>
              <a:ext uri="{FF2B5EF4-FFF2-40B4-BE49-F238E27FC236}">
                <a16:creationId xmlns:a16="http://schemas.microsoft.com/office/drawing/2014/main" id="{C5A74E76-F67A-EB45-CD7B-BFE9DCEF62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1277600" y="6126821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劇場の幕 枠線">
            <a:extLst>
              <a:ext uri="{FF2B5EF4-FFF2-40B4-BE49-F238E27FC236}">
                <a16:creationId xmlns:a16="http://schemas.microsoft.com/office/drawing/2014/main" id="{8372052A-F804-F115-4A5E-3D880FE109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7965" y="648135"/>
            <a:ext cx="1346910" cy="1346910"/>
          </a:xfrm>
          <a:prstGeom prst="rect">
            <a:avLst/>
          </a:prstGeom>
        </p:spPr>
      </p:pic>
      <p:pic>
        <p:nvPicPr>
          <p:cNvPr id="5" name="図 4" descr="会議室に集まる人々&#10;&#10;自動的に生成された説明">
            <a:extLst>
              <a:ext uri="{FF2B5EF4-FFF2-40B4-BE49-F238E27FC236}">
                <a16:creationId xmlns:a16="http://schemas.microsoft.com/office/drawing/2014/main" id="{DF0873FC-2E44-41AB-900B-B87DE4C9DB1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73" t="45058" r="25062" b="38046"/>
          <a:stretch/>
        </p:blipFill>
        <p:spPr>
          <a:xfrm>
            <a:off x="151421" y="351853"/>
            <a:ext cx="1799999" cy="1800000"/>
          </a:xfrm>
          <a:prstGeom prst="ellipse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3F2E04-3E82-597A-3711-588CDC7E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102-9738-462F-AF20-E67EF15BD0C5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359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BC7D0847-6CB3-9B16-05D9-EE827CFE538F}"/>
              </a:ext>
            </a:extLst>
          </p:cNvPr>
          <p:cNvGrpSpPr/>
          <p:nvPr/>
        </p:nvGrpSpPr>
        <p:grpSpPr>
          <a:xfrm>
            <a:off x="0" y="6141371"/>
            <a:ext cx="12197111" cy="806945"/>
            <a:chOff x="-5111" y="6176963"/>
            <a:chExt cx="12197111" cy="806945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AD44BD2D-5B4A-1FFA-AF47-9A9D69E35795}"/>
                </a:ext>
              </a:extLst>
            </p:cNvPr>
            <p:cNvSpPr/>
            <p:nvPr/>
          </p:nvSpPr>
          <p:spPr>
            <a:xfrm flipV="1">
              <a:off x="0" y="6827265"/>
              <a:ext cx="121920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6" name="グラフィックス 25" descr="ネコ 枠線">
              <a:extLst>
                <a:ext uri="{FF2B5EF4-FFF2-40B4-BE49-F238E27FC236}">
                  <a16:creationId xmlns:a16="http://schemas.microsoft.com/office/drawing/2014/main" id="{DDF8B346-4E04-BAAB-89DB-CCC72C0C5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5111" y="6176963"/>
              <a:ext cx="696022" cy="696022"/>
            </a:xfrm>
            <a:prstGeom prst="rect">
              <a:avLst/>
            </a:prstGeom>
          </p:spPr>
        </p:pic>
        <p:pic>
          <p:nvPicPr>
            <p:cNvPr id="27" name="グラフィックス 26" descr="犬 枠線">
              <a:extLst>
                <a:ext uri="{FF2B5EF4-FFF2-40B4-BE49-F238E27FC236}">
                  <a16:creationId xmlns:a16="http://schemas.microsoft.com/office/drawing/2014/main" id="{A62849B9-A006-312C-8CE8-72440E40D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11495976" y="6287884"/>
              <a:ext cx="696024" cy="696024"/>
            </a:xfrm>
            <a:prstGeom prst="rect">
              <a:avLst/>
            </a:prstGeom>
          </p:spPr>
        </p:pic>
      </p:grp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47E0180-17D4-87F6-31E3-E0A9D7C8C862}"/>
              </a:ext>
            </a:extLst>
          </p:cNvPr>
          <p:cNvSpPr/>
          <p:nvPr/>
        </p:nvSpPr>
        <p:spPr>
          <a:xfrm>
            <a:off x="0" y="1765364"/>
            <a:ext cx="12192000" cy="28922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E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39906DC-D300-9A6F-97F6-6E7A1A74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979" y="2773711"/>
            <a:ext cx="8082170" cy="1325563"/>
          </a:xfrm>
        </p:spPr>
        <p:txBody>
          <a:bodyPr/>
          <a:lstStyle/>
          <a:p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ご清聴ありがとうございました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649C9E8-3320-DCB8-F87B-BC84E08CA6E0}"/>
              </a:ext>
            </a:extLst>
          </p:cNvPr>
          <p:cNvSpPr/>
          <p:nvPr/>
        </p:nvSpPr>
        <p:spPr>
          <a:xfrm flipV="1">
            <a:off x="0" y="0"/>
            <a:ext cx="12192000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グラフィックス 11" descr="プログラマー男性 枠線">
            <a:extLst>
              <a:ext uri="{FF2B5EF4-FFF2-40B4-BE49-F238E27FC236}">
                <a16:creationId xmlns:a16="http://schemas.microsoft.com/office/drawing/2014/main" id="{A2BBF068-EB62-19E3-346B-5665708E43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0560" y="594360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プログラマー男性 枠線">
            <a:extLst>
              <a:ext uri="{FF2B5EF4-FFF2-40B4-BE49-F238E27FC236}">
                <a16:creationId xmlns:a16="http://schemas.microsoft.com/office/drawing/2014/main" id="{1615147A-50EC-3B76-5311-4DEF3A5713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5943600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プログラマー男性 枠線">
            <a:extLst>
              <a:ext uri="{FF2B5EF4-FFF2-40B4-BE49-F238E27FC236}">
                <a16:creationId xmlns:a16="http://schemas.microsoft.com/office/drawing/2014/main" id="{F9F2B822-10FB-275F-57C0-93BBFFE24B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7629" y="5935725"/>
            <a:ext cx="914400" cy="914400"/>
          </a:xfrm>
          <a:prstGeom prst="rect">
            <a:avLst/>
          </a:prstGeom>
        </p:spPr>
      </p:pic>
      <p:pic>
        <p:nvPicPr>
          <p:cNvPr id="17" name="グラフィックス 16" descr="プログラマー女性 枠線">
            <a:extLst>
              <a:ext uri="{FF2B5EF4-FFF2-40B4-BE49-F238E27FC236}">
                <a16:creationId xmlns:a16="http://schemas.microsoft.com/office/drawing/2014/main" id="{E9A19BFC-BC0F-AE4F-8D51-E4A1593987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29971" y="5943600"/>
            <a:ext cx="914400" cy="914400"/>
          </a:xfrm>
          <a:prstGeom prst="rect">
            <a:avLst/>
          </a:prstGeom>
        </p:spPr>
      </p:pic>
      <p:sp>
        <p:nvSpPr>
          <p:cNvPr id="18" name="思考の吹き出し: 雲形 17">
            <a:extLst>
              <a:ext uri="{FF2B5EF4-FFF2-40B4-BE49-F238E27FC236}">
                <a16:creationId xmlns:a16="http://schemas.microsoft.com/office/drawing/2014/main" id="{DAACC83D-BD03-54FD-C81E-9EB9E3E57621}"/>
              </a:ext>
            </a:extLst>
          </p:cNvPr>
          <p:cNvSpPr/>
          <p:nvPr/>
        </p:nvSpPr>
        <p:spPr>
          <a:xfrm flipH="1">
            <a:off x="2069674" y="5197033"/>
            <a:ext cx="1029906" cy="612648"/>
          </a:xfrm>
          <a:prstGeom prst="cloudCallout">
            <a:avLst>
              <a:gd name="adj1" fmla="val -20833"/>
              <a:gd name="adj2" fmla="val 6898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猫派</a:t>
            </a:r>
          </a:p>
        </p:txBody>
      </p:sp>
      <p:sp>
        <p:nvSpPr>
          <p:cNvPr id="19" name="思考の吹き出し: 雲形 18">
            <a:extLst>
              <a:ext uri="{FF2B5EF4-FFF2-40B4-BE49-F238E27FC236}">
                <a16:creationId xmlns:a16="http://schemas.microsoft.com/office/drawing/2014/main" id="{3CAE6535-5139-CC92-0331-D6CEC2B19AD6}"/>
              </a:ext>
            </a:extLst>
          </p:cNvPr>
          <p:cNvSpPr/>
          <p:nvPr/>
        </p:nvSpPr>
        <p:spPr>
          <a:xfrm>
            <a:off x="7233701" y="5156741"/>
            <a:ext cx="1029906" cy="612648"/>
          </a:xfrm>
          <a:prstGeom prst="cloudCallout">
            <a:avLst>
              <a:gd name="adj1" fmla="val -20833"/>
              <a:gd name="adj2" fmla="val 6898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猫派</a:t>
            </a:r>
          </a:p>
        </p:txBody>
      </p:sp>
      <p:sp>
        <p:nvSpPr>
          <p:cNvPr id="20" name="思考の吹き出し: 雲形 19">
            <a:extLst>
              <a:ext uri="{FF2B5EF4-FFF2-40B4-BE49-F238E27FC236}">
                <a16:creationId xmlns:a16="http://schemas.microsoft.com/office/drawing/2014/main" id="{01B273B3-5717-5555-6496-066B8E42C628}"/>
              </a:ext>
            </a:extLst>
          </p:cNvPr>
          <p:cNvSpPr/>
          <p:nvPr/>
        </p:nvSpPr>
        <p:spPr>
          <a:xfrm>
            <a:off x="9127964" y="5228885"/>
            <a:ext cx="1029906" cy="612648"/>
          </a:xfrm>
          <a:prstGeom prst="cloudCallout">
            <a:avLst>
              <a:gd name="adj1" fmla="val -20833"/>
              <a:gd name="adj2" fmla="val 6898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猫派</a:t>
            </a:r>
          </a:p>
        </p:txBody>
      </p:sp>
      <p:sp>
        <p:nvSpPr>
          <p:cNvPr id="21" name="思考の吹き出し: 雲形 20">
            <a:extLst>
              <a:ext uri="{FF2B5EF4-FFF2-40B4-BE49-F238E27FC236}">
                <a16:creationId xmlns:a16="http://schemas.microsoft.com/office/drawing/2014/main" id="{E66F85CA-C20C-0095-E656-8F228A3A4727}"/>
              </a:ext>
            </a:extLst>
          </p:cNvPr>
          <p:cNvSpPr/>
          <p:nvPr/>
        </p:nvSpPr>
        <p:spPr>
          <a:xfrm flipH="1">
            <a:off x="3922490" y="5125338"/>
            <a:ext cx="1029906" cy="612648"/>
          </a:xfrm>
          <a:prstGeom prst="cloudCallout">
            <a:avLst>
              <a:gd name="adj1" fmla="val -20833"/>
              <a:gd name="adj2" fmla="val 6898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犬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派</a:t>
            </a:r>
          </a:p>
        </p:txBody>
      </p:sp>
      <p:sp>
        <p:nvSpPr>
          <p:cNvPr id="22" name="思考の吹き出し: 雲形 21">
            <a:extLst>
              <a:ext uri="{FF2B5EF4-FFF2-40B4-BE49-F238E27FC236}">
                <a16:creationId xmlns:a16="http://schemas.microsoft.com/office/drawing/2014/main" id="{C093286D-1709-9D47-EDCD-97E8CD2B52A1}"/>
              </a:ext>
            </a:extLst>
          </p:cNvPr>
          <p:cNvSpPr/>
          <p:nvPr/>
        </p:nvSpPr>
        <p:spPr>
          <a:xfrm flipH="1">
            <a:off x="5568310" y="5092636"/>
            <a:ext cx="1029906" cy="612648"/>
          </a:xfrm>
          <a:prstGeom prst="cloudCallout">
            <a:avLst>
              <a:gd name="adj1" fmla="val -1532"/>
              <a:gd name="adj2" fmla="val 7331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犬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派</a:t>
            </a:r>
          </a:p>
        </p:txBody>
      </p:sp>
      <p:pic>
        <p:nvPicPr>
          <p:cNvPr id="28" name="グラフィックス 27" descr="プログラマー女性 枠線">
            <a:extLst>
              <a:ext uri="{FF2B5EF4-FFF2-40B4-BE49-F238E27FC236}">
                <a16:creationId xmlns:a16="http://schemas.microsoft.com/office/drawing/2014/main" id="{A1734ECF-1D40-BE53-E857-53AC7F8D6A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87040" y="5936842"/>
            <a:ext cx="914400" cy="914400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1E4371B-A7AF-CDA3-1D97-9AE27C37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102-9738-462F-AF20-E67EF15BD0C5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83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EB212EA-5B0F-C6C4-A064-AA2B6DDEB69F}"/>
              </a:ext>
            </a:extLst>
          </p:cNvPr>
          <p:cNvGrpSpPr/>
          <p:nvPr/>
        </p:nvGrpSpPr>
        <p:grpSpPr>
          <a:xfrm>
            <a:off x="0" y="1997765"/>
            <a:ext cx="12192000" cy="2409825"/>
            <a:chOff x="0" y="1600200"/>
            <a:chExt cx="12192000" cy="2409825"/>
          </a:xfrm>
        </p:grpSpPr>
        <p:pic>
          <p:nvPicPr>
            <p:cNvPr id="6" name="図 5" descr="黒い背景と白い文字&#10;&#10;中程度の精度で自動的に生成された説明">
              <a:extLst>
                <a:ext uri="{FF2B5EF4-FFF2-40B4-BE49-F238E27FC236}">
                  <a16:creationId xmlns:a16="http://schemas.microsoft.com/office/drawing/2014/main" id="{C62BA0A3-8124-5D90-E1D3-3EF6F2335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00200"/>
              <a:ext cx="12192000" cy="2409825"/>
            </a:xfrm>
            <a:prstGeom prst="rect">
              <a:avLst/>
            </a:prstGeom>
          </p:spPr>
        </p:pic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8B968AC2-2596-308C-5F4F-178AFF088C3C}"/>
                </a:ext>
              </a:extLst>
            </p:cNvPr>
            <p:cNvSpPr/>
            <p:nvPr/>
          </p:nvSpPr>
          <p:spPr>
            <a:xfrm rot="202345">
              <a:off x="3621517" y="2478167"/>
              <a:ext cx="150913" cy="36000"/>
            </a:xfrm>
            <a:custGeom>
              <a:avLst/>
              <a:gdLst>
                <a:gd name="connsiteX0" fmla="*/ 489239 w 489264"/>
                <a:gd name="connsiteY0" fmla="*/ 0 h 63500"/>
                <a:gd name="connsiteX1" fmla="*/ 120939 w 489264"/>
                <a:gd name="connsiteY1" fmla="*/ 19050 h 63500"/>
                <a:gd name="connsiteX2" fmla="*/ 289 w 489264"/>
                <a:gd name="connsiteY2" fmla="*/ 63500 h 63500"/>
                <a:gd name="connsiteX3" fmla="*/ 101889 w 489264"/>
                <a:gd name="connsiteY3" fmla="*/ 19050 h 63500"/>
                <a:gd name="connsiteX4" fmla="*/ 489239 w 489264"/>
                <a:gd name="connsiteY4" fmla="*/ 0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264" h="63500">
                  <a:moveTo>
                    <a:pt x="489239" y="0"/>
                  </a:moveTo>
                  <a:cubicBezTo>
                    <a:pt x="492414" y="0"/>
                    <a:pt x="202431" y="8467"/>
                    <a:pt x="120939" y="19050"/>
                  </a:cubicBezTo>
                  <a:cubicBezTo>
                    <a:pt x="39447" y="29633"/>
                    <a:pt x="3464" y="63500"/>
                    <a:pt x="289" y="63500"/>
                  </a:cubicBezTo>
                  <a:cubicBezTo>
                    <a:pt x="-2886" y="63500"/>
                    <a:pt x="19339" y="27517"/>
                    <a:pt x="101889" y="19050"/>
                  </a:cubicBezTo>
                  <a:cubicBezTo>
                    <a:pt x="184439" y="10583"/>
                    <a:pt x="486064" y="0"/>
                    <a:pt x="48923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435DDDD6-AB96-5122-04FE-12B8DFF4B303}"/>
                </a:ext>
              </a:extLst>
            </p:cNvPr>
            <p:cNvSpPr/>
            <p:nvPr/>
          </p:nvSpPr>
          <p:spPr>
            <a:xfrm rot="20794033">
              <a:off x="3621270" y="2486824"/>
              <a:ext cx="489264" cy="63500"/>
            </a:xfrm>
            <a:custGeom>
              <a:avLst/>
              <a:gdLst>
                <a:gd name="connsiteX0" fmla="*/ 489239 w 489264"/>
                <a:gd name="connsiteY0" fmla="*/ 0 h 63500"/>
                <a:gd name="connsiteX1" fmla="*/ 120939 w 489264"/>
                <a:gd name="connsiteY1" fmla="*/ 19050 h 63500"/>
                <a:gd name="connsiteX2" fmla="*/ 289 w 489264"/>
                <a:gd name="connsiteY2" fmla="*/ 63500 h 63500"/>
                <a:gd name="connsiteX3" fmla="*/ 101889 w 489264"/>
                <a:gd name="connsiteY3" fmla="*/ 19050 h 63500"/>
                <a:gd name="connsiteX4" fmla="*/ 489239 w 489264"/>
                <a:gd name="connsiteY4" fmla="*/ 0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264" h="63500">
                  <a:moveTo>
                    <a:pt x="489239" y="0"/>
                  </a:moveTo>
                  <a:cubicBezTo>
                    <a:pt x="492414" y="0"/>
                    <a:pt x="202431" y="8467"/>
                    <a:pt x="120939" y="19050"/>
                  </a:cubicBezTo>
                  <a:cubicBezTo>
                    <a:pt x="39447" y="29633"/>
                    <a:pt x="3464" y="63500"/>
                    <a:pt x="289" y="63500"/>
                  </a:cubicBezTo>
                  <a:cubicBezTo>
                    <a:pt x="-2886" y="63500"/>
                    <a:pt x="19339" y="27517"/>
                    <a:pt x="101889" y="19050"/>
                  </a:cubicBezTo>
                  <a:cubicBezTo>
                    <a:pt x="184439" y="10583"/>
                    <a:pt x="486064" y="0"/>
                    <a:pt x="48923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949534E7-F8C6-7F00-8D4D-1440F2BAA041}"/>
                </a:ext>
              </a:extLst>
            </p:cNvPr>
            <p:cNvSpPr/>
            <p:nvPr/>
          </p:nvSpPr>
          <p:spPr>
            <a:xfrm rot="244787" flipH="1">
              <a:off x="3811853" y="2495786"/>
              <a:ext cx="684542" cy="74620"/>
            </a:xfrm>
            <a:custGeom>
              <a:avLst/>
              <a:gdLst>
                <a:gd name="connsiteX0" fmla="*/ 489239 w 489264"/>
                <a:gd name="connsiteY0" fmla="*/ 0 h 63500"/>
                <a:gd name="connsiteX1" fmla="*/ 120939 w 489264"/>
                <a:gd name="connsiteY1" fmla="*/ 19050 h 63500"/>
                <a:gd name="connsiteX2" fmla="*/ 289 w 489264"/>
                <a:gd name="connsiteY2" fmla="*/ 63500 h 63500"/>
                <a:gd name="connsiteX3" fmla="*/ 101889 w 489264"/>
                <a:gd name="connsiteY3" fmla="*/ 19050 h 63500"/>
                <a:gd name="connsiteX4" fmla="*/ 489239 w 489264"/>
                <a:gd name="connsiteY4" fmla="*/ 0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264" h="63500">
                  <a:moveTo>
                    <a:pt x="489239" y="0"/>
                  </a:moveTo>
                  <a:cubicBezTo>
                    <a:pt x="492414" y="0"/>
                    <a:pt x="202431" y="8467"/>
                    <a:pt x="120939" y="19050"/>
                  </a:cubicBezTo>
                  <a:cubicBezTo>
                    <a:pt x="39447" y="29633"/>
                    <a:pt x="3464" y="63500"/>
                    <a:pt x="289" y="63500"/>
                  </a:cubicBezTo>
                  <a:cubicBezTo>
                    <a:pt x="-2886" y="63500"/>
                    <a:pt x="19339" y="27517"/>
                    <a:pt x="101889" y="19050"/>
                  </a:cubicBezTo>
                  <a:cubicBezTo>
                    <a:pt x="184439" y="10583"/>
                    <a:pt x="486064" y="0"/>
                    <a:pt x="48923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696B6205-2E50-67AA-BA25-80BDC0FF67F3}"/>
                </a:ext>
              </a:extLst>
            </p:cNvPr>
            <p:cNvSpPr/>
            <p:nvPr/>
          </p:nvSpPr>
          <p:spPr>
            <a:xfrm rot="1242921">
              <a:off x="4369258" y="2470966"/>
              <a:ext cx="124017" cy="50403"/>
            </a:xfrm>
            <a:custGeom>
              <a:avLst/>
              <a:gdLst>
                <a:gd name="connsiteX0" fmla="*/ 489239 w 489264"/>
                <a:gd name="connsiteY0" fmla="*/ 0 h 63500"/>
                <a:gd name="connsiteX1" fmla="*/ 120939 w 489264"/>
                <a:gd name="connsiteY1" fmla="*/ 19050 h 63500"/>
                <a:gd name="connsiteX2" fmla="*/ 289 w 489264"/>
                <a:gd name="connsiteY2" fmla="*/ 63500 h 63500"/>
                <a:gd name="connsiteX3" fmla="*/ 101889 w 489264"/>
                <a:gd name="connsiteY3" fmla="*/ 19050 h 63500"/>
                <a:gd name="connsiteX4" fmla="*/ 489239 w 489264"/>
                <a:gd name="connsiteY4" fmla="*/ 0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264" h="63500">
                  <a:moveTo>
                    <a:pt x="489239" y="0"/>
                  </a:moveTo>
                  <a:cubicBezTo>
                    <a:pt x="492414" y="0"/>
                    <a:pt x="202431" y="8467"/>
                    <a:pt x="120939" y="19050"/>
                  </a:cubicBezTo>
                  <a:cubicBezTo>
                    <a:pt x="39447" y="29633"/>
                    <a:pt x="3464" y="63500"/>
                    <a:pt x="289" y="63500"/>
                  </a:cubicBezTo>
                  <a:cubicBezTo>
                    <a:pt x="-2886" y="63500"/>
                    <a:pt x="19339" y="27517"/>
                    <a:pt x="101889" y="19050"/>
                  </a:cubicBezTo>
                  <a:cubicBezTo>
                    <a:pt x="184439" y="10583"/>
                    <a:pt x="486064" y="0"/>
                    <a:pt x="48923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E701E25-C59B-548C-888D-1F671705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102-9738-462F-AF20-E67EF15BD0C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58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楕円 9">
            <a:extLst>
              <a:ext uri="{FF2B5EF4-FFF2-40B4-BE49-F238E27FC236}">
                <a16:creationId xmlns:a16="http://schemas.microsoft.com/office/drawing/2014/main" id="{D6CCB4A8-E53E-6EEC-8003-2A8785F3BBD6}"/>
              </a:ext>
            </a:extLst>
          </p:cNvPr>
          <p:cNvSpPr>
            <a:spLocks/>
          </p:cNvSpPr>
          <p:nvPr/>
        </p:nvSpPr>
        <p:spPr>
          <a:xfrm>
            <a:off x="4148998" y="320611"/>
            <a:ext cx="1831884" cy="310838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kumimoji="1"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HAPPY</a:t>
            </a:r>
            <a:endParaRPr kumimoji="1" lang="ja-JP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58335F5-63CB-EFB4-A796-C1F2D8AA6FCE}"/>
              </a:ext>
            </a:extLst>
          </p:cNvPr>
          <p:cNvSpPr>
            <a:spLocks/>
          </p:cNvSpPr>
          <p:nvPr/>
        </p:nvSpPr>
        <p:spPr>
          <a:xfrm>
            <a:off x="6555295" y="320611"/>
            <a:ext cx="1831884" cy="310838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幸せ</a:t>
            </a: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C067355F-47C6-6105-48EB-DBD619FAD314}"/>
              </a:ext>
            </a:extLst>
          </p:cNvPr>
          <p:cNvSpPr>
            <a:spLocks/>
          </p:cNvSpPr>
          <p:nvPr/>
        </p:nvSpPr>
        <p:spPr>
          <a:xfrm>
            <a:off x="1737033" y="1500138"/>
            <a:ext cx="1831884" cy="310838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癒される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B521AACC-C2BA-D830-4189-B7A8B157398F}"/>
              </a:ext>
            </a:extLst>
          </p:cNvPr>
          <p:cNvSpPr>
            <a:spLocks/>
          </p:cNvSpPr>
          <p:nvPr/>
        </p:nvSpPr>
        <p:spPr>
          <a:xfrm>
            <a:off x="8961592" y="1584924"/>
            <a:ext cx="1831884" cy="310838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前向き</a:t>
            </a:r>
            <a:endParaRPr kumimoji="1" lang="ja-JP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E6E601A4-1D98-8E27-40A2-4D75E42C4DB0}"/>
              </a:ext>
            </a:extLst>
          </p:cNvPr>
          <p:cNvSpPr/>
          <p:nvPr/>
        </p:nvSpPr>
        <p:spPr>
          <a:xfrm>
            <a:off x="3498573" y="3379484"/>
            <a:ext cx="5585438" cy="32074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アプリの目的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9AE8D14-5588-300F-C9FB-227BF40ADD45}"/>
              </a:ext>
            </a:extLst>
          </p:cNvPr>
          <p:cNvSpPr/>
          <p:nvPr/>
        </p:nvSpPr>
        <p:spPr>
          <a:xfrm flipV="1">
            <a:off x="0" y="0"/>
            <a:ext cx="12192000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8CCD5DD-AD4C-C5AF-F053-8EDF3B2893D5}"/>
              </a:ext>
            </a:extLst>
          </p:cNvPr>
          <p:cNvGrpSpPr/>
          <p:nvPr/>
        </p:nvGrpSpPr>
        <p:grpSpPr>
          <a:xfrm>
            <a:off x="-5111" y="6147732"/>
            <a:ext cx="12197111" cy="806945"/>
            <a:chOff x="-5111" y="6176963"/>
            <a:chExt cx="12197111" cy="806945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CAA989C9-F4E5-0006-1AC8-5F9EA5F09DF1}"/>
                </a:ext>
              </a:extLst>
            </p:cNvPr>
            <p:cNvSpPr/>
            <p:nvPr/>
          </p:nvSpPr>
          <p:spPr>
            <a:xfrm flipV="1">
              <a:off x="0" y="6827265"/>
              <a:ext cx="121920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1" name="グラフィックス 30" descr="ネコ 枠線">
              <a:extLst>
                <a:ext uri="{FF2B5EF4-FFF2-40B4-BE49-F238E27FC236}">
                  <a16:creationId xmlns:a16="http://schemas.microsoft.com/office/drawing/2014/main" id="{4022BBCE-C9E9-0BE8-24FE-51AD40960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5111" y="6176963"/>
              <a:ext cx="696022" cy="696022"/>
            </a:xfrm>
            <a:prstGeom prst="rect">
              <a:avLst/>
            </a:prstGeom>
          </p:spPr>
        </p:pic>
        <p:pic>
          <p:nvPicPr>
            <p:cNvPr id="32" name="グラフィックス 31" descr="犬 枠線">
              <a:extLst>
                <a:ext uri="{FF2B5EF4-FFF2-40B4-BE49-F238E27FC236}">
                  <a16:creationId xmlns:a16="http://schemas.microsoft.com/office/drawing/2014/main" id="{88039DBE-3314-6947-98E5-2833B82D5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11495976" y="6287884"/>
              <a:ext cx="696024" cy="696024"/>
            </a:xfrm>
            <a:prstGeom prst="rect">
              <a:avLst/>
            </a:prstGeom>
          </p:spPr>
        </p:pic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FC610A-9FEF-E304-C5F2-CC0C5AE2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102-9738-462F-AF20-E67EF15BD0C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63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3E07AC-483E-C130-9006-557495346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ja-JP" altLang="en-US" dirty="0"/>
              <a:t>田中涼子、 </a:t>
            </a:r>
            <a:r>
              <a:rPr kumimoji="1" lang="en-US" altLang="ja-JP" dirty="0"/>
              <a:t>24</a:t>
            </a:r>
            <a:r>
              <a:rPr kumimoji="1" lang="ja-JP" altLang="en-US" dirty="0"/>
              <a:t>歳、女性、社会人</a:t>
            </a:r>
            <a:r>
              <a:rPr kumimoji="1" lang="en-US" altLang="ja-JP" dirty="0"/>
              <a:t>3</a:t>
            </a:r>
            <a:r>
              <a:rPr kumimoji="1" lang="ja-JP" altLang="en-US" dirty="0"/>
              <a:t>年目、身長</a:t>
            </a:r>
            <a:r>
              <a:rPr kumimoji="1" lang="en-US" altLang="ja-JP" dirty="0"/>
              <a:t>168㎝</a:t>
            </a:r>
            <a:r>
              <a:rPr kumimoji="1" lang="ja-JP" altLang="en-US" dirty="0"/>
              <a:t>、</a:t>
            </a:r>
            <a:r>
              <a:rPr kumimoji="1" lang="ja-JP" altLang="en-US" dirty="0">
                <a:highlight>
                  <a:srgbClr val="FFE8A7"/>
                </a:highlight>
              </a:rPr>
              <a:t>独身</a:t>
            </a:r>
            <a:r>
              <a:rPr kumimoji="1" lang="ja-JP" altLang="en-US" dirty="0"/>
              <a:t>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年間彼氏なし）、都内練馬区住み家賃</a:t>
            </a:r>
            <a:r>
              <a:rPr kumimoji="1" lang="en-US" altLang="ja-JP" dirty="0"/>
              <a:t>9</a:t>
            </a:r>
            <a:r>
              <a:rPr kumimoji="1" lang="ja-JP" altLang="en-US" dirty="0"/>
              <a:t>万円広めの</a:t>
            </a:r>
            <a:r>
              <a:rPr kumimoji="1" lang="en-US" altLang="ja-JP" dirty="0"/>
              <a:t>1K</a:t>
            </a:r>
            <a:r>
              <a:rPr kumimoji="1" lang="ja-JP" altLang="en-US" dirty="0"/>
              <a:t>、一人暮らし、動物が大好き（実は猫派）、家事は得意、</a:t>
            </a:r>
            <a:r>
              <a:rPr kumimoji="1" lang="ja-JP" altLang="en-US" dirty="0">
                <a:highlight>
                  <a:srgbClr val="FFE8A7"/>
                </a:highlight>
              </a:rPr>
              <a:t>ペットが飼えない家</a:t>
            </a:r>
            <a:r>
              <a:rPr kumimoji="1" lang="ja-JP" altLang="en-US" dirty="0"/>
              <a:t>、通勤時間は</a:t>
            </a:r>
            <a:r>
              <a:rPr kumimoji="1" lang="en-US" altLang="ja-JP" dirty="0"/>
              <a:t>40</a:t>
            </a:r>
            <a:r>
              <a:rPr kumimoji="1" lang="ja-JP" altLang="en-US" dirty="0"/>
              <a:t>分（勤務地は虎ノ門ヒルズ）、年収</a:t>
            </a:r>
            <a:r>
              <a:rPr kumimoji="1" lang="en-US" altLang="ja-JP" dirty="0"/>
              <a:t>461</a:t>
            </a:r>
            <a:r>
              <a:rPr kumimoji="1" lang="ja-JP" altLang="en-US" dirty="0"/>
              <a:t>万円、山梨の田舎出身（実家で柴犬を飼う）、家族構成は祖父母両親兄との</a:t>
            </a:r>
            <a:r>
              <a:rPr kumimoji="1" lang="en-US" altLang="ja-JP" dirty="0"/>
              <a:t>6</a:t>
            </a:r>
            <a:r>
              <a:rPr kumimoji="1" lang="ja-JP" altLang="en-US" dirty="0"/>
              <a:t>人暮らし、祖父母は果樹園を経営、母は中学の</a:t>
            </a:r>
            <a:r>
              <a:rPr kumimoji="1" lang="en-US" altLang="ja-JP" dirty="0"/>
              <a:t>PTA</a:t>
            </a:r>
            <a:r>
              <a:rPr kumimoji="1" lang="ja-JP" altLang="en-US" dirty="0"/>
              <a:t>会長、父は小さな会社の社長（果樹園関連）、兄は父の下で働いている（</a:t>
            </a:r>
            <a:r>
              <a:rPr kumimoji="1" lang="en-US" altLang="ja-JP" dirty="0"/>
              <a:t>5</a:t>
            </a:r>
            <a:r>
              <a:rPr kumimoji="1" lang="ja-JP" altLang="en-US" dirty="0"/>
              <a:t>歳差、良き相談相手）、山梨大学教育学部卒、小中高はバレーボール部に所属（大学では馬術部に所属）、中高は生徒会長、学生時代は山梨で過ごす、都会に少し憧れがある、社会人になり上京したが学校教材の営業で多忙な日々を送る、社会人で上京したため東京には友人が少ない、次第に</a:t>
            </a:r>
            <a:r>
              <a:rPr kumimoji="1" lang="ja-JP" altLang="en-US" dirty="0">
                <a:highlight>
                  <a:srgbClr val="FFE8A7"/>
                </a:highlight>
              </a:rPr>
              <a:t>動物に癒しを求める</a:t>
            </a:r>
            <a:r>
              <a:rPr kumimoji="1" lang="ja-JP" altLang="en-US" dirty="0"/>
              <a:t>ように、</a:t>
            </a:r>
            <a:r>
              <a:rPr kumimoji="1" lang="ja-JP" altLang="en-US" dirty="0">
                <a:highlight>
                  <a:srgbClr val="FFE8A7"/>
                </a:highlight>
              </a:rPr>
              <a:t>猫カフェなどで動物</a:t>
            </a:r>
            <a:r>
              <a:rPr kumimoji="1" lang="ja-JP" altLang="en-US" dirty="0"/>
              <a:t>と触れあいたいが休日は日々の体力回復に努め、家事と</a:t>
            </a:r>
            <a:r>
              <a:rPr kumimoji="1" lang="en-US" altLang="ja-JP" dirty="0" err="1"/>
              <a:t>Youtube</a:t>
            </a:r>
            <a:r>
              <a:rPr kumimoji="1" lang="ja-JP" altLang="en-US" dirty="0"/>
              <a:t>や</a:t>
            </a:r>
            <a:r>
              <a:rPr kumimoji="1" lang="en-US" altLang="ja-JP" dirty="0"/>
              <a:t>Netflix</a:t>
            </a:r>
            <a:r>
              <a:rPr kumimoji="1" lang="ja-JP" altLang="en-US" dirty="0"/>
              <a:t>を眺める生活で一日を終える（ </a:t>
            </a:r>
            <a:r>
              <a:rPr kumimoji="1" lang="en-US" altLang="ja-JP" dirty="0" err="1"/>
              <a:t>Youtube</a:t>
            </a:r>
            <a:r>
              <a:rPr kumimoji="1" lang="en-US" altLang="ja-JP" dirty="0"/>
              <a:t> </a:t>
            </a:r>
            <a:r>
              <a:rPr kumimoji="1" lang="ja-JP" altLang="en-US" dirty="0"/>
              <a:t>は動物系の動画がメイン、もちまる日記が最近の推し）、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は</a:t>
            </a:r>
            <a:r>
              <a:rPr kumimoji="1" lang="en-US" altLang="ja-JP" dirty="0"/>
              <a:t>LINE</a:t>
            </a:r>
            <a:r>
              <a:rPr kumimoji="1" lang="ja-JP" altLang="en-US" dirty="0"/>
              <a:t>・</a:t>
            </a:r>
            <a:r>
              <a:rPr kumimoji="1" lang="en-US" altLang="ja-JP" dirty="0"/>
              <a:t>Instagram</a:t>
            </a:r>
            <a:r>
              <a:rPr kumimoji="1" lang="ja-JP" altLang="en-US" dirty="0"/>
              <a:t>・</a:t>
            </a:r>
            <a:r>
              <a:rPr kumimoji="1" lang="en-US" altLang="ja-JP" dirty="0"/>
              <a:t>Twitter</a:t>
            </a:r>
            <a:r>
              <a:rPr kumimoji="1" lang="ja-JP" altLang="en-US" dirty="0"/>
              <a:t>をやっている、</a:t>
            </a:r>
            <a:r>
              <a:rPr kumimoji="1" lang="en-US" altLang="ja-JP" dirty="0"/>
              <a:t>LINE</a:t>
            </a:r>
            <a:r>
              <a:rPr kumimoji="1" lang="ja-JP" altLang="en-US" dirty="0"/>
              <a:t>は返信貯めがち</a:t>
            </a:r>
            <a:r>
              <a:rPr kumimoji="1" lang="en-US" altLang="ja-JP" dirty="0"/>
              <a:t>(</a:t>
            </a:r>
            <a:r>
              <a:rPr kumimoji="1" lang="ja-JP" altLang="en-US" dirty="0"/>
              <a:t>改善しなきゃいけないとは思っている</a:t>
            </a:r>
            <a:r>
              <a:rPr kumimoji="1" lang="en-US" altLang="ja-JP" dirty="0"/>
              <a:t>)</a:t>
            </a:r>
            <a:r>
              <a:rPr kumimoji="1" lang="ja-JP" altLang="en-US" dirty="0"/>
              <a:t>、</a:t>
            </a:r>
            <a:r>
              <a:rPr kumimoji="1" lang="en-US" altLang="ja-JP" dirty="0"/>
              <a:t>Instagram</a:t>
            </a:r>
            <a:r>
              <a:rPr kumimoji="1" lang="ja-JP" altLang="en-US" dirty="0"/>
              <a:t>は基本見る専、ストーリーは半年に一度の感覚で更新、周りの友人が結婚をし始め少し焦りがある、 </a:t>
            </a:r>
            <a:r>
              <a:rPr kumimoji="1" lang="en-US" altLang="ja-JP" dirty="0"/>
              <a:t>Twitter</a:t>
            </a:r>
            <a:r>
              <a:rPr kumimoji="1" lang="ja-JP" altLang="en-US" dirty="0"/>
              <a:t>は高校まで（現在は放置状態）、うんたらかんたら</a:t>
            </a:r>
          </a:p>
        </p:txBody>
      </p:sp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5ACBE6C6-6FE3-3A1A-E75E-DC5F749F7081}"/>
              </a:ext>
            </a:extLst>
          </p:cNvPr>
          <p:cNvSpPr/>
          <p:nvPr/>
        </p:nvSpPr>
        <p:spPr>
          <a:xfrm>
            <a:off x="904602" y="2514600"/>
            <a:ext cx="10657777" cy="1828800"/>
          </a:xfrm>
          <a:prstGeom prst="foldedCorner">
            <a:avLst>
              <a:gd name="adj" fmla="val 32609"/>
            </a:avLst>
          </a:prstGeom>
          <a:solidFill>
            <a:schemeClr val="bg1"/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動物が好きでふれ合いや癒しを求めている多忙な社会人</a:t>
            </a:r>
            <a:endParaRPr lang="en-US" altLang="ja-JP" sz="32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7BA85C-10A2-90BA-0F9D-4459B6FE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102-9738-462F-AF20-E67EF15BD0C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44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949510-6C9B-F6D0-0980-68316F6D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目的を達成するために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84D8AB-2B49-EC88-E24D-169CCDD37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ja-JP" altLang="en-US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手軽さ、通勤時間に利用してほしい</a:t>
            </a:r>
            <a:r>
              <a:rPr lang="en-US" altLang="ja-JP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		</a:t>
            </a:r>
            <a:r>
              <a:rPr lang="ja-JP" altLang="en-US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　</a:t>
            </a:r>
            <a:endParaRPr lang="en-US" altLang="ja-JP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kumimoji="1" lang="ja-JP" altLang="en-US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癒される動物で飼っている人や愛好者が多い　</a:t>
            </a:r>
            <a:endParaRPr kumimoji="1" lang="en-US" altLang="ja-JP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＋＠</a:t>
            </a:r>
            <a:endParaRPr lang="en-US" altLang="ja-JP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ja-JP" altLang="en-US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かわいさを語れるようにしたい</a:t>
            </a:r>
            <a:endParaRPr lang="en-US" altLang="ja-JP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kumimoji="1" lang="ja-JP" altLang="en-US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（飼い主同士の）交流</a:t>
            </a:r>
            <a:r>
              <a:rPr lang="ja-JP" altLang="en-US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ができるものにしたい</a:t>
            </a:r>
            <a:endParaRPr kumimoji="1" lang="en-US" altLang="ja-JP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D5C8452-1BFB-C9EF-A0A8-F84ADBBA879F}"/>
              </a:ext>
            </a:extLst>
          </p:cNvPr>
          <p:cNvSpPr/>
          <p:nvPr/>
        </p:nvSpPr>
        <p:spPr>
          <a:xfrm flipV="1">
            <a:off x="0" y="0"/>
            <a:ext cx="12192000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7F9421-6ECE-8A00-EE86-5DB5AA7BE97A}"/>
              </a:ext>
            </a:extLst>
          </p:cNvPr>
          <p:cNvSpPr txBox="1"/>
          <p:nvPr/>
        </p:nvSpPr>
        <p:spPr>
          <a:xfrm>
            <a:off x="8441635" y="4054934"/>
            <a:ext cx="3511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→コミュニティ機能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67E4FC39-CB41-F7E2-F35D-8766AA1F9CF3}"/>
              </a:ext>
            </a:extLst>
          </p:cNvPr>
          <p:cNvGrpSpPr/>
          <p:nvPr/>
        </p:nvGrpSpPr>
        <p:grpSpPr>
          <a:xfrm>
            <a:off x="0" y="6141371"/>
            <a:ext cx="12197111" cy="806945"/>
            <a:chOff x="-5111" y="6176963"/>
            <a:chExt cx="12197111" cy="806945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D0F96A27-2BCE-88F1-E21A-F2520FA36726}"/>
                </a:ext>
              </a:extLst>
            </p:cNvPr>
            <p:cNvSpPr/>
            <p:nvPr/>
          </p:nvSpPr>
          <p:spPr>
            <a:xfrm flipV="1">
              <a:off x="0" y="6827265"/>
              <a:ext cx="121920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グラフィックス 17" descr="ネコ 枠線">
              <a:extLst>
                <a:ext uri="{FF2B5EF4-FFF2-40B4-BE49-F238E27FC236}">
                  <a16:creationId xmlns:a16="http://schemas.microsoft.com/office/drawing/2014/main" id="{90FEBBDD-7753-A6A7-143A-3C7397267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5111" y="6176963"/>
              <a:ext cx="696022" cy="696022"/>
            </a:xfrm>
            <a:prstGeom prst="rect">
              <a:avLst/>
            </a:prstGeom>
          </p:spPr>
        </p:pic>
        <p:pic>
          <p:nvPicPr>
            <p:cNvPr id="19" name="グラフィックス 18" descr="犬 枠線">
              <a:extLst>
                <a:ext uri="{FF2B5EF4-FFF2-40B4-BE49-F238E27FC236}">
                  <a16:creationId xmlns:a16="http://schemas.microsoft.com/office/drawing/2014/main" id="{AF8D54CE-EDEE-7A61-D809-B2B6BC36E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11495976" y="6287884"/>
              <a:ext cx="696024" cy="696024"/>
            </a:xfrm>
            <a:prstGeom prst="rect">
              <a:avLst/>
            </a:prstGeom>
          </p:spPr>
        </p:pic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4695C7F-B273-39A7-F8F7-5E96EC5777F8}"/>
              </a:ext>
            </a:extLst>
          </p:cNvPr>
          <p:cNvSpPr txBox="1"/>
          <p:nvPr/>
        </p:nvSpPr>
        <p:spPr>
          <a:xfrm>
            <a:off x="8441635" y="2275201"/>
            <a:ext cx="2372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→スマホ仕様</a:t>
            </a:r>
            <a:endParaRPr kumimoji="1" lang="ja-JP" altLang="en-US" sz="2800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3DC2BD1-4259-2B1F-7DA5-BBF4B6F57083}"/>
              </a:ext>
            </a:extLst>
          </p:cNvPr>
          <p:cNvSpPr txBox="1"/>
          <p:nvPr/>
        </p:nvSpPr>
        <p:spPr>
          <a:xfrm>
            <a:off x="8441635" y="2823175"/>
            <a:ext cx="2040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→犬猫限定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B55E83-1DFC-2811-3466-5E077C6A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102-9738-462F-AF20-E67EF15BD0C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6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8C6B917-43CC-65E0-486E-4A788619C8C3}"/>
              </a:ext>
            </a:extLst>
          </p:cNvPr>
          <p:cNvSpPr/>
          <p:nvPr/>
        </p:nvSpPr>
        <p:spPr>
          <a:xfrm>
            <a:off x="0" y="1990037"/>
            <a:ext cx="12192000" cy="28922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E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0198066-1604-73FC-AF12-E57399AE4B18}"/>
              </a:ext>
            </a:extLst>
          </p:cNvPr>
          <p:cNvSpPr/>
          <p:nvPr/>
        </p:nvSpPr>
        <p:spPr>
          <a:xfrm flipV="1">
            <a:off x="0" y="5017676"/>
            <a:ext cx="12192000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D29D2DF-23E2-AEB7-CE28-365E02D717C6}"/>
              </a:ext>
            </a:extLst>
          </p:cNvPr>
          <p:cNvSpPr/>
          <p:nvPr/>
        </p:nvSpPr>
        <p:spPr>
          <a:xfrm flipV="1">
            <a:off x="0" y="6833253"/>
            <a:ext cx="12192000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BE3BAB5-47BE-0DC3-BB4C-8BFD11E85DA0}"/>
              </a:ext>
            </a:extLst>
          </p:cNvPr>
          <p:cNvSpPr/>
          <p:nvPr/>
        </p:nvSpPr>
        <p:spPr>
          <a:xfrm flipV="1">
            <a:off x="0" y="1815577"/>
            <a:ext cx="12192000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D86CA7-12CD-D1F1-A119-FBD9008F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102-9738-462F-AF20-E67EF15BD0C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C4548BB-ACC3-C0C0-2733-F580DF2D23BD}"/>
              </a:ext>
            </a:extLst>
          </p:cNvPr>
          <p:cNvSpPr/>
          <p:nvPr/>
        </p:nvSpPr>
        <p:spPr>
          <a:xfrm flipV="1">
            <a:off x="0" y="0"/>
            <a:ext cx="12192000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グラフィックス 16" descr="ネコ 枠線">
            <a:extLst>
              <a:ext uri="{FF2B5EF4-FFF2-40B4-BE49-F238E27FC236}">
                <a16:creationId xmlns:a16="http://schemas.microsoft.com/office/drawing/2014/main" id="{EA18832E-0E42-ECF0-9923-BF1B1B130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90901"/>
            <a:ext cx="696022" cy="696022"/>
          </a:xfrm>
          <a:prstGeom prst="rect">
            <a:avLst/>
          </a:prstGeom>
        </p:spPr>
      </p:pic>
      <p:pic>
        <p:nvPicPr>
          <p:cNvPr id="18" name="グラフィックス 17" descr="犬 枠線">
            <a:extLst>
              <a:ext uri="{FF2B5EF4-FFF2-40B4-BE49-F238E27FC236}">
                <a16:creationId xmlns:a16="http://schemas.microsoft.com/office/drawing/2014/main" id="{36097A0C-EB80-A8D4-5044-F95CE839C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428864" y="6285848"/>
            <a:ext cx="696024" cy="696024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22F946D-8A00-5E97-8492-AF5995D16A8A}"/>
              </a:ext>
            </a:extLst>
          </p:cNvPr>
          <p:cNvSpPr txBox="1"/>
          <p:nvPr/>
        </p:nvSpPr>
        <p:spPr>
          <a:xfrm>
            <a:off x="2023145" y="3051459"/>
            <a:ext cx="81457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/>
              <a:t>アプリのデモンストレーション</a:t>
            </a:r>
          </a:p>
        </p:txBody>
      </p:sp>
    </p:spTree>
    <p:extLst>
      <p:ext uri="{BB962C8B-B14F-4D97-AF65-F5344CB8AC3E}">
        <p14:creationId xmlns:p14="http://schemas.microsoft.com/office/powerpoint/2010/main" val="245401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44D37D0-1C9B-8039-0E94-896E316844BA}"/>
              </a:ext>
            </a:extLst>
          </p:cNvPr>
          <p:cNvSpPr/>
          <p:nvPr/>
        </p:nvSpPr>
        <p:spPr>
          <a:xfrm>
            <a:off x="0" y="0"/>
            <a:ext cx="403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BB05251-3CC4-AFEB-6FF5-CE4C019F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94" y="2755914"/>
            <a:ext cx="2503034" cy="1325563"/>
          </a:xfrm>
        </p:spPr>
        <p:txBody>
          <a:bodyPr/>
          <a:lstStyle/>
          <a:p>
            <a:r>
              <a:rPr lang="ja-JP" altLang="en-US" sz="4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主</a:t>
            </a:r>
            <a:r>
              <a:rPr kumimoji="1" lang="ja-JP" altLang="en-US" sz="44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な機能</a:t>
            </a:r>
            <a:endParaRPr kumimoji="1" lang="ja-JP" altLang="en-US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8AB69B-7C66-30B3-F19C-4BDE2D3CF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9855" y="1946087"/>
            <a:ext cx="6629400" cy="2945218"/>
          </a:xfrm>
        </p:spPr>
        <p:txBody>
          <a:bodyPr/>
          <a:lstStyle/>
          <a:p>
            <a:endParaRPr lang="en-US" altLang="ja-JP" sz="1050" dirty="0"/>
          </a:p>
          <a:p>
            <a:r>
              <a:rPr lang="ja-JP" altLang="en-US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ログイン、ログアウト</a:t>
            </a:r>
            <a:endParaRPr lang="en-US" altLang="ja-JP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ja-JP" altLang="en-US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新規アカウント登録</a:t>
            </a:r>
            <a:endParaRPr lang="en-US" altLang="ja-JP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ja-JP" altLang="en-US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投稿・閲覧</a:t>
            </a:r>
            <a:endParaRPr lang="en-US" altLang="ja-JP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ja-JP" altLang="en-US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コミュニティ機能：掲示板、チャット</a:t>
            </a:r>
            <a:endParaRPr lang="en-US" altLang="ja-JP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ja-JP" altLang="en-US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マイページ</a:t>
            </a:r>
            <a:endParaRPr lang="en-US" altLang="ja-JP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5B38361-A2D3-DC14-5129-F5960BE5F5AD}"/>
              </a:ext>
            </a:extLst>
          </p:cNvPr>
          <p:cNvSpPr/>
          <p:nvPr/>
        </p:nvSpPr>
        <p:spPr>
          <a:xfrm flipV="1">
            <a:off x="0" y="0"/>
            <a:ext cx="12192000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886EA46-2D55-99C6-04DD-2714DC53B6C5}"/>
              </a:ext>
            </a:extLst>
          </p:cNvPr>
          <p:cNvGrpSpPr/>
          <p:nvPr/>
        </p:nvGrpSpPr>
        <p:grpSpPr>
          <a:xfrm>
            <a:off x="0" y="6141371"/>
            <a:ext cx="12197111" cy="806945"/>
            <a:chOff x="-5111" y="6176963"/>
            <a:chExt cx="12197111" cy="806945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63B1995-410C-74D9-073F-07DFA8558167}"/>
                </a:ext>
              </a:extLst>
            </p:cNvPr>
            <p:cNvSpPr/>
            <p:nvPr/>
          </p:nvSpPr>
          <p:spPr>
            <a:xfrm flipV="1">
              <a:off x="0" y="6827265"/>
              <a:ext cx="121920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5" name="グラフィックス 14" descr="ネコ 枠線">
              <a:extLst>
                <a:ext uri="{FF2B5EF4-FFF2-40B4-BE49-F238E27FC236}">
                  <a16:creationId xmlns:a16="http://schemas.microsoft.com/office/drawing/2014/main" id="{F367799E-3750-7E8A-F6E9-B9B48D052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5111" y="6176963"/>
              <a:ext cx="696022" cy="696022"/>
            </a:xfrm>
            <a:prstGeom prst="rect">
              <a:avLst/>
            </a:prstGeom>
          </p:spPr>
        </p:pic>
        <p:pic>
          <p:nvPicPr>
            <p:cNvPr id="16" name="グラフィックス 15" descr="犬 枠線">
              <a:extLst>
                <a:ext uri="{FF2B5EF4-FFF2-40B4-BE49-F238E27FC236}">
                  <a16:creationId xmlns:a16="http://schemas.microsoft.com/office/drawing/2014/main" id="{1650F60E-6301-194F-4BEA-1E03FF1FE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11495976" y="6287884"/>
              <a:ext cx="696024" cy="696024"/>
            </a:xfrm>
            <a:prstGeom prst="rect">
              <a:avLst/>
            </a:prstGeom>
          </p:spPr>
        </p:pic>
      </p:grp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BBC1AF-2822-DB99-2240-7AF3BDBA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102-9738-462F-AF20-E67EF15BD0C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48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8F1E98-E121-740F-9A1F-7D962DD3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773"/>
            <a:ext cx="10515600" cy="1325563"/>
          </a:xfrm>
        </p:spPr>
        <p:txBody>
          <a:bodyPr/>
          <a:lstStyle/>
          <a:p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デモンストレーション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10714E-4BEC-6E70-A6C2-AFEC5F9D74A2}"/>
              </a:ext>
            </a:extLst>
          </p:cNvPr>
          <p:cNvSpPr/>
          <p:nvPr/>
        </p:nvSpPr>
        <p:spPr>
          <a:xfrm flipV="1">
            <a:off x="0" y="0"/>
            <a:ext cx="12192000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79EB18D-AB80-6A1C-0C17-4CC944A3A756}"/>
              </a:ext>
            </a:extLst>
          </p:cNvPr>
          <p:cNvGrpSpPr/>
          <p:nvPr/>
        </p:nvGrpSpPr>
        <p:grpSpPr>
          <a:xfrm>
            <a:off x="0" y="6141371"/>
            <a:ext cx="12197111" cy="806945"/>
            <a:chOff x="-5111" y="6176963"/>
            <a:chExt cx="12197111" cy="806945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11758BEC-39B5-8667-9DEF-B5DF459F9A27}"/>
                </a:ext>
              </a:extLst>
            </p:cNvPr>
            <p:cNvSpPr/>
            <p:nvPr/>
          </p:nvSpPr>
          <p:spPr>
            <a:xfrm flipV="1">
              <a:off x="0" y="6827265"/>
              <a:ext cx="121920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6" name="グラフィックス 15" descr="ネコ 枠線">
              <a:extLst>
                <a:ext uri="{FF2B5EF4-FFF2-40B4-BE49-F238E27FC236}">
                  <a16:creationId xmlns:a16="http://schemas.microsoft.com/office/drawing/2014/main" id="{37EA45F3-F753-0177-02AB-4A86864D3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5111" y="6176963"/>
              <a:ext cx="696022" cy="696022"/>
            </a:xfrm>
            <a:prstGeom prst="rect">
              <a:avLst/>
            </a:prstGeom>
          </p:spPr>
        </p:pic>
        <p:pic>
          <p:nvPicPr>
            <p:cNvPr id="17" name="グラフィックス 16" descr="犬 枠線">
              <a:extLst>
                <a:ext uri="{FF2B5EF4-FFF2-40B4-BE49-F238E27FC236}">
                  <a16:creationId xmlns:a16="http://schemas.microsoft.com/office/drawing/2014/main" id="{D87EE57B-9D00-794E-FC27-7A9A4EC2E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11495976" y="6287884"/>
              <a:ext cx="696024" cy="696024"/>
            </a:xfrm>
            <a:prstGeom prst="rect">
              <a:avLst/>
            </a:prstGeom>
          </p:spPr>
        </p:pic>
      </p:grp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3D7A2D9-D670-9BDB-2D63-48D5716B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7102-9738-462F-AF20-E67EF15BD0C5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AD95459-E8D5-F75A-0795-043990D3ACB5}"/>
              </a:ext>
            </a:extLst>
          </p:cNvPr>
          <p:cNvSpPr txBox="1"/>
          <p:nvPr/>
        </p:nvSpPr>
        <p:spPr>
          <a:xfrm>
            <a:off x="838200" y="3637955"/>
            <a:ext cx="10774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当日は各機能のデモンストレーションを動画にて行います</a:t>
            </a:r>
          </a:p>
        </p:txBody>
      </p:sp>
    </p:spTree>
    <p:extLst>
      <p:ext uri="{BB962C8B-B14F-4D97-AF65-F5344CB8AC3E}">
        <p14:creationId xmlns:p14="http://schemas.microsoft.com/office/powerpoint/2010/main" val="14283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892</Words>
  <Application>Microsoft Office PowerPoint</Application>
  <PresentationFormat>ワイド画面</PresentationFormat>
  <Paragraphs>156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33" baseType="lpstr">
      <vt:lpstr>HGP明朝B</vt:lpstr>
      <vt:lpstr>HGSｺﾞｼｯｸM</vt:lpstr>
      <vt:lpstr>HGｺﾞｼｯｸM</vt:lpstr>
      <vt:lpstr>HG丸ｺﾞｼｯｸM-PRO</vt:lpstr>
      <vt:lpstr>HG創英ﾌﾟﾚｾﾞﾝｽEB</vt:lpstr>
      <vt:lpstr>游ゴシック</vt:lpstr>
      <vt:lpstr>游ゴシック Light</vt:lpstr>
      <vt:lpstr>Arial</vt:lpstr>
      <vt:lpstr>Cambria Math</vt:lpstr>
      <vt:lpstr>Castellar</vt:lpstr>
      <vt:lpstr>Office テーマ</vt:lpstr>
      <vt:lpstr>PowerPoint プレゼンテーション</vt:lpstr>
      <vt:lpstr>目次</vt:lpstr>
      <vt:lpstr>PowerPoint プレゼンテーション</vt:lpstr>
      <vt:lpstr>PowerPoint プレゼンテーション</vt:lpstr>
      <vt:lpstr>PowerPoint プレゼンテーション</vt:lpstr>
      <vt:lpstr>目的を達成するために</vt:lpstr>
      <vt:lpstr>PowerPoint プレゼンテーション</vt:lpstr>
      <vt:lpstr>主な機能</vt:lpstr>
      <vt:lpstr>デモンストレーション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今日はどっち派？</dc:title>
  <dc:creator>森はるき</dc:creator>
  <cp:lastModifiedBy>榎本航希</cp:lastModifiedBy>
  <cp:revision>92</cp:revision>
  <dcterms:created xsi:type="dcterms:W3CDTF">2022-06-24T01:59:08Z</dcterms:created>
  <dcterms:modified xsi:type="dcterms:W3CDTF">2022-06-29T03:07:12Z</dcterms:modified>
</cp:coreProperties>
</file>