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256" r:id="rId5"/>
    <p:sldId id="257" r:id="rId6"/>
    <p:sldId id="277" r:id="rId7"/>
    <p:sldId id="258" r:id="rId8"/>
    <p:sldId id="265" r:id="rId9"/>
    <p:sldId id="270" r:id="rId10"/>
    <p:sldId id="280" r:id="rId11"/>
    <p:sldId id="282" r:id="rId12"/>
    <p:sldId id="283" r:id="rId13"/>
    <p:sldId id="284" r:id="rId14"/>
    <p:sldId id="285" r:id="rId15"/>
    <p:sldId id="286" r:id="rId16"/>
    <p:sldId id="296" r:id="rId17"/>
    <p:sldId id="297" r:id="rId18"/>
    <p:sldId id="298" r:id="rId19"/>
    <p:sldId id="300" r:id="rId20"/>
    <p:sldId id="278" r:id="rId21"/>
    <p:sldId id="260" r:id="rId22"/>
    <p:sldId id="274" r:id="rId23"/>
    <p:sldId id="275" r:id="rId24"/>
    <p:sldId id="276" r:id="rId25"/>
    <p:sldId id="273" r:id="rId26"/>
    <p:sldId id="30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2452612302682"/>
          <c:y val="0.22695847181049514"/>
          <c:w val="0.34542124276642039"/>
          <c:h val="0.5460830563790097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研修後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プログラミングスキル</c:v>
                </c:pt>
                <c:pt idx="1">
                  <c:v>時間管理</c:v>
                </c:pt>
                <c:pt idx="2">
                  <c:v>仕事のコミュニケーション</c:v>
                </c:pt>
                <c:pt idx="3">
                  <c:v>問題解決力</c:v>
                </c:pt>
                <c:pt idx="4">
                  <c:v>集中力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</c:v>
                </c:pt>
                <c:pt idx="1">
                  <c:v>32</c:v>
                </c:pt>
                <c:pt idx="2">
                  <c:v>30</c:v>
                </c:pt>
                <c:pt idx="3">
                  <c:v>28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37-42DC-9DF4-45FB873C79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研修前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プログラミングスキル</c:v>
                </c:pt>
                <c:pt idx="1">
                  <c:v>時間管理</c:v>
                </c:pt>
                <c:pt idx="2">
                  <c:v>仕事のコミュニケーション</c:v>
                </c:pt>
                <c:pt idx="3">
                  <c:v>問題解決力</c:v>
                </c:pt>
                <c:pt idx="4">
                  <c:v>集中力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20</c:v>
                </c:pt>
                <c:pt idx="3">
                  <c:v>15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37-42DC-9DF4-45FB873C7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1927360"/>
        <c:axId val="1464874752"/>
      </c:radarChart>
      <c:catAx>
        <c:axId val="112192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64874752"/>
        <c:crosses val="autoZero"/>
        <c:auto val="1"/>
        <c:lblAlgn val="ctr"/>
        <c:lblOffset val="100"/>
        <c:noMultiLvlLbl val="0"/>
      </c:catAx>
      <c:valAx>
        <c:axId val="14648747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12192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94588404690693"/>
          <c:y val="0.7516376960031369"/>
          <c:w val="0.16851985620618179"/>
          <c:h val="0.159632631574256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2452612302682"/>
          <c:y val="0.22695847181049514"/>
          <c:w val="0.34542124276642039"/>
          <c:h val="0.5460830563790097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研修後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プログラミングスキル</c:v>
                </c:pt>
                <c:pt idx="1">
                  <c:v>時間管理</c:v>
                </c:pt>
                <c:pt idx="2">
                  <c:v>コミュニケーション</c:v>
                </c:pt>
                <c:pt idx="3">
                  <c:v>勤勉さ</c:v>
                </c:pt>
                <c:pt idx="4">
                  <c:v>集中力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32</c:v>
                </c:pt>
                <c:pt idx="2">
                  <c:v>28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37-42DC-9DF4-45FB873C79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研修前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プログラミングスキル</c:v>
                </c:pt>
                <c:pt idx="1">
                  <c:v>時間管理</c:v>
                </c:pt>
                <c:pt idx="2">
                  <c:v>コミュニケーション</c:v>
                </c:pt>
                <c:pt idx="3">
                  <c:v>勤勉さ</c:v>
                </c:pt>
                <c:pt idx="4">
                  <c:v>集中力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22</c:v>
                </c:pt>
                <c:pt idx="1">
                  <c:v>25</c:v>
                </c:pt>
                <c:pt idx="2">
                  <c:v>12</c:v>
                </c:pt>
                <c:pt idx="3">
                  <c:v>21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37-42DC-9DF4-45FB873C7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1927360"/>
        <c:axId val="1464874752"/>
      </c:radarChart>
      <c:catAx>
        <c:axId val="112192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64874752"/>
        <c:crosses val="autoZero"/>
        <c:auto val="1"/>
        <c:lblAlgn val="ctr"/>
        <c:lblOffset val="100"/>
        <c:noMultiLvlLbl val="0"/>
      </c:catAx>
      <c:valAx>
        <c:axId val="14648747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12192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94588404690693"/>
          <c:y val="0.7516376960031369"/>
          <c:w val="0.16851985620618179"/>
          <c:h val="0.159632631574256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2452612302682"/>
          <c:y val="0.22695847181049514"/>
          <c:w val="0.34542124276642039"/>
          <c:h val="0.5460830563790097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研修後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プログラミングスキル</c:v>
                </c:pt>
                <c:pt idx="1">
                  <c:v>時間管理</c:v>
                </c:pt>
                <c:pt idx="2">
                  <c:v>コミュニケーション</c:v>
                </c:pt>
                <c:pt idx="3">
                  <c:v>エラー対応</c:v>
                </c:pt>
                <c:pt idx="4">
                  <c:v>集中力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</c:v>
                </c:pt>
                <c:pt idx="1">
                  <c:v>28</c:v>
                </c:pt>
                <c:pt idx="2">
                  <c:v>51</c:v>
                </c:pt>
                <c:pt idx="3">
                  <c:v>40</c:v>
                </c:pt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37-42DC-9DF4-45FB873C79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研修前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プログラミングスキル</c:v>
                </c:pt>
                <c:pt idx="1">
                  <c:v>時間管理</c:v>
                </c:pt>
                <c:pt idx="2">
                  <c:v>コミュニケーション</c:v>
                </c:pt>
                <c:pt idx="3">
                  <c:v>エラー対応</c:v>
                </c:pt>
                <c:pt idx="4">
                  <c:v>集中力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</c:v>
                </c:pt>
                <c:pt idx="1">
                  <c:v>20</c:v>
                </c:pt>
                <c:pt idx="2">
                  <c:v>35</c:v>
                </c:pt>
                <c:pt idx="3">
                  <c:v>10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37-42DC-9DF4-45FB873C7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1927360"/>
        <c:axId val="1464874752"/>
      </c:radarChart>
      <c:catAx>
        <c:axId val="112192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64874752"/>
        <c:crosses val="autoZero"/>
        <c:auto val="1"/>
        <c:lblAlgn val="ctr"/>
        <c:lblOffset val="100"/>
        <c:noMultiLvlLbl val="0"/>
      </c:catAx>
      <c:valAx>
        <c:axId val="14648747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12192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94588404690693"/>
          <c:y val="0.7516376960031369"/>
          <c:w val="0.16851985620618179"/>
          <c:h val="0.159632631574256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2452612302682"/>
          <c:y val="0.22695847181049514"/>
          <c:w val="0.34542124276642039"/>
          <c:h val="0.5460830563790097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研修後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プログラミングスキル</c:v>
                </c:pt>
                <c:pt idx="1">
                  <c:v>時間管理</c:v>
                </c:pt>
                <c:pt idx="2">
                  <c:v>エラー対応</c:v>
                </c:pt>
                <c:pt idx="3">
                  <c:v>発言力</c:v>
                </c:pt>
                <c:pt idx="4">
                  <c:v>プログラマ的思考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26</c:v>
                </c:pt>
                <c:pt idx="2">
                  <c:v>28</c:v>
                </c:pt>
                <c:pt idx="3">
                  <c:v>26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37-42DC-9DF4-45FB873C79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研修前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プログラミングスキル</c:v>
                </c:pt>
                <c:pt idx="1">
                  <c:v>時間管理</c:v>
                </c:pt>
                <c:pt idx="2">
                  <c:v>エラー対応</c:v>
                </c:pt>
                <c:pt idx="3">
                  <c:v>発言力</c:v>
                </c:pt>
                <c:pt idx="4">
                  <c:v>プログラマ的思考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8</c:v>
                </c:pt>
                <c:pt idx="2">
                  <c:v>10</c:v>
                </c:pt>
                <c:pt idx="3">
                  <c:v>11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37-42DC-9DF4-45FB873C7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1927360"/>
        <c:axId val="1464874752"/>
      </c:radarChart>
      <c:catAx>
        <c:axId val="112192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64874752"/>
        <c:crosses val="autoZero"/>
        <c:auto val="1"/>
        <c:lblAlgn val="ctr"/>
        <c:lblOffset val="100"/>
        <c:noMultiLvlLbl val="0"/>
      </c:catAx>
      <c:valAx>
        <c:axId val="14648747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12192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94588404690693"/>
          <c:y val="0.7516376960031369"/>
          <c:w val="0.16851985620618179"/>
          <c:h val="0.159632631574256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2452612302682"/>
          <c:y val="0.22695847181049514"/>
          <c:w val="0.34542124276642039"/>
          <c:h val="0.5460830563790097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研修後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プログラミングスキル</c:v>
                </c:pt>
                <c:pt idx="1">
                  <c:v>時間管理</c:v>
                </c:pt>
                <c:pt idx="2">
                  <c:v>コミュニケーション</c:v>
                </c:pt>
                <c:pt idx="3">
                  <c:v>勤勉さ</c:v>
                </c:pt>
                <c:pt idx="4">
                  <c:v>集中力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37-42DC-9DF4-45FB873C79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研修前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プログラミングスキル</c:v>
                </c:pt>
                <c:pt idx="1">
                  <c:v>時間管理</c:v>
                </c:pt>
                <c:pt idx="2">
                  <c:v>コミュニケーション</c:v>
                </c:pt>
                <c:pt idx="3">
                  <c:v>勤勉さ</c:v>
                </c:pt>
                <c:pt idx="4">
                  <c:v>集中力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37-42DC-9DF4-45FB873C7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1927360"/>
        <c:axId val="1464874752"/>
      </c:radarChart>
      <c:catAx>
        <c:axId val="112192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64874752"/>
        <c:crosses val="autoZero"/>
        <c:auto val="1"/>
        <c:lblAlgn val="ctr"/>
        <c:lblOffset val="100"/>
        <c:noMultiLvlLbl val="0"/>
      </c:catAx>
      <c:valAx>
        <c:axId val="14648747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12192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94588404690693"/>
          <c:y val="0.7516376960031369"/>
          <c:w val="0.16851985620618179"/>
          <c:h val="0.159632631574256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05167-D977-4C8F-8E78-63D61FE999B0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A8DA8-8D62-4C00-A205-4648F5A4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40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最後に、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６月いっぱい開発演習をおこなった上でのまとめです。</a:t>
            </a:r>
          </a:p>
          <a:p>
            <a:pPr algn="just"/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６月いっぱいこの５人で一つのアプリを作成して感じた課題がこちらです。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A8DA8-8D62-4C00-A205-4648F5A4584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22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最後に、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６月いっぱい開発演習をおこなった上でのまとめです。</a:t>
            </a:r>
          </a:p>
          <a:p>
            <a:pPr algn="just"/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６月いっぱいこの５人で一つのアプリを作成して感じた課題がこちらです。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A8DA8-8D62-4C00-A205-4648F5A4584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42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最後に、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６月いっぱい開発演習をおこなった上でのまとめです。</a:t>
            </a:r>
          </a:p>
          <a:p>
            <a:pPr algn="just"/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６月いっぱいこの５人で一つのアプリを作成して感じた課題がこちらです。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A8DA8-8D62-4C00-A205-4648F5A4584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03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A8DA8-8D62-4C00-A205-4648F5A4584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53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B1C6DD-2B07-4285-8153-5A40A199CDCE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E0AA26-7C75-4863-A346-34249FF6F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129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C6DD-2B07-4285-8153-5A40A199CDCE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AA26-7C75-4863-A346-34249FF6F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74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C6DD-2B07-4285-8153-5A40A199CDCE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AA26-7C75-4863-A346-34249FF6F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23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C6DD-2B07-4285-8153-5A40A199CDCE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AA26-7C75-4863-A346-34249FF6F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0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B1C6DD-2B07-4285-8153-5A40A199CDCE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E0AA26-7C75-4863-A346-34249FF6F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44543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C6DD-2B07-4285-8153-5A40A199CDCE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AA26-7C75-4863-A346-34249FF6F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499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C6DD-2B07-4285-8153-5A40A199CDCE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AA26-7C75-4863-A346-34249FF6F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510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C6DD-2B07-4285-8153-5A40A199CDCE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AA26-7C75-4863-A346-34249FF6F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02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C6DD-2B07-4285-8153-5A40A199CDCE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AA26-7C75-4863-A346-34249FF6F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05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9B1C6DD-2B07-4285-8153-5A40A199CDCE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2E0AA26-7C75-4863-A346-34249FF6F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5623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9B1C6DD-2B07-4285-8153-5A40A199CDCE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2E0AA26-7C75-4863-A346-34249FF6F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81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B1C6DD-2B07-4285-8153-5A40A199CDCE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2E0AA26-7C75-4863-A346-34249FF6F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29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8C1A0AD-41AC-E966-22A1-F0D8E56B3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9232" y="5555126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kumimoji="1" lang="en-US" altLang="ja-JP"/>
              <a:t>B5</a:t>
            </a:r>
            <a:r>
              <a:rPr lang="ja-JP" altLang="en-US"/>
              <a:t>　たべっこどうぶつ</a:t>
            </a:r>
            <a:endParaRPr kumimoji="1" lang="en-US" altLang="ja-JP"/>
          </a:p>
          <a:p>
            <a:r>
              <a:rPr lang="ja-JP" altLang="en-US"/>
              <a:t>渡邊　清水　渥美　橋間　越智</a:t>
            </a:r>
            <a:endParaRPr lang="en-US" altLang="ja-JP"/>
          </a:p>
        </p:txBody>
      </p: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E87C0219-8AEA-D634-380A-E98AA13F1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75" y="1735355"/>
            <a:ext cx="6707250" cy="25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0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20B71-B5FC-4BC7-3F1D-0E80BEB8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PW</a:t>
            </a:r>
            <a:r>
              <a:rPr lang="ja-JP" altLang="en-US"/>
              <a:t>再設定画面</a:t>
            </a:r>
            <a:endParaRPr kumimoji="1" lang="ja-JP" altLang="en-US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FED1499E-0D0A-9529-885D-45B249A24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1213" y="1874517"/>
            <a:ext cx="9578787" cy="4669835"/>
          </a:xfrm>
        </p:spPr>
      </p:pic>
    </p:spTree>
    <p:extLst>
      <p:ext uri="{BB962C8B-B14F-4D97-AF65-F5344CB8AC3E}">
        <p14:creationId xmlns:p14="http://schemas.microsoft.com/office/powerpoint/2010/main" val="309929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20B71-B5FC-4BC7-3F1D-0E80BEB8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ログインボーナス画面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9E7AC98-A818-7101-547C-D838297AA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376" y="1874517"/>
            <a:ext cx="9077247" cy="4392000"/>
          </a:xfrm>
        </p:spPr>
      </p:pic>
    </p:spTree>
    <p:extLst>
      <p:ext uri="{BB962C8B-B14F-4D97-AF65-F5344CB8AC3E}">
        <p14:creationId xmlns:p14="http://schemas.microsoft.com/office/powerpoint/2010/main" val="142772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20B71-B5FC-4BC7-3F1D-0E80BEB8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トップページ画面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1D46D2F-D754-6718-65EC-0887DA591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561" y="1874517"/>
            <a:ext cx="9104878" cy="4392000"/>
          </a:xfrm>
        </p:spPr>
      </p:pic>
    </p:spTree>
    <p:extLst>
      <p:ext uri="{BB962C8B-B14F-4D97-AF65-F5344CB8AC3E}">
        <p14:creationId xmlns:p14="http://schemas.microsoft.com/office/powerpoint/2010/main" val="18317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D7D7C-BACC-0CC9-4DB9-77CD5050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998" y="2386204"/>
            <a:ext cx="8187071" cy="1709515"/>
          </a:xfrm>
        </p:spPr>
        <p:txBody>
          <a:bodyPr>
            <a:noAutofit/>
          </a:bodyPr>
          <a:lstStyle/>
          <a:p>
            <a:r>
              <a:rPr lang="ja-JP" altLang="en-US" sz="6000"/>
              <a:t>６月の研修を通して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105395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CBAC-0B01-39CE-F4C2-B3C96FB9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我々が体感した課題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CEF88C-83F1-81D9-3945-AE4FFBAD51A7}"/>
              </a:ext>
            </a:extLst>
          </p:cNvPr>
          <p:cNvSpPr txBox="1"/>
          <p:nvPr/>
        </p:nvSpPr>
        <p:spPr>
          <a:xfrm>
            <a:off x="1600027" y="1375112"/>
            <a:ext cx="3267396" cy="1157764"/>
          </a:xfrm>
          <a:prstGeom prst="wedgeRoundRectCallout">
            <a:avLst>
              <a:gd name="adj1" fmla="val 38152"/>
              <a:gd name="adj2" fmla="val 63533"/>
              <a:gd name="adj3" fmla="val 16667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b="1"/>
              <a:t>要件定義</a:t>
            </a:r>
            <a:endParaRPr kumimoji="1" lang="en-US" altLang="ja-JP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/>
              <a:t>要件定義が全然決まらない！</a:t>
            </a:r>
            <a:endParaRPr kumimoji="1" lang="en-US" altLang="ja-JP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/>
              <a:t>どうオリジナリティを出す？</a:t>
            </a:r>
            <a:endParaRPr kumimoji="1" lang="en-US" altLang="ja-JP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/>
              <a:t>そのアイデアは実現できるの？</a:t>
            </a:r>
            <a:endParaRPr kumimoji="1" lang="en-US" altLang="ja-JP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1F3BEF-4324-B359-C5E2-EA41B3030D6B}"/>
              </a:ext>
            </a:extLst>
          </p:cNvPr>
          <p:cNvSpPr txBox="1"/>
          <p:nvPr/>
        </p:nvSpPr>
        <p:spPr>
          <a:xfrm>
            <a:off x="6577344" y="1375112"/>
            <a:ext cx="4301022" cy="919401"/>
          </a:xfrm>
          <a:prstGeom prst="wedgeRoundRectCallout">
            <a:avLst>
              <a:gd name="adj1" fmla="val -39803"/>
              <a:gd name="adj2" fmla="val 69755"/>
              <a:gd name="adj3" fmla="val 1666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b="1"/>
              <a:t>外部設計</a:t>
            </a:r>
            <a:endParaRPr kumimoji="1" lang="en-US" altLang="ja-JP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/>
              <a:t>皆で同じイメージを共有するの難しすぎる！</a:t>
            </a:r>
            <a:endParaRPr kumimoji="1" lang="en-US" altLang="ja-JP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/>
              <a:t>どうデザインしたら使いやすいかな？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41EA48-200F-F17A-6082-C83AF55F6977}"/>
              </a:ext>
            </a:extLst>
          </p:cNvPr>
          <p:cNvSpPr txBox="1"/>
          <p:nvPr/>
        </p:nvSpPr>
        <p:spPr>
          <a:xfrm>
            <a:off x="1201189" y="3191845"/>
            <a:ext cx="3267396" cy="1157764"/>
          </a:xfrm>
          <a:prstGeom prst="wedgeRoundRectCallout">
            <a:avLst>
              <a:gd name="adj1" fmla="val 60110"/>
              <a:gd name="adj2" fmla="val -11316"/>
              <a:gd name="adj3" fmla="val 16667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b="1"/>
              <a:t>内部設計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/>
              <a:t>後からこのテーブルが足りないと気付く</a:t>
            </a:r>
            <a:endParaRPr kumimoji="1" lang="en-US" altLang="ja-JP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/>
              <a:t>何度目の再定義か</a:t>
            </a:r>
            <a:r>
              <a:rPr kumimoji="1" lang="en-US" altLang="ja-JP" sz="1400"/>
              <a:t>…</a:t>
            </a:r>
            <a:endParaRPr kumimoji="1" lang="ja-JP" altLang="en-US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B94F8C-F851-1674-3B49-3F8CA09CAE4E}"/>
              </a:ext>
            </a:extLst>
          </p:cNvPr>
          <p:cNvSpPr txBox="1"/>
          <p:nvPr/>
        </p:nvSpPr>
        <p:spPr>
          <a:xfrm>
            <a:off x="7444757" y="2883653"/>
            <a:ext cx="3739058" cy="919401"/>
          </a:xfrm>
          <a:prstGeom prst="wedgeRoundRectCallout">
            <a:avLst>
              <a:gd name="adj1" fmla="val -58918"/>
              <a:gd name="adj2" fmla="val 42296"/>
              <a:gd name="adj3" fmla="val 1666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b="1"/>
              <a:t>開発</a:t>
            </a:r>
            <a:endParaRPr kumimoji="1" lang="en-US" altLang="ja-JP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/>
              <a:t>イメージできても記述するのが難しい</a:t>
            </a:r>
            <a:endParaRPr kumimoji="1" lang="en-US" altLang="ja-JP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/>
              <a:t>予定どおりに全然完成しない！！</a:t>
            </a:r>
            <a:endParaRPr kumimoji="1" lang="en-US" altLang="ja-JP" sz="140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B6CC2F7-2E11-FAF3-8A5A-D008B89D4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85" y="1981661"/>
            <a:ext cx="2914189" cy="308788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344935-5D29-39B8-87C9-A0CBC18997A6}"/>
              </a:ext>
            </a:extLst>
          </p:cNvPr>
          <p:cNvSpPr txBox="1"/>
          <p:nvPr/>
        </p:nvSpPr>
        <p:spPr>
          <a:xfrm>
            <a:off x="2666564" y="4999685"/>
            <a:ext cx="6858871" cy="16344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2400" b="1"/>
          </a:p>
          <a:p>
            <a:pPr algn="ctr"/>
            <a:r>
              <a:rPr kumimoji="1" lang="ja-JP" altLang="en-US" sz="2400" b="1"/>
              <a:t>グループ間での</a:t>
            </a:r>
            <a:endParaRPr kumimoji="1" lang="en-US" altLang="ja-JP" sz="2400" b="1"/>
          </a:p>
          <a:p>
            <a:pPr algn="ctr"/>
            <a:r>
              <a:rPr kumimoji="1" lang="ja-JP" altLang="en-US" sz="2400" b="1"/>
              <a:t>意見・情報の共有</a:t>
            </a:r>
            <a:endParaRPr kumimoji="1" lang="en-US" altLang="ja-JP" sz="2400" b="1"/>
          </a:p>
          <a:p>
            <a:pPr algn="ctr"/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7295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20B71-B5FC-4BC7-3F1D-0E80BEB8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どのように乗り越えたか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11C924-3BA6-A969-93D8-61504BDF6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9688644" cy="4983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・話し合っていく中で作成物のイメージにずれが生じる</a:t>
            </a:r>
            <a:r>
              <a:rPr kumimoji="1" lang="en-US" altLang="ja-JP" sz="2400" dirty="0"/>
              <a:t>	</a:t>
            </a:r>
          </a:p>
          <a:p>
            <a:pPr marL="0" indent="0">
              <a:buNone/>
            </a:pPr>
            <a:r>
              <a:rPr kumimoji="1" lang="en-US" altLang="ja-JP" sz="2400" dirty="0"/>
              <a:t>	</a:t>
            </a:r>
            <a:r>
              <a:rPr kumimoji="1" lang="ja-JP" altLang="en-US" sz="2400" dirty="0"/>
              <a:t>→イメージを描きながら画面共有することで、イメージのずれ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　　を最小限に抑えた。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・チームへの報告が足りず、進捗を共有できていない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lang="ja-JP" altLang="en-US" sz="2400" dirty="0"/>
              <a:t>→</a:t>
            </a:r>
            <a:r>
              <a:rPr lang="en-US" altLang="ja-JP" sz="2400" dirty="0"/>
              <a:t>2</a:t>
            </a:r>
            <a:r>
              <a:rPr lang="ja-JP" altLang="en-US" sz="2400" dirty="0"/>
              <a:t>時間に１回、前回からの進捗と</a:t>
            </a:r>
            <a:r>
              <a:rPr kumimoji="1" lang="ja-JP" altLang="en-US" sz="2400" dirty="0"/>
              <a:t>問題点を共有する時間を設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　　</a:t>
            </a:r>
            <a:r>
              <a:rPr kumimoji="1" lang="ja-JP" altLang="en-US" sz="2400" dirty="0"/>
              <a:t>けた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　　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649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20B71-B5FC-4BC7-3F1D-0E80BEB8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課題：予定管理の難しさ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11C924-3BA6-A969-93D8-61504BDF6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06" y="4490666"/>
            <a:ext cx="7872045" cy="18984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kumimoji="1" lang="ja-JP" altLang="en-US" dirty="0"/>
              <a:t>曖昧なまま終わらないようにする</a:t>
            </a:r>
            <a:endParaRPr kumimoji="1" lang="en-US" altLang="ja-JP" dirty="0"/>
          </a:p>
          <a:p>
            <a:pPr algn="just"/>
            <a:r>
              <a:rPr lang="ja-JP" altLang="en-US" dirty="0"/>
              <a:t>常に予定の見直し、要件定義の見直しをする</a:t>
            </a:r>
            <a:endParaRPr lang="en-US" altLang="ja-JP" dirty="0"/>
          </a:p>
          <a:p>
            <a:pPr algn="just"/>
            <a:r>
              <a:rPr lang="ja-JP" altLang="en-US" dirty="0"/>
              <a:t>自分一人で悩みすぎない</a:t>
            </a:r>
            <a:endParaRPr lang="en-US" altLang="ja-JP" dirty="0"/>
          </a:p>
          <a:p>
            <a:pPr algn="just"/>
            <a:r>
              <a:rPr kumimoji="1" lang="ja-JP" altLang="en-US" dirty="0"/>
              <a:t>臨機応変に予定の変更、報告をする</a:t>
            </a:r>
            <a:endParaRPr kumimoji="1" lang="en-US" altLang="ja-JP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6096434-E15F-0E96-16F1-60686735AACA}"/>
              </a:ext>
            </a:extLst>
          </p:cNvPr>
          <p:cNvGrpSpPr/>
          <p:nvPr/>
        </p:nvGrpSpPr>
        <p:grpSpPr>
          <a:xfrm>
            <a:off x="2426679" y="1168264"/>
            <a:ext cx="2407919" cy="2014327"/>
            <a:chOff x="2206284" y="1505165"/>
            <a:chExt cx="1882243" cy="1665927"/>
          </a:xfrm>
        </p:grpSpPr>
        <p:pic>
          <p:nvPicPr>
            <p:cNvPr id="7" name="グラフィックス 6" descr="プログラマー男性 単色塗りつぶし">
              <a:extLst>
                <a:ext uri="{FF2B5EF4-FFF2-40B4-BE49-F238E27FC236}">
                  <a16:creationId xmlns:a16="http://schemas.microsoft.com/office/drawing/2014/main" id="{0768F1C8-0455-5FB0-E2C3-6D1C96DFD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6284" y="1607234"/>
              <a:ext cx="1563858" cy="1563858"/>
            </a:xfrm>
            <a:prstGeom prst="rect">
              <a:avLst/>
            </a:prstGeom>
          </p:spPr>
        </p:pic>
        <p:pic>
          <p:nvPicPr>
            <p:cNvPr id="9" name="グラフィックス 8" descr="水 単色塗りつぶし">
              <a:extLst>
                <a:ext uri="{FF2B5EF4-FFF2-40B4-BE49-F238E27FC236}">
                  <a16:creationId xmlns:a16="http://schemas.microsoft.com/office/drawing/2014/main" id="{1DD644C9-E418-6135-170C-C7A13F36F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5260064">
              <a:off x="3668120" y="1794290"/>
              <a:ext cx="420407" cy="420407"/>
            </a:xfrm>
            <a:prstGeom prst="rect">
              <a:avLst/>
            </a:prstGeom>
          </p:spPr>
        </p:pic>
        <p:pic>
          <p:nvPicPr>
            <p:cNvPr id="10" name="グラフィックス 9" descr="水 単色塗りつぶし">
              <a:extLst>
                <a:ext uri="{FF2B5EF4-FFF2-40B4-BE49-F238E27FC236}">
                  <a16:creationId xmlns:a16="http://schemas.microsoft.com/office/drawing/2014/main" id="{35DA9C13-68D5-7A2D-2AC3-D9827BDEF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540310">
              <a:off x="3446355" y="1505165"/>
              <a:ext cx="420407" cy="420407"/>
            </a:xfrm>
            <a:prstGeom prst="rect">
              <a:avLst/>
            </a:prstGeom>
          </p:spPr>
        </p:pic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CEF9C9-3569-6A67-F7D4-DBC52923BCA2}"/>
              </a:ext>
            </a:extLst>
          </p:cNvPr>
          <p:cNvSpPr txBox="1"/>
          <p:nvPr/>
        </p:nvSpPr>
        <p:spPr>
          <a:xfrm>
            <a:off x="5260252" y="1874517"/>
            <a:ext cx="568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予定管理はしていたが、</a:t>
            </a:r>
            <a:endParaRPr kumimoji="1" lang="en-US" altLang="ja-JP"/>
          </a:p>
          <a:p>
            <a:r>
              <a:rPr kumimoji="1" lang="ja-JP" altLang="en-US"/>
              <a:t>目標達成できない日々が積み重なり、</a:t>
            </a:r>
            <a:endParaRPr kumimoji="1" lang="en-US" altLang="ja-JP"/>
          </a:p>
          <a:p>
            <a:r>
              <a:rPr kumimoji="1" lang="ja-JP" altLang="en-US"/>
              <a:t>期限ギリギリで慌ててしまった</a:t>
            </a:r>
            <a:r>
              <a:rPr kumimoji="1" lang="en-US" altLang="ja-JP"/>
              <a:t>…</a:t>
            </a:r>
            <a:endParaRPr kumimoji="1" lang="ja-JP" altLang="en-US" sz="1600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4B746D22-22F0-8EDC-4D30-91EEB2BF1BA7}"/>
              </a:ext>
            </a:extLst>
          </p:cNvPr>
          <p:cNvSpPr/>
          <p:nvPr/>
        </p:nvSpPr>
        <p:spPr>
          <a:xfrm>
            <a:off x="5468228" y="3310258"/>
            <a:ext cx="914400" cy="1068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24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3A24F-D2F5-5797-332B-C6C0450E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252" y="2574242"/>
            <a:ext cx="8187071" cy="1709515"/>
          </a:xfrm>
        </p:spPr>
        <p:txBody>
          <a:bodyPr>
            <a:normAutofit/>
          </a:bodyPr>
          <a:lstStyle/>
          <a:p>
            <a:r>
              <a:rPr kumimoji="1" lang="ja-JP" altLang="en-US" sz="7200"/>
              <a:t>各個人の成果</a:t>
            </a:r>
          </a:p>
        </p:txBody>
      </p:sp>
    </p:spTree>
    <p:extLst>
      <p:ext uri="{BB962C8B-B14F-4D97-AF65-F5344CB8AC3E}">
        <p14:creationId xmlns:p14="http://schemas.microsoft.com/office/powerpoint/2010/main" val="46599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B77F-CEEE-7AB0-8ABD-E95F7F4D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ea typeface="メイリオ"/>
              </a:rPr>
              <a:t>リーダー:渡邊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1898D6E5-1D95-395F-A337-2EF5EE5D5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598" y="2292553"/>
            <a:ext cx="5085780" cy="41830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成長したところ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ja-JP" altLang="en-US" dirty="0">
                <a:ea typeface="メイリオ"/>
              </a:rPr>
              <a:t>・プログラミングスキル,問題解決力の向上</a:t>
            </a:r>
            <a:endParaRPr lang="en-US" altLang="ja-JP" dirty="0">
              <a:ea typeface="メイリオ"/>
            </a:endParaRPr>
          </a:p>
          <a:p>
            <a:pPr marL="0" indent="0">
              <a:buNone/>
            </a:pPr>
            <a:r>
              <a:rPr lang="ja-JP" altLang="en-US" dirty="0"/>
              <a:t>・時間管理の意識</a:t>
            </a:r>
            <a:endParaRPr lang="en-US" altLang="ja-JP" dirty="0"/>
          </a:p>
          <a:p>
            <a:endParaRPr lang="ja-JP" altLang="en-US" dirty="0">
              <a:ea typeface="メイリオ"/>
            </a:endParaRP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今後の目標</a:t>
            </a:r>
            <a:r>
              <a:rPr lang="en-US" altLang="ja-JP" dirty="0"/>
              <a:t>】</a:t>
            </a:r>
            <a:endParaRPr lang="en-US" altLang="ja-JP" dirty="0">
              <a:ea typeface="メイリオ"/>
            </a:endParaRPr>
          </a:p>
          <a:p>
            <a:pPr marL="0" indent="0">
              <a:buNone/>
            </a:pPr>
            <a:r>
              <a:rPr lang="ja-JP" altLang="en-US" dirty="0">
                <a:ea typeface="メイリオ"/>
              </a:rPr>
              <a:t>・知識、技術の吸収</a:t>
            </a:r>
            <a:endParaRPr lang="en-US" altLang="ja-JP" dirty="0">
              <a:ea typeface="メイリオ"/>
            </a:endParaRPr>
          </a:p>
          <a:p>
            <a:pPr marL="0" indent="0">
              <a:buNone/>
            </a:pPr>
            <a:r>
              <a:rPr lang="ja-JP" altLang="en-US" dirty="0">
                <a:ea typeface="メイリオ"/>
              </a:rPr>
              <a:t>・社会人、エンジニアの意識　</a:t>
            </a:r>
            <a:endParaRPr lang="en-US" altLang="ja-JP" dirty="0">
              <a:ea typeface="メイリオ"/>
            </a:endParaRPr>
          </a:p>
          <a:p>
            <a:pPr marL="0" indent="0">
              <a:buNone/>
            </a:pPr>
            <a:endParaRPr lang="ja-JP" altLang="en-US" dirty="0">
              <a:ea typeface="メイリオ"/>
            </a:endParaRPr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02EAC263-B148-91E3-F131-FB3C89023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526897"/>
              </p:ext>
            </p:extLst>
          </p:nvPr>
        </p:nvGraphicFramePr>
        <p:xfrm>
          <a:off x="866292" y="3716086"/>
          <a:ext cx="4967112" cy="3141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グラフィックス 12" descr="男性のプロフィール 単色塗りつぶし">
            <a:extLst>
              <a:ext uri="{FF2B5EF4-FFF2-40B4-BE49-F238E27FC236}">
                <a16:creationId xmlns:a16="http://schemas.microsoft.com/office/drawing/2014/main" id="{D2F706A5-799B-CEFF-ED5D-7B090247B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5062" y="1786467"/>
            <a:ext cx="1929619" cy="192961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9DA5F5-F75E-6803-2F87-A682C7C1376E}"/>
              </a:ext>
            </a:extLst>
          </p:cNvPr>
          <p:cNvSpPr txBox="1"/>
          <p:nvPr/>
        </p:nvSpPr>
        <p:spPr>
          <a:xfrm rot="16200000">
            <a:off x="-1444940" y="4430579"/>
            <a:ext cx="3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# </a:t>
            </a:r>
            <a:r>
              <a:rPr kumimoji="1" lang="ja-JP" altLang="en-US">
                <a:solidFill>
                  <a:schemeClr val="bg1"/>
                </a:solidFill>
              </a:rPr>
              <a:t>頼れるリーダー</a:t>
            </a:r>
          </a:p>
        </p:txBody>
      </p:sp>
    </p:spTree>
    <p:extLst>
      <p:ext uri="{BB962C8B-B14F-4D97-AF65-F5344CB8AC3E}">
        <p14:creationId xmlns:p14="http://schemas.microsoft.com/office/powerpoint/2010/main" val="1489375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B77F-CEEE-7AB0-8ABD-E95F7F4D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ea typeface="メイリオ"/>
              </a:rPr>
              <a:t>DBA</a:t>
            </a:r>
            <a:r>
              <a:rPr lang="ja-JP" altLang="en-US">
                <a:ea typeface="メイリオ"/>
              </a:rPr>
              <a:t>:渥美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1898D6E5-1D95-395F-A337-2EF5EE5D5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597" y="2286001"/>
            <a:ext cx="5071403" cy="35935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/>
              <a:t>【</a:t>
            </a:r>
            <a:r>
              <a:rPr lang="ja-JP" altLang="en-US"/>
              <a:t>成長したところ</a:t>
            </a:r>
            <a:r>
              <a:rPr lang="en-US" altLang="ja-JP"/>
              <a:t>】</a:t>
            </a:r>
          </a:p>
          <a:p>
            <a:r>
              <a:rPr lang="ja-JP" altLang="en-US">
                <a:ea typeface="メイリオ"/>
              </a:rPr>
              <a:t>エラー修正能力の向上</a:t>
            </a:r>
            <a:endParaRPr lang="en-US" altLang="ja-JP">
              <a:ea typeface="メイリオ"/>
            </a:endParaRPr>
          </a:p>
          <a:p>
            <a:r>
              <a:rPr lang="ja-JP" altLang="en-US">
                <a:ea typeface="メイリオ"/>
              </a:rPr>
              <a:t>コミュニケーション能力の向上</a:t>
            </a:r>
          </a:p>
          <a:p>
            <a:pPr marL="0" indent="0">
              <a:buNone/>
            </a:pPr>
            <a:r>
              <a:rPr lang="ja-JP" altLang="en-US">
                <a:ea typeface="メイリオ"/>
              </a:rPr>
              <a:t>　　　　　</a:t>
            </a:r>
          </a:p>
          <a:p>
            <a:pPr marL="0" indent="0">
              <a:buNone/>
            </a:pPr>
            <a:r>
              <a:rPr lang="en-US" altLang="ja-JP"/>
              <a:t>【</a:t>
            </a:r>
            <a:r>
              <a:rPr lang="ja-JP" altLang="en-US"/>
              <a:t>今後の目標</a:t>
            </a:r>
            <a:r>
              <a:rPr lang="en-US" altLang="ja-JP"/>
              <a:t>】</a:t>
            </a:r>
            <a:endParaRPr lang="en-US" altLang="ja-JP">
              <a:ea typeface="メイリオ"/>
            </a:endParaRPr>
          </a:p>
          <a:p>
            <a:r>
              <a:rPr lang="ja-JP" altLang="en-US">
                <a:ea typeface="メイリオ"/>
              </a:rPr>
              <a:t>自己学習の量を増やす</a:t>
            </a:r>
            <a:endParaRPr lang="en-US" altLang="ja-JP">
              <a:ea typeface="メイリオ"/>
            </a:endParaRPr>
          </a:p>
          <a:p>
            <a:r>
              <a:rPr lang="ja-JP" altLang="en-US">
                <a:ea typeface="メイリオ"/>
              </a:rPr>
              <a:t>質問を積極的に</a:t>
            </a:r>
            <a:endParaRPr lang="en-US" altLang="ja-JP">
              <a:ea typeface="メイリオ"/>
            </a:endParaRPr>
          </a:p>
          <a:p>
            <a:endParaRPr lang="en-US" altLang="ja-JP">
              <a:ea typeface="メイリオ"/>
            </a:endParaRPr>
          </a:p>
          <a:p>
            <a:endParaRPr lang="en-US" altLang="ja-JP"/>
          </a:p>
          <a:p>
            <a:endParaRPr lang="en-US" altLang="ja-JP"/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02EAC263-B148-91E3-F131-FB3C89023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4402518"/>
              </p:ext>
            </p:extLst>
          </p:nvPr>
        </p:nvGraphicFramePr>
        <p:xfrm>
          <a:off x="866292" y="3716086"/>
          <a:ext cx="4967112" cy="3141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グラフィックス 12" descr="男性のプロフィール 単色塗りつぶし">
            <a:extLst>
              <a:ext uri="{FF2B5EF4-FFF2-40B4-BE49-F238E27FC236}">
                <a16:creationId xmlns:a16="http://schemas.microsoft.com/office/drawing/2014/main" id="{D2F706A5-799B-CEFF-ED5D-7B090247B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5063" y="1786467"/>
            <a:ext cx="1929619" cy="192961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60F725-2CB0-21CE-9935-492D80AB1238}"/>
              </a:ext>
            </a:extLst>
          </p:cNvPr>
          <p:cNvSpPr txBox="1"/>
          <p:nvPr/>
        </p:nvSpPr>
        <p:spPr>
          <a:xfrm rot="16200000">
            <a:off x="-1444940" y="4430579"/>
            <a:ext cx="3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#</a:t>
            </a:r>
            <a:r>
              <a:rPr kumimoji="1" lang="ja-JP" altLang="en-US">
                <a:solidFill>
                  <a:schemeClr val="bg1"/>
                </a:solidFill>
              </a:rPr>
              <a:t> 渥美講師</a:t>
            </a:r>
          </a:p>
        </p:txBody>
      </p:sp>
    </p:spTree>
    <p:extLst>
      <p:ext uri="{BB962C8B-B14F-4D97-AF65-F5344CB8AC3E}">
        <p14:creationId xmlns:p14="http://schemas.microsoft.com/office/powerpoint/2010/main" val="192990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15D66-05AB-5D97-C27A-CB779F82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8602"/>
            <a:ext cx="10178322" cy="149213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目次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1AE436-316E-0F4F-C315-781133EE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90734"/>
            <a:ext cx="10178322" cy="50672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2800" dirty="0"/>
              <a:t>・</a:t>
            </a:r>
            <a:r>
              <a:rPr lang="en-US" altLang="ja-JP" sz="2800" dirty="0"/>
              <a:t>WEB</a:t>
            </a:r>
            <a:r>
              <a:rPr lang="ja-JP" altLang="en-US" sz="2800" dirty="0"/>
              <a:t>アプリ</a:t>
            </a:r>
            <a:r>
              <a:rPr lang="en-US" altLang="ja-JP" sz="2800" dirty="0"/>
              <a:t>[</a:t>
            </a:r>
            <a:r>
              <a:rPr lang="ja-JP" altLang="en-US" sz="2800" dirty="0"/>
              <a:t>アニカレ</a:t>
            </a:r>
            <a:r>
              <a:rPr lang="en-US" altLang="ja-JP" sz="2800" dirty="0"/>
              <a:t>]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	</a:t>
            </a:r>
            <a:r>
              <a:rPr kumimoji="1" lang="ja-JP" altLang="en-US" sz="2800" dirty="0"/>
              <a:t>→アニカレはどんな人向け？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→アニカレとは？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	</a:t>
            </a:r>
            <a:r>
              <a:rPr kumimoji="1" lang="ja-JP" altLang="en-US" sz="2800" dirty="0"/>
              <a:t>→品質管理の観点から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・機能紹介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6</a:t>
            </a:r>
            <a:r>
              <a:rPr lang="ja-JP" altLang="en-US" sz="2800" dirty="0"/>
              <a:t>月の研修を通して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	</a:t>
            </a:r>
            <a:r>
              <a:rPr kumimoji="1" lang="ja-JP" altLang="en-US" sz="2800" dirty="0"/>
              <a:t>→我々が体感した課題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→どのように乗り越えたか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→チームの成長点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9115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B77F-CEEE-7AB0-8ABD-E95F7F4D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ea typeface="メイリオ"/>
              </a:rPr>
              <a:t>品質管理:橋間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1898D6E5-1D95-395F-A337-2EF5EE5D5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598" y="2511085"/>
            <a:ext cx="5071403" cy="35935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成長したところ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プログラムが自分の思い通りになった時の達成感を知った</a:t>
            </a:r>
            <a:endParaRPr lang="en-US" altLang="ja-JP" dirty="0"/>
          </a:p>
          <a:p>
            <a:r>
              <a:rPr lang="ja-JP" altLang="en-US" dirty="0"/>
              <a:t>自分でも驚くくらいの集中力をもって取り組むことができた</a:t>
            </a:r>
            <a:endParaRPr lang="en-US" altLang="ja-JP" dirty="0"/>
          </a:p>
          <a:p>
            <a:r>
              <a:rPr lang="ja-JP" altLang="en-US" dirty="0"/>
              <a:t>自分のこだわった部分を伝えること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今後の目標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エラーが起きても冷静に対応できる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プログラマーになりたい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02EAC263-B148-91E3-F131-FB3C89023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860300"/>
              </p:ext>
            </p:extLst>
          </p:nvPr>
        </p:nvGraphicFramePr>
        <p:xfrm>
          <a:off x="866292" y="3716086"/>
          <a:ext cx="4967112" cy="3141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48EBEB-B30E-F3C5-3533-34CCD77C5A04}"/>
              </a:ext>
            </a:extLst>
          </p:cNvPr>
          <p:cNvSpPr txBox="1"/>
          <p:nvPr/>
        </p:nvSpPr>
        <p:spPr>
          <a:xfrm rot="16200000">
            <a:off x="-1444940" y="4430579"/>
            <a:ext cx="3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# CSS</a:t>
            </a:r>
            <a:r>
              <a:rPr kumimoji="1" lang="ja-JP" altLang="en-US">
                <a:solidFill>
                  <a:schemeClr val="bg1"/>
                </a:solidFill>
              </a:rPr>
              <a:t>なら任せろ</a:t>
            </a:r>
          </a:p>
        </p:txBody>
      </p:sp>
      <p:pic>
        <p:nvPicPr>
          <p:cNvPr id="4" name="グラフィックス 3" descr="女性アーティスト 単色塗りつぶし">
            <a:extLst>
              <a:ext uri="{FF2B5EF4-FFF2-40B4-BE49-F238E27FC236}">
                <a16:creationId xmlns:a16="http://schemas.microsoft.com/office/drawing/2014/main" id="{6876E867-201A-8401-A763-ECC6FE9D7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6894" y="1859150"/>
            <a:ext cx="1784252" cy="17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B77F-CEEE-7AB0-8ABD-E95F7F4D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ea typeface="メイリオ"/>
              </a:rPr>
              <a:t>コミュニケーション＆発表:清水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1898D6E5-1D95-395F-A337-2EF5EE5D5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597" y="2286001"/>
            <a:ext cx="5071403" cy="3593591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【</a:t>
            </a:r>
            <a:r>
              <a:rPr lang="ja-JP" altLang="en-US"/>
              <a:t>成長したところ</a:t>
            </a:r>
            <a:r>
              <a:rPr lang="en-US" altLang="ja-JP"/>
              <a:t>】</a:t>
            </a:r>
          </a:p>
          <a:p>
            <a:r>
              <a:rPr lang="ja-JP" altLang="en-US"/>
              <a:t>プログラミング技術を身に着ける</a:t>
            </a:r>
            <a:endParaRPr lang="en-US" altLang="ja-JP"/>
          </a:p>
          <a:p>
            <a:r>
              <a:rPr lang="ja-JP" altLang="en-US"/>
              <a:t>なぜ？どのように？を考える癖</a:t>
            </a:r>
            <a:endParaRPr lang="en-US" altLang="ja-JP"/>
          </a:p>
          <a:p>
            <a:r>
              <a:rPr lang="ja-JP" altLang="en-US"/>
              <a:t>会話を起こす力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【</a:t>
            </a:r>
            <a:r>
              <a:rPr lang="ja-JP" altLang="en-US"/>
              <a:t>今後の目標</a:t>
            </a:r>
            <a:r>
              <a:rPr lang="en-US" altLang="ja-JP"/>
              <a:t>】</a:t>
            </a:r>
          </a:p>
          <a:p>
            <a:r>
              <a:rPr lang="ja-JP" altLang="en-US"/>
              <a:t>タスク・時間の管理</a:t>
            </a:r>
            <a:endParaRPr lang="en-US" altLang="ja-JP"/>
          </a:p>
          <a:p>
            <a:r>
              <a:rPr lang="ja-JP" altLang="en-US"/>
              <a:t>積極的に発信</a:t>
            </a:r>
            <a:endParaRPr lang="en-US" altLang="ja-JP"/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02EAC263-B148-91E3-F131-FB3C89023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1721951"/>
              </p:ext>
            </p:extLst>
          </p:nvPr>
        </p:nvGraphicFramePr>
        <p:xfrm>
          <a:off x="866292" y="3716086"/>
          <a:ext cx="4967112" cy="3141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グラフィックス 12" descr="男性のプロフィール 単色塗りつぶし">
            <a:extLst>
              <a:ext uri="{FF2B5EF4-FFF2-40B4-BE49-F238E27FC236}">
                <a16:creationId xmlns:a16="http://schemas.microsoft.com/office/drawing/2014/main" id="{D2F706A5-799B-CEFF-ED5D-7B090247B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5402" y="1830492"/>
            <a:ext cx="1929619" cy="192961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7C8C88-59B6-867F-0D7C-6C829084B023}"/>
              </a:ext>
            </a:extLst>
          </p:cNvPr>
          <p:cNvSpPr txBox="1"/>
          <p:nvPr/>
        </p:nvSpPr>
        <p:spPr>
          <a:xfrm rot="16200000">
            <a:off x="-1444940" y="4430579"/>
            <a:ext cx="3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#</a:t>
            </a:r>
            <a:r>
              <a:rPr kumimoji="1" lang="ja-JP" altLang="en-US">
                <a:solidFill>
                  <a:schemeClr val="bg1"/>
                </a:solidFill>
              </a:rPr>
              <a:t> スーパー努力家</a:t>
            </a:r>
            <a:endParaRPr kumimoji="1" lang="en-US" altLang="ja-JP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47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B77F-CEEE-7AB0-8ABD-E95F7F4D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ea typeface="メイリオ"/>
              </a:rPr>
              <a:t>構成管理:越智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1898D6E5-1D95-395F-A337-2EF5EE5D5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597" y="2286001"/>
            <a:ext cx="5071403" cy="35935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/>
              <a:t>【</a:t>
            </a:r>
            <a:r>
              <a:rPr lang="ja-JP" altLang="en-US"/>
              <a:t>成長したところ</a:t>
            </a:r>
            <a:r>
              <a:rPr lang="en-US" altLang="ja-JP"/>
              <a:t>】</a:t>
            </a:r>
            <a:endParaRPr lang="en-US" altLang="ja-JP">
              <a:ea typeface="メイリオ"/>
            </a:endParaRPr>
          </a:p>
          <a:p>
            <a:pPr marL="0" indent="0">
              <a:buNone/>
            </a:pPr>
            <a:r>
              <a:rPr lang="ja-JP" altLang="en-US">
                <a:ea typeface="メイリオ"/>
              </a:rPr>
              <a:t>・ビジネスマナーの基礎</a:t>
            </a:r>
            <a:endParaRPr lang="en-US" altLang="ja-JP">
              <a:ea typeface="メイリオ"/>
            </a:endParaRPr>
          </a:p>
          <a:p>
            <a:pPr marL="0" indent="0">
              <a:buNone/>
            </a:pPr>
            <a:endParaRPr lang="en-US" altLang="ja-JP">
              <a:ea typeface="メイリオ"/>
            </a:endParaRPr>
          </a:p>
          <a:p>
            <a:pPr marL="0" indent="0">
              <a:buNone/>
            </a:pPr>
            <a:r>
              <a:rPr lang="en-US" altLang="ja-JP"/>
              <a:t>【</a:t>
            </a:r>
            <a:r>
              <a:rPr lang="ja-JP" altLang="en-US"/>
              <a:t>今後の目標</a:t>
            </a:r>
            <a:r>
              <a:rPr lang="en-US" altLang="ja-JP"/>
              <a:t>】</a:t>
            </a:r>
            <a:endParaRPr lang="ja-JP" altLang="en-US">
              <a:ea typeface="メイリオ"/>
            </a:endParaRPr>
          </a:p>
          <a:p>
            <a:pPr marL="0" indent="0">
              <a:buNone/>
            </a:pPr>
            <a:r>
              <a:rPr lang="ja-JP" altLang="en-US">
                <a:ea typeface="メイリオ"/>
              </a:rPr>
              <a:t>・</a:t>
            </a:r>
            <a:r>
              <a:rPr lang="en-US" altLang="ja-JP" err="1">
                <a:ea typeface="メイリオ"/>
              </a:rPr>
              <a:t>時間厳守</a:t>
            </a:r>
            <a:endParaRPr lang="en-US" altLang="ja-JP">
              <a:ea typeface="メイリオ"/>
            </a:endParaRPr>
          </a:p>
          <a:p>
            <a:pPr marL="0" indent="0">
              <a:buNone/>
            </a:pPr>
            <a:r>
              <a:rPr lang="ja-JP" altLang="en-US">
                <a:ea typeface="メイリオ"/>
              </a:rPr>
              <a:t>・睡眠管理</a:t>
            </a:r>
            <a:endParaRPr lang="en-US" altLang="ja-JP">
              <a:ea typeface="メイリオ"/>
            </a:endParaRPr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02EAC263-B148-91E3-F131-FB3C89023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5938578"/>
              </p:ext>
            </p:extLst>
          </p:nvPr>
        </p:nvGraphicFramePr>
        <p:xfrm>
          <a:off x="866292" y="3716086"/>
          <a:ext cx="4967112" cy="3141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グラフィックス 12" descr="男性のプロフィール 単色塗りつぶし">
            <a:extLst>
              <a:ext uri="{FF2B5EF4-FFF2-40B4-BE49-F238E27FC236}">
                <a16:creationId xmlns:a16="http://schemas.microsoft.com/office/drawing/2014/main" id="{D2F706A5-799B-CEFF-ED5D-7B090247B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1678" y="1786467"/>
            <a:ext cx="1929619" cy="192961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35C8A-2AD7-BA8B-0C35-A6EDFEEE93F5}"/>
              </a:ext>
            </a:extLst>
          </p:cNvPr>
          <p:cNvSpPr txBox="1"/>
          <p:nvPr/>
        </p:nvSpPr>
        <p:spPr>
          <a:xfrm rot="16200000">
            <a:off x="-1444940" y="4430579"/>
            <a:ext cx="3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#</a:t>
            </a:r>
            <a:r>
              <a:rPr kumimoji="1" lang="ja-JP" altLang="en-US">
                <a:solidFill>
                  <a:schemeClr val="bg1"/>
                </a:solidFill>
              </a:rPr>
              <a:t> ガリレオ</a:t>
            </a:r>
          </a:p>
        </p:txBody>
      </p:sp>
    </p:spTree>
    <p:extLst>
      <p:ext uri="{BB962C8B-B14F-4D97-AF65-F5344CB8AC3E}">
        <p14:creationId xmlns:p14="http://schemas.microsoft.com/office/powerpoint/2010/main" val="2893701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51B532-BDC5-A031-A190-595A941FE1EB}"/>
              </a:ext>
            </a:extLst>
          </p:cNvPr>
          <p:cNvSpPr txBox="1"/>
          <p:nvPr/>
        </p:nvSpPr>
        <p:spPr>
          <a:xfrm>
            <a:off x="2504050" y="3145304"/>
            <a:ext cx="80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ご清聴ありがとうございました！</a:t>
            </a:r>
          </a:p>
        </p:txBody>
      </p:sp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69A1FB8-E2E8-0E0B-59F2-90E444F3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6" y="5019821"/>
            <a:ext cx="5514536" cy="18381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8EA2F45-B53D-BBEE-0474-93BF91B6D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1" y="4416474"/>
            <a:ext cx="7324578" cy="2441526"/>
          </a:xfrm>
          <a:prstGeom prst="rect">
            <a:avLst/>
          </a:prstGeom>
        </p:spPr>
      </p:pic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6FE1D32E-794F-7BF6-348C-22692CEA1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3" y="0"/>
            <a:ext cx="4701635" cy="181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9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D7D7C-BACC-0CC9-4DB9-77CD5050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77" y="2400272"/>
            <a:ext cx="9179171" cy="1709515"/>
          </a:xfrm>
        </p:spPr>
        <p:txBody>
          <a:bodyPr>
            <a:noAutofit/>
          </a:bodyPr>
          <a:lstStyle/>
          <a:p>
            <a:r>
              <a:rPr kumimoji="1" lang="en-US" altLang="ja-JP" sz="6000" dirty="0"/>
              <a:t>web</a:t>
            </a:r>
            <a:r>
              <a:rPr kumimoji="1" lang="ja-JP" altLang="en-US" sz="6000" dirty="0"/>
              <a:t>アプリ</a:t>
            </a:r>
            <a:r>
              <a:rPr kumimoji="1" lang="en-US" altLang="ja-JP" sz="6000" dirty="0"/>
              <a:t>[</a:t>
            </a:r>
            <a:r>
              <a:rPr kumimoji="1" lang="ja-JP" altLang="en-US" sz="6000" dirty="0"/>
              <a:t>アニカレ</a:t>
            </a:r>
            <a:r>
              <a:rPr kumimoji="1" lang="en-US" altLang="ja-JP" sz="6000" dirty="0"/>
              <a:t>]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30139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15D66-05AB-5D97-C27A-CB779F82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24860"/>
            <a:ext cx="10178322" cy="1274330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アニカレはどんな人向け？</a:t>
            </a:r>
          </a:p>
        </p:txBody>
      </p:sp>
      <p:sp>
        <p:nvSpPr>
          <p:cNvPr id="6" name="思考の吹き出し: 雲形 5">
            <a:extLst>
              <a:ext uri="{FF2B5EF4-FFF2-40B4-BE49-F238E27FC236}">
                <a16:creationId xmlns:a16="http://schemas.microsoft.com/office/drawing/2014/main" id="{0850FFD6-0FAC-9416-9A9E-ECBE8016AEE4}"/>
              </a:ext>
            </a:extLst>
          </p:cNvPr>
          <p:cNvSpPr/>
          <p:nvPr/>
        </p:nvSpPr>
        <p:spPr>
          <a:xfrm>
            <a:off x="6700634" y="1499190"/>
            <a:ext cx="3549445" cy="2031325"/>
          </a:xfrm>
          <a:prstGeom prst="cloudCallout">
            <a:avLst>
              <a:gd name="adj1" fmla="val 35288"/>
              <a:gd name="adj2" fmla="val 6545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ja-JP" altLang="en-US" kern="1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楽しく予定管理できるアプリないかな～</a:t>
            </a:r>
            <a:endParaRPr kumimoji="1" lang="en-US" altLang="ja-JP" kern="10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0" name="コンテンツ プレースホルダー 9" descr="プログラマー男性 単色塗りつぶし">
            <a:extLst>
              <a:ext uri="{FF2B5EF4-FFF2-40B4-BE49-F238E27FC236}">
                <a16:creationId xmlns:a16="http://schemas.microsoft.com/office/drawing/2014/main" id="{3935401F-ADD2-F7BE-B6E1-52C647677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4127" y="2956160"/>
            <a:ext cx="2207322" cy="2207322"/>
          </a:xfr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5732366-3D3D-99DF-EEE2-2D5D962A485F}"/>
              </a:ext>
            </a:extLst>
          </p:cNvPr>
          <p:cNvSpPr txBox="1"/>
          <p:nvPr/>
        </p:nvSpPr>
        <p:spPr>
          <a:xfrm>
            <a:off x="2011000" y="2252939"/>
            <a:ext cx="61132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ja-JP" altLang="ja-JP" sz="2400" kern="10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・ゲームが好き</a:t>
            </a:r>
            <a:r>
              <a:rPr lang="ja-JP" altLang="en-US" sz="2400" kern="10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！</a:t>
            </a:r>
            <a:endParaRPr lang="en-US" altLang="ja-JP" sz="2400" kern="100">
              <a:solidFill>
                <a:schemeClr val="tx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24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・動物が好き</a:t>
            </a:r>
            <a:r>
              <a:rPr lang="ja-JP" altLang="en-US" sz="24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！</a:t>
            </a:r>
            <a:endParaRPr lang="ja-JP" altLang="ja-JP" sz="2400" kern="100">
              <a:solidFill>
                <a:schemeClr val="tx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2400" kern="10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ja-JP" altLang="en-US" sz="24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お得な情報が好き！</a:t>
            </a:r>
            <a:endParaRPr lang="en-US" altLang="ja-JP" sz="24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kumimoji="1" lang="ja-JP" altLang="en-US" sz="24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・育成ゲームが好き！</a:t>
            </a:r>
            <a:endParaRPr lang="en-US" altLang="ja-JP" sz="24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24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・予定管理を忘れてしまう</a:t>
            </a:r>
            <a:endParaRPr lang="en-US" altLang="ja-JP" sz="2400" kern="100">
              <a:solidFill>
                <a:schemeClr val="tx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27" name="グラフィックス 26" descr="ゾウ 枠線">
            <a:extLst>
              <a:ext uri="{FF2B5EF4-FFF2-40B4-BE49-F238E27FC236}">
                <a16:creationId xmlns:a16="http://schemas.microsoft.com/office/drawing/2014/main" id="{429F41CE-036C-FEB7-93A9-E4DACEA44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6439" y="3967616"/>
            <a:ext cx="914400" cy="914400"/>
          </a:xfrm>
          <a:prstGeom prst="rect">
            <a:avLst/>
          </a:prstGeom>
        </p:spPr>
      </p:pic>
      <p:pic>
        <p:nvPicPr>
          <p:cNvPr id="31" name="グラフィックス 30" descr="月毎カレンダー 枠線">
            <a:extLst>
              <a:ext uri="{FF2B5EF4-FFF2-40B4-BE49-F238E27FC236}">
                <a16:creationId xmlns:a16="http://schemas.microsoft.com/office/drawing/2014/main" id="{DA5B213C-0FF0-A92E-FAC1-74A16D0C1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4721" y="1499190"/>
            <a:ext cx="914400" cy="914400"/>
          </a:xfrm>
          <a:prstGeom prst="rect">
            <a:avLst/>
          </a:prstGeom>
        </p:spPr>
      </p:pic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9B518843-F985-426D-43D4-B0B11A49E2E7}"/>
              </a:ext>
            </a:extLst>
          </p:cNvPr>
          <p:cNvSpPr/>
          <p:nvPr/>
        </p:nvSpPr>
        <p:spPr>
          <a:xfrm>
            <a:off x="1353215" y="5397910"/>
            <a:ext cx="9975248" cy="1161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ja-JP" altLang="ja-JP" sz="3600" kern="100">
                <a:solidFill>
                  <a:schemeClr val="tx1"/>
                </a:solidFill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  <a:cs typeface="Times New Roman" panose="02020603050405020304" pitchFamily="18" charset="0"/>
              </a:rPr>
              <a:t>使って楽しい</a:t>
            </a:r>
            <a:r>
              <a:rPr lang="ja-JP" altLang="en-US" sz="3600" kern="100">
                <a:solidFill>
                  <a:schemeClr val="tx1"/>
                </a:solidFill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  <a:cs typeface="Times New Roman" panose="02020603050405020304" pitchFamily="18" charset="0"/>
              </a:rPr>
              <a:t>新</a:t>
            </a:r>
            <a:r>
              <a:rPr lang="ja-JP" altLang="ja-JP" sz="3600" kern="100">
                <a:solidFill>
                  <a:schemeClr val="tx1"/>
                </a:solidFill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  <a:cs typeface="Times New Roman" panose="02020603050405020304" pitchFamily="18" charset="0"/>
              </a:rPr>
              <a:t>社会人の一日に寄り添うアプリ</a:t>
            </a:r>
          </a:p>
        </p:txBody>
      </p:sp>
    </p:spTree>
    <p:extLst>
      <p:ext uri="{BB962C8B-B14F-4D97-AF65-F5344CB8AC3E}">
        <p14:creationId xmlns:p14="http://schemas.microsoft.com/office/powerpoint/2010/main" val="213610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15D66-05AB-5D97-C27A-CB779F82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92323"/>
            <a:ext cx="10178322" cy="932523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アニカレとは？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35A4B4-AB3D-C64B-591D-9BD4FE612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584103"/>
            <a:ext cx="10370479" cy="1407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>
                <a:solidFill>
                  <a:schemeClr val="tx1"/>
                </a:solidFill>
              </a:rPr>
              <a:t>・</a:t>
            </a:r>
            <a:r>
              <a:rPr lang="ja-JP" altLang="en-US" sz="2800">
                <a:solidFill>
                  <a:srgbClr val="FAA204"/>
                </a:solidFill>
              </a:rPr>
              <a:t>毎日ログインして使いたくなる機能性</a:t>
            </a:r>
            <a:endParaRPr lang="en-US" altLang="ja-JP" sz="2800">
              <a:solidFill>
                <a:srgbClr val="FAA204"/>
              </a:solidFill>
            </a:endParaRPr>
          </a:p>
          <a:p>
            <a:pPr marL="0" indent="0">
              <a:buNone/>
            </a:pPr>
            <a:r>
              <a:rPr lang="ja-JP" altLang="en-US" sz="1800">
                <a:solidFill>
                  <a:schemeClr val="tx1"/>
                </a:solidFill>
              </a:rPr>
              <a:t>　→ログイン、予定、</a:t>
            </a:r>
            <a:r>
              <a:rPr lang="en-US" altLang="ja-JP" sz="1800" err="1">
                <a:solidFill>
                  <a:schemeClr val="tx1"/>
                </a:solidFill>
              </a:rPr>
              <a:t>todo</a:t>
            </a:r>
            <a:r>
              <a:rPr lang="ja-JP" altLang="en-US" sz="1800">
                <a:solidFill>
                  <a:schemeClr val="tx1"/>
                </a:solidFill>
              </a:rPr>
              <a:t>、日記追加ボーナスでもらえるポイントで自分好みのアプリに！</a:t>
            </a:r>
            <a:endParaRPr lang="en-US" altLang="ja-JP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1800">
                <a:solidFill>
                  <a:schemeClr val="tx1"/>
                </a:solidFill>
              </a:rPr>
              <a:t>　　貯めたポイントでかわいいキャラクターやお得なクーポンを</a:t>
            </a:r>
            <a:r>
              <a:rPr lang="en-US" altLang="ja-JP" sz="1800">
                <a:solidFill>
                  <a:schemeClr val="tx1"/>
                </a:solidFill>
              </a:rPr>
              <a:t>GET</a:t>
            </a:r>
            <a:r>
              <a:rPr lang="ja-JP" altLang="en-US" sz="1800">
                <a:solidFill>
                  <a:schemeClr val="tx1"/>
                </a:solidFill>
              </a:rPr>
              <a:t>しよう！</a:t>
            </a:r>
            <a:endParaRPr lang="en-US" altLang="ja-JP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1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1FC69CC-7B9B-A536-8D94-41D38E99B840}"/>
              </a:ext>
            </a:extLst>
          </p:cNvPr>
          <p:cNvSpPr txBox="1"/>
          <p:nvPr/>
        </p:nvSpPr>
        <p:spPr>
          <a:xfrm>
            <a:off x="1251678" y="3418259"/>
            <a:ext cx="103704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800"/>
              <a:t>・</a:t>
            </a:r>
            <a:r>
              <a:rPr lang="ja-JP" altLang="en-US" sz="2800">
                <a:solidFill>
                  <a:srgbClr val="FAA204"/>
                </a:solidFill>
              </a:rPr>
              <a:t>予定追加以外にも</a:t>
            </a:r>
            <a:r>
              <a:rPr lang="en-US" altLang="ja-JP" sz="2800">
                <a:solidFill>
                  <a:srgbClr val="FAA204"/>
                </a:solidFill>
              </a:rPr>
              <a:t>TODO</a:t>
            </a:r>
            <a:r>
              <a:rPr lang="ja-JP" altLang="en-US" sz="2800">
                <a:solidFill>
                  <a:srgbClr val="FAA204"/>
                </a:solidFill>
              </a:rPr>
              <a:t>、日記追加機能搭載</a:t>
            </a:r>
            <a:endParaRPr lang="en-US" altLang="ja-JP" sz="2800">
              <a:solidFill>
                <a:srgbClr val="FAA204"/>
              </a:solidFill>
            </a:endParaRPr>
          </a:p>
          <a:p>
            <a:pPr marL="0" indent="0">
              <a:buNone/>
            </a:pPr>
            <a:r>
              <a:rPr lang="ja-JP" altLang="en-US"/>
              <a:t>　→予定追加しかないカレンダーアプリが多い中、</a:t>
            </a:r>
            <a:r>
              <a:rPr lang="en-US" altLang="ja-JP" err="1"/>
              <a:t>todo</a:t>
            </a:r>
            <a:r>
              <a:rPr lang="ja-JP" altLang="en-US"/>
              <a:t>管理や日記追加も出来る設計に！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　　予定管理はアニカレで解決！</a:t>
            </a:r>
            <a:endParaRPr lang="en-US" altLang="ja-JP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A5E4342-B6A0-2C4B-07C4-B8562C82B9B8}"/>
              </a:ext>
            </a:extLst>
          </p:cNvPr>
          <p:cNvSpPr txBox="1"/>
          <p:nvPr/>
        </p:nvSpPr>
        <p:spPr>
          <a:xfrm>
            <a:off x="1251677" y="4922197"/>
            <a:ext cx="104897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800"/>
              <a:t>・</a:t>
            </a:r>
            <a:r>
              <a:rPr lang="ja-JP" altLang="en-US" sz="2800">
                <a:solidFill>
                  <a:srgbClr val="FAA204"/>
                </a:solidFill>
              </a:rPr>
              <a:t>可愛いデザイン</a:t>
            </a:r>
            <a:endParaRPr lang="en-US" altLang="ja-JP" sz="2800">
              <a:solidFill>
                <a:srgbClr val="FAA204"/>
              </a:solidFill>
            </a:endParaRPr>
          </a:p>
          <a:p>
            <a:pPr marL="0" indent="0">
              <a:buNone/>
            </a:pPr>
            <a:r>
              <a:rPr lang="ja-JP" altLang="en-US"/>
              <a:t>　→かわいい動物が迎えてくれるデザイン設計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　　使えば使うほど親しみやすいカレンダーアプリに変身！</a:t>
            </a:r>
            <a:endParaRPr lang="en-US" altLang="ja-JP"/>
          </a:p>
        </p:txBody>
      </p:sp>
      <p:pic>
        <p:nvPicPr>
          <p:cNvPr id="9" name="グラフィックス 8" descr="硬貨 単色塗りつぶし">
            <a:extLst>
              <a:ext uri="{FF2B5EF4-FFF2-40B4-BE49-F238E27FC236}">
                <a16:creationId xmlns:a16="http://schemas.microsoft.com/office/drawing/2014/main" id="{9558D05D-5CE4-B115-D577-E5E64ABDA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4452" y="2573294"/>
            <a:ext cx="762000" cy="76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グラフィックス 14" descr="日毎カレンダー 単色塗りつぶし">
            <a:extLst>
              <a:ext uri="{FF2B5EF4-FFF2-40B4-BE49-F238E27FC236}">
                <a16:creationId xmlns:a16="http://schemas.microsoft.com/office/drawing/2014/main" id="{B3FB6225-72CC-84D4-0D20-1AB8146E1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4452" y="4121242"/>
            <a:ext cx="914400" cy="914400"/>
          </a:xfrm>
          <a:prstGeom prst="rect">
            <a:avLst/>
          </a:prstGeom>
        </p:spPr>
      </p:pic>
      <p:pic>
        <p:nvPicPr>
          <p:cNvPr id="17" name="図 16" descr="ロゴ&#10;&#10;自動的に生成された説明">
            <a:extLst>
              <a:ext uri="{FF2B5EF4-FFF2-40B4-BE49-F238E27FC236}">
                <a16:creationId xmlns:a16="http://schemas.microsoft.com/office/drawing/2014/main" id="{128BA505-B9D2-2766-09AB-9393FB86B1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03" y="5198460"/>
            <a:ext cx="2637864" cy="1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2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15D66-05AB-5D97-C27A-CB779F82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8602"/>
            <a:ext cx="10178322" cy="701378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品質管理の観点から</a:t>
            </a:r>
            <a:endParaRPr kumimoji="1" lang="ja-JP" altLang="en-US" sz="36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30E698B-DE2A-058B-6E1E-78F857897B4E}"/>
              </a:ext>
            </a:extLst>
          </p:cNvPr>
          <p:cNvSpPr/>
          <p:nvPr/>
        </p:nvSpPr>
        <p:spPr>
          <a:xfrm>
            <a:off x="1251677" y="1765920"/>
            <a:ext cx="2896253" cy="47686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・ログイン機能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・新規登録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・パスワード再設定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・カレンダー機能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・予定追加、削除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  <a:ea typeface="メイリオ"/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  <a:ea typeface="メイリオ"/>
              </a:rPr>
              <a:t>TODO</a:t>
            </a:r>
            <a:r>
              <a:rPr kumimoji="1" lang="ja-JP" altLang="en-US" dirty="0">
                <a:solidFill>
                  <a:schemeClr val="tx1"/>
                </a:solidFill>
                <a:ea typeface="メイリオ"/>
              </a:rPr>
              <a:t>追加、削除</a:t>
            </a:r>
            <a:endParaRPr lang="en-US" altLang="ja-JP" dirty="0">
              <a:solidFill>
                <a:schemeClr val="tx1"/>
              </a:solidFill>
              <a:ea typeface="メイリオ"/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・日記追加、削除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・ログアウト機能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E00910F-6C1A-5AA5-1DF4-D165E465876C}"/>
              </a:ext>
            </a:extLst>
          </p:cNvPr>
          <p:cNvSpPr/>
          <p:nvPr/>
        </p:nvSpPr>
        <p:spPr>
          <a:xfrm>
            <a:off x="4744605" y="1790734"/>
            <a:ext cx="2994991" cy="47686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endParaRPr kumimoji="1" lang="en-US" altLang="ja-JP">
              <a:solidFill>
                <a:schemeClr val="tx1"/>
              </a:solidFill>
            </a:endParaRPr>
          </a:p>
          <a:p>
            <a:endParaRPr kumimoji="1" lang="en-US" altLang="ja-JP">
              <a:solidFill>
                <a:schemeClr val="tx1"/>
              </a:solidFill>
            </a:endParaRPr>
          </a:p>
          <a:p>
            <a:endParaRPr kumimoji="1" lang="en-US" altLang="ja-JP">
              <a:solidFill>
                <a:schemeClr val="tx1"/>
              </a:solidFill>
            </a:endParaRPr>
          </a:p>
          <a:p>
            <a:endParaRPr kumimoji="1" lang="en-US" altLang="ja-JP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・トップページに予定</a:t>
            </a:r>
            <a:endParaRPr kumimoji="1" lang="en-US" altLang="ja-JP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　</a:t>
            </a:r>
            <a:r>
              <a:rPr kumimoji="1" lang="en-US" altLang="ja-JP">
                <a:solidFill>
                  <a:schemeClr val="tx1"/>
                </a:solidFill>
              </a:rPr>
              <a:t>todo</a:t>
            </a:r>
            <a:r>
              <a:rPr kumimoji="1" lang="ja-JP" altLang="en-US">
                <a:solidFill>
                  <a:schemeClr val="tx1"/>
                </a:solidFill>
              </a:rPr>
              <a:t>、格言反映</a:t>
            </a:r>
            <a:endParaRPr kumimoji="1" lang="en-US" altLang="ja-JP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・ハンバーガーメニュー</a:t>
            </a:r>
            <a:endParaRPr kumimoji="1" lang="en-US" altLang="ja-JP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・ポイント表示</a:t>
            </a:r>
            <a:endParaRPr kumimoji="1" lang="en-US" altLang="ja-JP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・日付表示</a:t>
            </a:r>
            <a:endParaRPr kumimoji="1" lang="en-US" altLang="ja-JP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・日記一覧から詳細へ</a:t>
            </a:r>
            <a:endParaRPr kumimoji="1" lang="en-US" altLang="ja-JP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・アラート表示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11BBB30-AEB1-9108-5DDC-FF184CFEEAA0}"/>
              </a:ext>
            </a:extLst>
          </p:cNvPr>
          <p:cNvSpPr/>
          <p:nvPr/>
        </p:nvSpPr>
        <p:spPr>
          <a:xfrm>
            <a:off x="8336271" y="1790734"/>
            <a:ext cx="2994991" cy="47686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・ポイント追加</a:t>
            </a:r>
            <a:endParaRPr kumimoji="1" lang="en-US" altLang="ja-JP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・キャラクター、壁紙、</a:t>
            </a:r>
            <a:endParaRPr kumimoji="1" lang="en-US" altLang="ja-JP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　格言、クーポン交換</a:t>
            </a:r>
            <a:endParaRPr kumimoji="1" lang="en-US" altLang="ja-JP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・ポップアップ表示</a:t>
            </a:r>
            <a:endParaRPr kumimoji="1" lang="en-US" altLang="ja-JP">
              <a:solidFill>
                <a:schemeClr val="tx1"/>
              </a:solidFill>
            </a:endParaRPr>
          </a:p>
          <a:p>
            <a:endParaRPr kumimoji="1" lang="en-US" altLang="ja-JP">
              <a:solidFill>
                <a:schemeClr val="tx1"/>
              </a:solidFill>
            </a:endParaRPr>
          </a:p>
          <a:p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FEE8F7F-AF78-2E15-70E0-CA8FA8C8ECD3}"/>
              </a:ext>
            </a:extLst>
          </p:cNvPr>
          <p:cNvSpPr txBox="1"/>
          <p:nvPr/>
        </p:nvSpPr>
        <p:spPr>
          <a:xfrm>
            <a:off x="1884794" y="1920827"/>
            <a:ext cx="163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当たり前品質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047CA0-20E7-13AE-3106-AC5C5EB66BD2}"/>
              </a:ext>
            </a:extLst>
          </p:cNvPr>
          <p:cNvSpPr txBox="1"/>
          <p:nvPr/>
        </p:nvSpPr>
        <p:spPr>
          <a:xfrm>
            <a:off x="5387334" y="1920827"/>
            <a:ext cx="163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一元的品質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79DA0F-9A7B-A0DE-D8E9-BB34A979136B}"/>
              </a:ext>
            </a:extLst>
          </p:cNvPr>
          <p:cNvSpPr txBox="1"/>
          <p:nvPr/>
        </p:nvSpPr>
        <p:spPr>
          <a:xfrm>
            <a:off x="9018757" y="1915931"/>
            <a:ext cx="163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魅力的品質</a:t>
            </a:r>
          </a:p>
        </p:txBody>
      </p:sp>
      <p:pic>
        <p:nvPicPr>
          <p:cNvPr id="16" name="グラフィックス 15" descr="ひよこ 枠線">
            <a:extLst>
              <a:ext uri="{FF2B5EF4-FFF2-40B4-BE49-F238E27FC236}">
                <a16:creationId xmlns:a16="http://schemas.microsoft.com/office/drawing/2014/main" id="{464CC6E7-4604-2A79-7BA7-682089DFB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6047" y="1044668"/>
            <a:ext cx="914400" cy="914400"/>
          </a:xfrm>
          <a:prstGeom prst="rect">
            <a:avLst/>
          </a:prstGeom>
        </p:spPr>
      </p:pic>
      <p:pic>
        <p:nvPicPr>
          <p:cNvPr id="18" name="グラフィックス 17" descr="恐竜の卵 枠線">
            <a:extLst>
              <a:ext uri="{FF2B5EF4-FFF2-40B4-BE49-F238E27FC236}">
                <a16:creationId xmlns:a16="http://schemas.microsoft.com/office/drawing/2014/main" id="{991BF7A9-E4DF-1743-F65F-4613AA939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2139" y="1132734"/>
            <a:ext cx="702534" cy="702534"/>
          </a:xfrm>
          <a:prstGeom prst="rect">
            <a:avLst/>
          </a:prstGeom>
        </p:spPr>
      </p:pic>
      <p:pic>
        <p:nvPicPr>
          <p:cNvPr id="20" name="グラフィックス 19" descr="雄鶏 枠線">
            <a:extLst>
              <a:ext uri="{FF2B5EF4-FFF2-40B4-BE49-F238E27FC236}">
                <a16:creationId xmlns:a16="http://schemas.microsoft.com/office/drawing/2014/main" id="{B2B5069C-A271-239F-DA77-13C3139F5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5610" y="10446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1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D7D7C-BACC-0CC9-4DB9-77CD5050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998" y="2386204"/>
            <a:ext cx="8187071" cy="1709515"/>
          </a:xfrm>
        </p:spPr>
        <p:txBody>
          <a:bodyPr>
            <a:noAutofit/>
          </a:bodyPr>
          <a:lstStyle/>
          <a:p>
            <a:r>
              <a:rPr lang="ja-JP" altLang="en-US" sz="6000"/>
              <a:t>機能紹介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385658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20B71-B5FC-4BC7-3F1D-0E80BEB8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ログイン画面</a:t>
            </a:r>
          </a:p>
        </p:txBody>
      </p:sp>
      <p:pic>
        <p:nvPicPr>
          <p:cNvPr id="7" name="コンテンツ プレースホルダー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FED1499E-0D0A-9529-885D-45B249A24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178" y="1874517"/>
            <a:ext cx="9585821" cy="4708454"/>
          </a:xfrm>
        </p:spPr>
      </p:pic>
    </p:spTree>
    <p:extLst>
      <p:ext uri="{BB962C8B-B14F-4D97-AF65-F5344CB8AC3E}">
        <p14:creationId xmlns:p14="http://schemas.microsoft.com/office/powerpoint/2010/main" val="299007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20B71-B5FC-4BC7-3F1D-0E80BEB8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新規登録画面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FED1499E-0D0A-9529-885D-45B249A24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4178" y="1893826"/>
            <a:ext cx="9585821" cy="4669835"/>
          </a:xfrm>
        </p:spPr>
      </p:pic>
    </p:spTree>
    <p:extLst>
      <p:ext uri="{BB962C8B-B14F-4D97-AF65-F5344CB8AC3E}">
        <p14:creationId xmlns:p14="http://schemas.microsoft.com/office/powerpoint/2010/main" val="3866326733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C5309145EA1814EBD2846E28C5317E2" ma:contentTypeVersion="2" ma:contentTypeDescription="新しいドキュメントを作成します。" ma:contentTypeScope="" ma:versionID="b902039f9b89433e1b9a88871ac1bed1">
  <xsd:schema xmlns:xsd="http://www.w3.org/2001/XMLSchema" xmlns:xs="http://www.w3.org/2001/XMLSchema" xmlns:p="http://schemas.microsoft.com/office/2006/metadata/properties" xmlns:ns3="63a85d34-499a-47c1-a6c3-3f1f522599ca" targetNamespace="http://schemas.microsoft.com/office/2006/metadata/properties" ma:root="true" ma:fieldsID="d5dec7e48f7f6e468ac8f8d411044250" ns3:_="">
    <xsd:import namespace="63a85d34-499a-47c1-a6c3-3f1f522599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a85d34-499a-47c1-a6c3-3f1f522599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A65980-CF04-417F-9BCC-96C661C5AC53}">
  <ds:schemaRefs>
    <ds:schemaRef ds:uri="63a85d34-499a-47c1-a6c3-3f1f522599c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C67E10-D9C7-4906-9B7A-25743F8C9A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D03FB9-6258-4372-8BE9-7A043EF42A7D}">
  <ds:schemaRefs>
    <ds:schemaRef ds:uri="63a85d34-499a-47c1-a6c3-3f1f522599c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2</TotalTime>
  <Words>859</Words>
  <Application>Microsoft Office PowerPoint</Application>
  <PresentationFormat>ワイド画面</PresentationFormat>
  <Paragraphs>202</Paragraphs>
  <Slides>23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HGS創英角ﾎﾟｯﾌﾟ体</vt:lpstr>
      <vt:lpstr>游ゴシック</vt:lpstr>
      <vt:lpstr>游明朝</vt:lpstr>
      <vt:lpstr>Arial</vt:lpstr>
      <vt:lpstr>Gill Sans MT</vt:lpstr>
      <vt:lpstr>Impact</vt:lpstr>
      <vt:lpstr>バッジ</vt:lpstr>
      <vt:lpstr>PowerPoint プレゼンテーション</vt:lpstr>
      <vt:lpstr>目次</vt:lpstr>
      <vt:lpstr>webアプリ[アニカレ]</vt:lpstr>
      <vt:lpstr>アニカレはどんな人向け？</vt:lpstr>
      <vt:lpstr>アニカレとは？</vt:lpstr>
      <vt:lpstr>品質管理の観点から</vt:lpstr>
      <vt:lpstr>機能紹介</vt:lpstr>
      <vt:lpstr>ログイン画面</vt:lpstr>
      <vt:lpstr>新規登録画面</vt:lpstr>
      <vt:lpstr>PW再設定画面</vt:lpstr>
      <vt:lpstr>ログインボーナス画面</vt:lpstr>
      <vt:lpstr>トップページ画面</vt:lpstr>
      <vt:lpstr>６月の研修を通して</vt:lpstr>
      <vt:lpstr>我々が体感した課題</vt:lpstr>
      <vt:lpstr>どのように乗り越えたか</vt:lpstr>
      <vt:lpstr>課題：予定管理の難しさ</vt:lpstr>
      <vt:lpstr>各個人の成果</vt:lpstr>
      <vt:lpstr>リーダー:渡邊</vt:lpstr>
      <vt:lpstr>DBA:渥美</vt:lpstr>
      <vt:lpstr>品質管理:橋間</vt:lpstr>
      <vt:lpstr>コミュニケーション＆発表:清水</vt:lpstr>
      <vt:lpstr>構成管理:越智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～いつものおとも～アニマルカレンダー アニカレ</dc:title>
  <dc:creator>渡邊龍哉</dc:creator>
  <cp:lastModifiedBy>渡邊龍哉</cp:lastModifiedBy>
  <cp:revision>3</cp:revision>
  <dcterms:created xsi:type="dcterms:W3CDTF">2022-06-28T04:44:49Z</dcterms:created>
  <dcterms:modified xsi:type="dcterms:W3CDTF">2022-06-29T03:01:14Z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0x010100AC5309145EA1814EBD2846E28C5317E2</vt:lpwstr>
  </property>
</Properties>
</file>