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omments/modernComment_111_751868A0.xml" ContentType="application/vnd.ms-powerpoint.comments+xml"/>
  <Override PartName="/ppt/comments/modernComment_115_7E957A3B.xml" ContentType="application/vnd.ms-powerpoint.comments+xml"/>
  <Override PartName="/ppt/comments/modernComment_102_B7DB5C8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5" r:id="rId4"/>
    <p:sldId id="272" r:id="rId5"/>
    <p:sldId id="273" r:id="rId6"/>
    <p:sldId id="274" r:id="rId7"/>
    <p:sldId id="266" r:id="rId8"/>
    <p:sldId id="260" r:id="rId9"/>
    <p:sldId id="276" r:id="rId10"/>
    <p:sldId id="267" r:id="rId11"/>
    <p:sldId id="269" r:id="rId12"/>
    <p:sldId id="277" r:id="rId13"/>
    <p:sldId id="278" r:id="rId14"/>
    <p:sldId id="261" r:id="rId15"/>
    <p:sldId id="262" r:id="rId16"/>
    <p:sldId id="263" r:id="rId17"/>
    <p:sldId id="279" r:id="rId18"/>
    <p:sldId id="265" r:id="rId19"/>
    <p:sldId id="258" r:id="rId20"/>
    <p:sldId id="271"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5827A4-E181-5690-9F17-579CD6012B7F}" name="山本依里" initials="山本依里" userId="S::yamamoto-eri-plusdojo2022@seplus2016.onmicrosoft.com::aa7017ce-cd7a-484d-941c-c091a97aba5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09" autoAdjust="0"/>
    <p:restoredTop sz="94660"/>
  </p:normalViewPr>
  <p:slideViewPr>
    <p:cSldViewPr snapToGrid="0">
      <p:cViewPr varScale="1">
        <p:scale>
          <a:sx n="72" d="100"/>
          <a:sy n="72" d="100"/>
        </p:scale>
        <p:origin x="7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modernComment_102_B7DB5C80.xml><?xml version="1.0" encoding="utf-8"?>
<p188:cmLst xmlns:a="http://schemas.openxmlformats.org/drawingml/2006/main" xmlns:r="http://schemas.openxmlformats.org/officeDocument/2006/relationships" xmlns:p188="http://schemas.microsoft.com/office/powerpoint/2018/8/main">
  <p188:cm id="{0471B678-CC35-4743-AD36-B1A6E1FE905D}" authorId="{E85827A4-E181-5690-9F17-579CD6012B7F}" created="2022-06-25T17:41:16.683">
    <pc:sldMkLst xmlns:pc="http://schemas.microsoft.com/office/powerpoint/2013/main/command">
      <pc:docMk/>
      <pc:sldMk cId="3084606592" sldId="258"/>
    </pc:sldMkLst>
    <p188:txBody>
      <a:bodyPr/>
      <a:lstStyle/>
      <a:p>
        <a:r>
          <a:rPr lang="ja-JP" altLang="en-US"/>
          <a:t>こことその次のスライドの取り組み、思いついたら埋めといて、、、😢</a:t>
        </a:r>
      </a:p>
    </p188:txBody>
  </p188:cm>
</p188:cmLst>
</file>

<file path=ppt/comments/modernComment_111_751868A0.xml><?xml version="1.0" encoding="utf-8"?>
<p188:cmLst xmlns:a="http://schemas.openxmlformats.org/drawingml/2006/main" xmlns:r="http://schemas.openxmlformats.org/officeDocument/2006/relationships" xmlns:p188="http://schemas.microsoft.com/office/powerpoint/2018/8/main">
  <p188:cm id="{228D0F9D-EB28-41C6-AD85-9069424C154B}" authorId="{E85827A4-E181-5690-9F17-579CD6012B7F}" created="2022-06-25T17:40:23.437">
    <ac:deMkLst xmlns:ac="http://schemas.microsoft.com/office/drawing/2013/main/command">
      <pc:docMk xmlns:pc="http://schemas.microsoft.com/office/powerpoint/2013/main/command"/>
      <pc:sldMk xmlns:pc="http://schemas.microsoft.com/office/powerpoint/2013/main/command" cId="1964533920" sldId="273"/>
      <ac:spMk id="3" creationId="{4F68B470-BAFA-18F8-6FC2-955F9D87ADA9}"/>
    </ac:deMkLst>
    <p188:replyLst>
      <p188:reply id="{2393F02B-39DE-47CB-814F-A9A026D50E6F}" authorId="{E85827A4-E181-5690-9F17-579CD6012B7F}" created="2022-06-25T17:42:04.471">
        <p188:txBody>
          <a:bodyPr/>
          <a:lstStyle/>
          <a:p>
            <a:r>
              <a:rPr lang="ja-JP" altLang="en-US"/>
              <a:t>あと押しに命令されるからこんなアプリ入れるんだよっての</a:t>
            </a:r>
          </a:p>
        </p188:txBody>
      </p188:reply>
    </p188:replyLst>
    <p188:txBody>
      <a:bodyPr/>
      <a:lstStyle/>
      <a:p>
        <a:r>
          <a:rPr lang="ja-JP" altLang="en-US"/>
          <a:t>ここら辺下書き、他のToDoリストとの違いを説明したい。リスト作成したら推しから褒められるよ！って。
この歩いてるのは、リストの内容をアーティスティックに書いてみた。</a:t>
        </a:r>
      </a:p>
    </p188:txBody>
  </p188:cm>
</p188:cmLst>
</file>

<file path=ppt/comments/modernComment_115_7E957A3B.xml><?xml version="1.0" encoding="utf-8"?>
<p188:cmLst xmlns:a="http://schemas.openxmlformats.org/drawingml/2006/main" xmlns:r="http://schemas.openxmlformats.org/officeDocument/2006/relationships" xmlns:p188="http://schemas.microsoft.com/office/powerpoint/2018/8/main">
  <p188:cm id="{F156679C-9F5D-4ECC-8EC5-F4B9DD2AF8D2}" authorId="{E85827A4-E181-5690-9F17-579CD6012B7F}" created="2022-06-25T17:41:16.683">
    <pc:sldMkLst xmlns:pc="http://schemas.microsoft.com/office/powerpoint/2013/main/command">
      <pc:docMk/>
      <pc:sldMk cId="3084606592" sldId="258"/>
    </pc:sldMkLst>
    <p188:txBody>
      <a:bodyPr/>
      <a:lstStyle/>
      <a:p>
        <a:r>
          <a:rPr lang="ja-JP" altLang="en-US"/>
          <a:t>こことその次のスライドの取り組み、思いついたら埋めといて、、、😢</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07.136"/>
    </inkml:context>
    <inkml:brush xml:id="br0">
      <inkml:brushProperty name="width" value="0.1" units="cm"/>
      <inkml:brushProperty name="height" value="0.1" units="cm"/>
      <inkml:brushProperty name="color" value="#FFFFFF"/>
    </inkml:brush>
  </inkml:definitions>
  <inkml:trace contextRef="#ctx0" brushRef="#br0">162 67 24575,'0'3'0,"0"0"0,0-1 0,0 1 0,0-1 0,-1 1 0,1-1 0,-1 1 0,1-1 0,-1 1 0,0-1 0,0 1 0,0-1 0,0 0 0,-1 1 0,1-1 0,0 0 0,-1 0 0,0 0 0,1 0 0,-1 0 0,0 0 0,0-1 0,-3 3 0,-2-1 0,1-1 0,-1 1 0,0-1 0,1 0 0,-1-1 0,-13 2 0,14-3 0,1 1 0,-1 0 0,0 0 0,0 0 0,1 1 0,-1-1 0,1 2 0,0-1 0,-1 0 0,1 1 0,-7 5 0,12-8 0,0 0 0,0 1 0,0-1 0,0 0 0,-1 1 0,1-1 0,0 1 0,0-1 0,0 0 0,0 1 0,0-1 0,0 0 0,0 1 0,0-1 0,0 1 0,0-1 0,0 0 0,0 1 0,0-1 0,0 1 0,1-1 0,-1 0 0,0 1 0,0-1 0,0 0 0,1 1 0,-1-1 0,0 0 0,0 1 0,1-1 0,-1 0 0,0 1 0,0-1 0,1 0 0,-1 0 0,0 1 0,1-1 0,-1 0 0,1 0 0,-1 0 0,0 0 0,1 0 0,-1 1 0,0-1 0,1 0 0,-1 0 0,1 0 0,-1 0 0,0 0 0,1 0 0,-1 0 0,1 0 0,-1 0 0,1-1 0,25 6 0,4-1 0,1-1 0,-1-1 0,0-2 0,1-2 0,-1 0 0,34-8 0,-60 9 7,0 0-1,0-1 0,0 0 0,0 0 1,0 0-1,-1 0 0,1-1 1,-1 1-1,1-1 0,-1 0 1,0 0-1,0 0 0,0 0 0,0-1 1,-1 1-1,0-1 0,1 0 1,2-6-1,-2 1-192,0 0 1,0 0-1,-1-1 0,0 1 1,-1-1-1,0 0 1,0-10-1,-1-14-6640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9.866"/>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00.194"/>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01.531"/>
    </inkml:context>
    <inkml:brush xml:id="br0">
      <inkml:brushProperty name="width" value="0.1" units="cm"/>
      <inkml:brushProperty name="height" value="0.1" units="cm"/>
      <inkml:brushProperty name="color" value="#FFFFFF"/>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16.427"/>
    </inkml:context>
    <inkml:brush xml:id="br0">
      <inkml:brushProperty name="width" value="0.1" units="cm"/>
      <inkml:brushProperty name="height" value="0.1" units="cm"/>
      <inkml:brushProperty name="color" value="#FFFFFF"/>
    </inkml:brush>
  </inkml:definitions>
  <inkml:trace contextRef="#ctx0" brushRef="#br0">45 81 24575,'96'0'0,"-119"1"0,-40-1 0,60 0 0,0 0 0,-1-1 0,1 1 0,0-1 0,-1 0 0,1 0 0,0 0 0,0 0 0,0 0 0,-1-1 0,2 1 0,-1-1 0,-5-4 0,7 6 0,1 0 0,0-1 0,-1 1 0,1-1 0,-1 1 0,1-1 0,0 1 0,-1-1 0,1 1 0,0-1 0,0 0 0,0 1 0,-1-1 0,1 1 0,0-1 0,0 1 0,0-1 0,0 0 0,0 1 0,0-1 0,0 1 0,0-1 0,0 0 0,0 1 0,0-1 0,1 1 0,-1-1 0,0 0 0,0 1 0,1-1 0,-1 1 0,1-1 0,19-15 0,28-2 0,2 12 0,-13 1 0,-68 4 0,-39 3-1365,34-2-5461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18.084"/>
    </inkml:context>
    <inkml:brush xml:id="br0">
      <inkml:brushProperty name="width" value="0.1" units="cm"/>
      <inkml:brushProperty name="height" value="0.1" units="cm"/>
      <inkml:brushProperty name="color" value="#FFFFFF"/>
    </inkml:brush>
  </inkml:definitions>
  <inkml:trace contextRef="#ctx0" brushRef="#br0">0 0 24575,'7'0'0,"9"0"0,8 0 0,6 0 0,6 0 0,2 0 0,2 0 0,-6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21.260"/>
    </inkml:context>
    <inkml:brush xml:id="br0">
      <inkml:brushProperty name="width" value="0.1" units="cm"/>
      <inkml:brushProperty name="height" value="0.1" units="cm"/>
      <inkml:brushProperty name="color" value="#FFFFFF"/>
    </inkml:brush>
  </inkml:definitions>
  <inkml:trace contextRef="#ctx0" brushRef="#br0">9 1 24575,'-6'0'0,"4"0"0,9 0 0,10 0 0,9 0 0,6 0 0,5 0 0,3 0 0,0 0 0,-5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23.708"/>
    </inkml:context>
    <inkml:brush xml:id="br0">
      <inkml:brushProperty name="width" value="0.1" units="cm"/>
      <inkml:brushProperty name="height" value="0.1" units="cm"/>
      <inkml:brushProperty name="color" value="#FFFFFF"/>
    </inkml:brush>
  </inkml:definitions>
  <inkml:trace contextRef="#ctx0" brushRef="#br0">16 291 24575,'0'-7'0,"0"-8"0,0-9 0,0-7 0,0-4 0,0-4 0,0-1 0,0 0 0,-7 5 0,-2 10-8191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26.385"/>
    </inkml:context>
    <inkml:brush xml:id="br0">
      <inkml:brushProperty name="width" value="0.1" units="cm"/>
      <inkml:brushProperty name="height" value="0.1" units="cm"/>
      <inkml:brushProperty name="color" value="#FFFFFF"/>
    </inkml:brush>
  </inkml:definitions>
  <inkml:trace contextRef="#ctx0" brushRef="#br0">226 156 24575,'-7'0'0,"-8"0"0,-9-7 0,-7-1 0,-4-1 0,3-4 0,0-1 0,7-4 0,6-6 0,14 1 0,14 5 0,12 5 0,3 5-8191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41.941"/>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44.691"/>
    </inkml:context>
    <inkml:brush xml:id="br0">
      <inkml:brushProperty name="width" value="0.1" units="cm"/>
      <inkml:brushProperty name="height" value="0.1" units="cm"/>
      <inkml:brushProperty name="color" value="#FFFFFF"/>
    </inkml:brush>
  </inkml:definitions>
  <inkml:trace contextRef="#ctx0" brushRef="#br0">127 1 24575,'0'6'0,"0"10"0,0 8 0,0 6 0,7-1 0,2 1 0,6-5 0,1 0 0,-10-4 0,-11-5 0,-13-6 0,-9-5 0,0-9 0,-3-5 0,5-7 0,-1 0 0,4 1-8191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11.503"/>
    </inkml:context>
    <inkml:brush xml:id="br0">
      <inkml:brushProperty name="width" value="0.1" units="cm"/>
      <inkml:brushProperty name="height" value="0.1" units="cm"/>
      <inkml:brushProperty name="color" value="#FFFFFF"/>
    </inkml:brush>
  </inkml:definitions>
  <inkml:trace contextRef="#ctx0" brushRef="#br0">316 177 24575,'-73'1'0,"-85"-3"0,154 1 0,0 0 0,0 0 0,0 0 0,0 0 0,0 0 0,0-1 0,0 0 0,0 1 0,1-2 0,-1 1 0,1 0 0,-1-1 0,1 1 0,0-1 0,0 0 0,0 0 0,0 0 0,1-1 0,-1 1 0,1-1 0,0 1 0,-3-8 0,4 9 0,0-1 0,0 1 0,0-1 0,1 0 0,-1 1 0,1-1 0,0 0 0,0 1 0,0-1 0,0 0 0,0 1 0,1-1 0,-1 0 0,1 1 0,-1-1 0,1 1 0,0-1 0,0 1 0,0-1 0,1 1 0,-1 0 0,1-1 0,-1 1 0,1 0 0,0 0 0,-1 0 0,1 0 0,0 1 0,0-1 0,1 0 0,-1 1 0,0-1 0,0 1 0,1 0 0,-1 0 0,3-1 0,6-2 21,-1 1 0,1 0 0,0 0 0,0 1 0,20 0 0,26-6-1512,-29 0-5335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6:30.283"/>
    </inkml:context>
    <inkml:brush xml:id="br0">
      <inkml:brushProperty name="width" value="0.1" units="cm"/>
      <inkml:brushProperty name="height" value="0.1" units="cm"/>
      <inkml:brushProperty name="color" value="#FFFFFF"/>
    </inkml:brush>
  </inkml:definitions>
  <inkml:trace contextRef="#ctx0" brushRef="#br0">60 121 24575,'-7'0'0,"-8"0"0,-3-6 0,3-10 0,10-1 0,13 2 0,11 3 0,3-2 0,-2-7 0,-5 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6.282"/>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7.148"/>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8.316"/>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8.644"/>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8.985"/>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5T13:35:59.516"/>
    </inkml:context>
    <inkml:brush xml:id="br0">
      <inkml:brushProperty name="width" value="0.1" units="cm"/>
      <inkml:brushProperty name="height" value="0.1" units="cm"/>
      <inkml:brushProperty name="color" value="#FFFFFF"/>
    </inkml:brush>
  </inkml:definitions>
  <inkml:trace contextRef="#ctx0" brushRef="#br0">24 161 24575,'0'-7'0,"0"-8"0,0-9 0,0-7 0,-6 2 0,-3 0 0,1 4-8191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59302-11EF-F402-CB3C-FE099B54390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347B73A-687D-D57B-7937-2700B54309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ED10951-202F-3547-A96D-84E213B960C9}"/>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1FD598D4-88C6-0B82-D788-D571A3A9FF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ACDD37-9860-A0B9-2EB3-49B09464D61B}"/>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427287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2BF1E5-FF84-F7E8-A9BD-EF71DBD535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B269A06-8B73-D784-9786-2551880DE1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D94837-96DE-165C-534D-9CE126F4AD6B}"/>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2E055279-34AB-9331-0A16-9AE409FA49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8A2CBB-0E3F-206A-A22A-85395FB8AB44}"/>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93673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387E30-E4A9-3E42-9E2C-E6B0A17EDFF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86702-E699-54AD-B093-4FBE97D22FA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B913A1-DFEC-66E7-EF94-C926E17364F2}"/>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8A53FC04-4F0C-A330-EFC6-86F7FA7F31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0BE969-FE4D-CDB4-E286-7B2334D99F5C}"/>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84688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7F8B1C-02ED-E080-1A47-BEE7B84EB9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A49FDF-1BD7-BDEF-4BD3-4A750F94073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26A918-F98A-086B-B36D-AB468BC1B8DD}"/>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F0E74209-CA79-4CB6-A9FB-43AE37C22E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8AA03E-0CF1-86B5-25DC-F2A51DD511A6}"/>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343288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EE0DA-F0CB-AC48-45E0-15055045E95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A79394-CE23-8129-DE21-4C00B6B09C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F471182-C0C5-07F5-C7F6-809C605BEE78}"/>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276AA8AA-8250-83DB-7F2D-68A7836956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52D3F0-37E4-55CA-AE50-007759F92F3A}"/>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162222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355E0-51C3-AD73-D966-6DBC69B123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403C0C-94EB-6DAA-8A8F-A9ED3A4F9C5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BF0CF5-D335-0046-30E1-15E8796DA3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0EE836C-8582-70E8-E09C-8A8C12D740A2}"/>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16EEFA88-6A2D-C86A-3EA0-76CCA051573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569B26-922F-9193-74ED-4C92B12E1044}"/>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178834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669509-4E6E-3A13-23D9-B0767C718F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37DECD-A16F-D27C-96AD-5337A5C40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27F9569-FEA2-6C0B-D53F-32FB1EA3A87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C088878-5DCC-FA36-F7F5-BDC8D1CA0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CADE2BC-C545-08A8-F2BA-5BD86F2B0C9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F28F83-822B-A96E-FBD9-5153F2DA4CA8}"/>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8" name="フッター プレースホルダー 7">
            <a:extLst>
              <a:ext uri="{FF2B5EF4-FFF2-40B4-BE49-F238E27FC236}">
                <a16:creationId xmlns:a16="http://schemas.microsoft.com/office/drawing/2014/main" id="{E02C5EAA-1B22-648B-09B8-4289355A62A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317187B-BFED-C47F-99DC-347456A5021A}"/>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261315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1D0325-4D33-C97D-CF9A-0A7A2861141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A0621BC-C3CE-5F63-61AA-2B85D22E9D24}"/>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4" name="フッター プレースホルダー 3">
            <a:extLst>
              <a:ext uri="{FF2B5EF4-FFF2-40B4-BE49-F238E27FC236}">
                <a16:creationId xmlns:a16="http://schemas.microsoft.com/office/drawing/2014/main" id="{D1D73A83-2C47-5B51-E4DA-0752BCDFCD7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1A3634D-402D-1D8F-6F64-C7B1EB64C3DF}"/>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314547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8A4FAC-B1CB-8066-7570-A0FB8C33939E}"/>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3" name="フッター プレースホルダー 2">
            <a:extLst>
              <a:ext uri="{FF2B5EF4-FFF2-40B4-BE49-F238E27FC236}">
                <a16:creationId xmlns:a16="http://schemas.microsoft.com/office/drawing/2014/main" id="{C4D3FBE9-6A10-385C-201C-AEFDF691189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609CC1-1AA6-CB50-CE2B-9F95D3FCCF5F}"/>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235845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3EDD3-DC8B-A33C-BF9C-3D3BEE6DED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7EB8A4-9519-5A83-347C-71377BC66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C63A25-FA28-0CBE-FE73-C052069A0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2100C4-46C1-70D1-EE57-4B490D02493F}"/>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2542A284-0B57-DAFF-E92F-5B739DE8EC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6C47F2-75B9-F829-F3D0-B8B1492F3078}"/>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23233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A3D72-BE75-6D4F-E853-BB402550601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735F5CC-287D-43B6-27F1-3CCEBFDBA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899229-869D-9035-F72C-36EEC2BD9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BF19FB-E053-E038-ADBE-49C36213EC12}"/>
              </a:ext>
            </a:extLst>
          </p:cNvPr>
          <p:cNvSpPr>
            <a:spLocks noGrp="1"/>
          </p:cNvSpPr>
          <p:nvPr>
            <p:ph type="dt" sz="half" idx="10"/>
          </p:nvPr>
        </p:nvSpPr>
        <p:spPr/>
        <p:txBody>
          <a:bodyPr/>
          <a:lstStyle/>
          <a:p>
            <a:fld id="{B4F61669-1504-4C62-B147-E70F6E000F9A}" type="datetimeFigureOut">
              <a:rPr kumimoji="1" lang="ja-JP" altLang="en-US" smtClean="0"/>
              <a:t>2022/6/27</a:t>
            </a:fld>
            <a:endParaRPr kumimoji="1" lang="ja-JP" altLang="en-US"/>
          </a:p>
        </p:txBody>
      </p:sp>
      <p:sp>
        <p:nvSpPr>
          <p:cNvPr id="6" name="フッター プレースホルダー 5">
            <a:extLst>
              <a:ext uri="{FF2B5EF4-FFF2-40B4-BE49-F238E27FC236}">
                <a16:creationId xmlns:a16="http://schemas.microsoft.com/office/drawing/2014/main" id="{73FCEABF-6A51-5A15-C4B3-AEBB2D1BA7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CAC3737-0F09-E818-6DE8-C109F82FD20A}"/>
              </a:ext>
            </a:extLst>
          </p:cNvPr>
          <p:cNvSpPr>
            <a:spLocks noGrp="1"/>
          </p:cNvSpPr>
          <p:nvPr>
            <p:ph type="sldNum" sz="quarter" idx="12"/>
          </p:nvPr>
        </p:nvSpPr>
        <p:spPr/>
        <p:txBody>
          <a:body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98544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FAD618-BB4D-E9AB-1C73-D04F87AD8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7D9491-6B7B-345E-F028-372893DD5B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A12935-0B3B-FE6C-6E8F-335DA0465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61669-1504-4C62-B147-E70F6E000F9A}" type="datetimeFigureOut">
              <a:rPr kumimoji="1" lang="ja-JP" altLang="en-US" smtClean="0"/>
              <a:t>2022/6/27</a:t>
            </a:fld>
            <a:endParaRPr kumimoji="1" lang="ja-JP" altLang="en-US"/>
          </a:p>
        </p:txBody>
      </p:sp>
      <p:sp>
        <p:nvSpPr>
          <p:cNvPr id="5" name="フッター プレースホルダー 4">
            <a:extLst>
              <a:ext uri="{FF2B5EF4-FFF2-40B4-BE49-F238E27FC236}">
                <a16:creationId xmlns:a16="http://schemas.microsoft.com/office/drawing/2014/main" id="{82322884-CC13-F661-D4A1-D70009918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3492301-3B97-E30B-C189-72446B034B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2DB26A-FC15-4F91-AE92-DE011144EBF9}" type="slidenum">
              <a:rPr kumimoji="1" lang="ja-JP" altLang="en-US" smtClean="0"/>
              <a:t>‹#›</a:t>
            </a:fld>
            <a:endParaRPr kumimoji="1" lang="ja-JP" altLang="en-US"/>
          </a:p>
        </p:txBody>
      </p:sp>
    </p:spTree>
    <p:extLst>
      <p:ext uri="{BB962C8B-B14F-4D97-AF65-F5344CB8AC3E}">
        <p14:creationId xmlns:p14="http://schemas.microsoft.com/office/powerpoint/2010/main" val="265234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5_7E957A3B.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2_B7DB5C80.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13.png"/><Relationship Id="rId26" Type="http://schemas.openxmlformats.org/officeDocument/2006/relationships/customXml" Target="../ink/ink15.xml"/><Relationship Id="rId3" Type="http://schemas.openxmlformats.org/officeDocument/2006/relationships/image" Target="../media/image3.png"/><Relationship Id="rId21" Type="http://schemas.openxmlformats.org/officeDocument/2006/relationships/customXml" Target="../ink/ink12.xml"/><Relationship Id="rId34" Type="http://schemas.openxmlformats.org/officeDocument/2006/relationships/image" Target="../media/image19.png"/><Relationship Id="rId7" Type="http://schemas.openxmlformats.org/officeDocument/2006/relationships/customXml" Target="../ink/ink2.xml"/><Relationship Id="rId12" Type="http://schemas.openxmlformats.org/officeDocument/2006/relationships/image" Target="../media/image12.png"/><Relationship Id="rId17" Type="http://schemas.openxmlformats.org/officeDocument/2006/relationships/customXml" Target="../ink/ink9.xml"/><Relationship Id="rId25" Type="http://schemas.openxmlformats.org/officeDocument/2006/relationships/image" Target="../media/image15.png"/><Relationship Id="rId33" Type="http://schemas.openxmlformats.org/officeDocument/2006/relationships/customXml" Target="../ink/ink19.xml"/><Relationship Id="rId2" Type="http://schemas.openxmlformats.org/officeDocument/2006/relationships/image" Target="../media/image2.png"/><Relationship Id="rId16" Type="http://schemas.openxmlformats.org/officeDocument/2006/relationships/customXml" Target="../ink/ink8.xml"/><Relationship Id="rId20" Type="http://schemas.openxmlformats.org/officeDocument/2006/relationships/customXml" Target="../ink/ink11.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xml"/><Relationship Id="rId24" Type="http://schemas.openxmlformats.org/officeDocument/2006/relationships/customXml" Target="../ink/ink14.xml"/><Relationship Id="rId32" Type="http://schemas.openxmlformats.org/officeDocument/2006/relationships/customXml" Target="../ink/ink18.xml"/><Relationship Id="rId5" Type="http://schemas.openxmlformats.org/officeDocument/2006/relationships/customXml" Target="../ink/ink1.xml"/><Relationship Id="rId15" Type="http://schemas.openxmlformats.org/officeDocument/2006/relationships/customXml" Target="../ink/ink7.xml"/><Relationship Id="rId23" Type="http://schemas.openxmlformats.org/officeDocument/2006/relationships/image" Target="../media/image14.png"/><Relationship Id="rId28" Type="http://schemas.openxmlformats.org/officeDocument/2006/relationships/customXml" Target="../ink/ink16.xml"/><Relationship Id="rId10" Type="http://schemas.openxmlformats.org/officeDocument/2006/relationships/image" Target="../media/image11.png"/><Relationship Id="rId19" Type="http://schemas.openxmlformats.org/officeDocument/2006/relationships/customXml" Target="../ink/ink10.xml"/><Relationship Id="rId31" Type="http://schemas.openxmlformats.org/officeDocument/2006/relationships/image" Target="../media/image18.png"/><Relationship Id="rId4" Type="http://schemas.openxmlformats.org/officeDocument/2006/relationships/image" Target="../media/image4.svg"/><Relationship Id="rId9" Type="http://schemas.openxmlformats.org/officeDocument/2006/relationships/customXml" Target="../ink/ink3.xml"/><Relationship Id="rId14" Type="http://schemas.openxmlformats.org/officeDocument/2006/relationships/customXml" Target="../ink/ink6.xml"/><Relationship Id="rId22" Type="http://schemas.openxmlformats.org/officeDocument/2006/relationships/customXml" Target="../ink/ink13.xml"/><Relationship Id="rId27" Type="http://schemas.openxmlformats.org/officeDocument/2006/relationships/image" Target="../media/image16.png"/><Relationship Id="rId30" Type="http://schemas.openxmlformats.org/officeDocument/2006/relationships/customXml" Target="../ink/ink17.xml"/><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1_751868A0.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図 34">
            <a:extLst>
              <a:ext uri="{FF2B5EF4-FFF2-40B4-BE49-F238E27FC236}">
                <a16:creationId xmlns:a16="http://schemas.microsoft.com/office/drawing/2014/main" id="{5AF44C81-A737-FBF4-F3D4-A486CAA9A87B}"/>
              </a:ext>
            </a:extLst>
          </p:cNvPr>
          <p:cNvPicPr>
            <a:picLocks noChangeAspect="1"/>
          </p:cNvPicPr>
          <p:nvPr/>
        </p:nvPicPr>
        <p:blipFill rotWithShape="1">
          <a:blip r:embed="rId2">
            <a:extLst>
              <a:ext uri="{28A0092B-C50C-407E-A947-70E740481C1C}">
                <a14:useLocalDpi xmlns:a14="http://schemas.microsoft.com/office/drawing/2010/main" val="0"/>
              </a:ext>
            </a:extLst>
          </a:blip>
          <a:srcRect r="11111"/>
          <a:stretch/>
        </p:blipFill>
        <p:spPr>
          <a:xfrm>
            <a:off x="20" y="10"/>
            <a:ext cx="6095980" cy="6857990"/>
          </a:xfrm>
          <a:prstGeom prst="rect">
            <a:avLst/>
          </a:prstGeom>
        </p:spPr>
      </p:pic>
      <p:pic>
        <p:nvPicPr>
          <p:cNvPr id="37" name="図 36">
            <a:extLst>
              <a:ext uri="{FF2B5EF4-FFF2-40B4-BE49-F238E27FC236}">
                <a16:creationId xmlns:a16="http://schemas.microsoft.com/office/drawing/2014/main" id="{12675BD6-9D74-4E7D-2394-D911ECD20633}"/>
              </a:ext>
            </a:extLst>
          </p:cNvPr>
          <p:cNvPicPr>
            <a:picLocks noChangeAspect="1"/>
          </p:cNvPicPr>
          <p:nvPr/>
        </p:nvPicPr>
        <p:blipFill rotWithShape="1">
          <a:blip r:embed="rId2">
            <a:extLst>
              <a:ext uri="{28A0092B-C50C-407E-A947-70E740481C1C}">
                <a14:useLocalDpi xmlns:a14="http://schemas.microsoft.com/office/drawing/2010/main" val="0"/>
              </a:ext>
            </a:extLst>
          </a:blip>
          <a:srcRect r="11111"/>
          <a:stretch/>
        </p:blipFill>
        <p:spPr>
          <a:xfrm>
            <a:off x="6096000" y="10"/>
            <a:ext cx="6096000" cy="6857990"/>
          </a:xfrm>
          <a:prstGeom prst="rect">
            <a:avLst/>
          </a:prstGeom>
        </p:spPr>
      </p:pic>
      <p:sp>
        <p:nvSpPr>
          <p:cNvPr id="44" name="Rectangle 43">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409915"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ame 45">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971277"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字幕 2">
            <a:extLst>
              <a:ext uri="{FF2B5EF4-FFF2-40B4-BE49-F238E27FC236}">
                <a16:creationId xmlns:a16="http://schemas.microsoft.com/office/drawing/2014/main" id="{10139A24-EDE9-89EE-E7B5-C6D896431670}"/>
              </a:ext>
            </a:extLst>
          </p:cNvPr>
          <p:cNvSpPr>
            <a:spLocks noGrp="1"/>
          </p:cNvSpPr>
          <p:nvPr>
            <p:ph type="subTitle" idx="1"/>
          </p:nvPr>
        </p:nvSpPr>
        <p:spPr>
          <a:xfrm>
            <a:off x="4745528" y="4201466"/>
            <a:ext cx="2700944" cy="659993"/>
          </a:xfrm>
          <a:noFill/>
        </p:spPr>
        <p:txBody>
          <a:bodyPr>
            <a:normAutofit/>
          </a:bodyPr>
          <a:lstStyle/>
          <a:p>
            <a:endParaRPr kumimoji="1" lang="ja-JP" altLang="en-US" sz="1600">
              <a:solidFill>
                <a:srgbClr val="080808"/>
              </a:solidFill>
            </a:endParaRPr>
          </a:p>
        </p:txBody>
      </p:sp>
      <p:sp>
        <p:nvSpPr>
          <p:cNvPr id="2" name="タイトル 1">
            <a:extLst>
              <a:ext uri="{FF2B5EF4-FFF2-40B4-BE49-F238E27FC236}">
                <a16:creationId xmlns:a16="http://schemas.microsoft.com/office/drawing/2014/main" id="{37FCCF06-9EA5-AB73-0F3E-E4F1EBEAEEEA}"/>
              </a:ext>
            </a:extLst>
          </p:cNvPr>
          <p:cNvSpPr>
            <a:spLocks noGrp="1"/>
          </p:cNvSpPr>
          <p:nvPr>
            <p:ph type="ctrTitle"/>
          </p:nvPr>
        </p:nvSpPr>
        <p:spPr>
          <a:xfrm>
            <a:off x="4286858" y="2761554"/>
            <a:ext cx="3618284" cy="1345720"/>
          </a:xfrm>
          <a:noFill/>
        </p:spPr>
        <p:txBody>
          <a:bodyPr anchor="ctr">
            <a:normAutofit/>
          </a:bodyPr>
          <a:lstStyle/>
          <a:p>
            <a:r>
              <a:rPr kumimoji="1" lang="ja-JP" altLang="en-US" sz="2800">
                <a:solidFill>
                  <a:srgbClr val="080808"/>
                </a:solidFill>
              </a:rPr>
              <a:t>研修成果発表</a:t>
            </a:r>
          </a:p>
        </p:txBody>
      </p:sp>
    </p:spTree>
    <p:extLst>
      <p:ext uri="{BB962C8B-B14F-4D97-AF65-F5344CB8AC3E}">
        <p14:creationId xmlns:p14="http://schemas.microsoft.com/office/powerpoint/2010/main" val="394159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11A51-3369-1880-015C-6FF4B84C382A}"/>
              </a:ext>
            </a:extLst>
          </p:cNvPr>
          <p:cNvSpPr>
            <a:spLocks noGrp="1"/>
          </p:cNvSpPr>
          <p:nvPr>
            <p:ph type="title"/>
          </p:nvPr>
        </p:nvSpPr>
        <p:spPr/>
        <p:txBody>
          <a:bodyPr/>
          <a:lstStyle/>
          <a:p>
            <a:r>
              <a:rPr kumimoji="1" lang="ja-JP" altLang="en-US" dirty="0"/>
              <a:t>発表項目</a:t>
            </a:r>
          </a:p>
        </p:txBody>
      </p:sp>
      <p:sp>
        <p:nvSpPr>
          <p:cNvPr id="3" name="コンテンツ プレースホルダー 2">
            <a:extLst>
              <a:ext uri="{FF2B5EF4-FFF2-40B4-BE49-F238E27FC236}">
                <a16:creationId xmlns:a16="http://schemas.microsoft.com/office/drawing/2014/main" id="{6E4F3590-6669-229D-0B0F-86DE9EE72A10}"/>
              </a:ext>
            </a:extLst>
          </p:cNvPr>
          <p:cNvSpPr>
            <a:spLocks noGrp="1"/>
          </p:cNvSpPr>
          <p:nvPr>
            <p:ph idx="1"/>
          </p:nvPr>
        </p:nvSpPr>
        <p:spPr/>
        <p:txBody>
          <a:bodyPr/>
          <a:lstStyle/>
          <a:p>
            <a:pPr marL="342900" lvl="0" indent="-342900" algn="l">
              <a:buFont typeface="+mj-lt"/>
              <a:buAutoNum type="arabicPeriod"/>
            </a:pPr>
            <a:r>
              <a:rPr lang="en-US" altLang="ja-JP" kern="100" dirty="0">
                <a:effectLst/>
                <a:latin typeface="+mn-ea"/>
                <a:cs typeface="Arial" panose="020B0604020202020204" pitchFamily="34" charset="0"/>
              </a:rPr>
              <a:t>5</a:t>
            </a:r>
            <a:r>
              <a:rPr lang="ja-JP" altLang="ja-JP" kern="100" dirty="0">
                <a:effectLst/>
                <a:latin typeface="+mn-ea"/>
                <a:cs typeface="Arial" panose="020B0604020202020204" pitchFamily="34" charset="0"/>
              </a:rPr>
              <a:t>月から成長した点</a:t>
            </a:r>
            <a:r>
              <a:rPr lang="en-US" altLang="ja-JP" kern="100" dirty="0">
                <a:effectLst/>
                <a:latin typeface="+mn-ea"/>
                <a:cs typeface="Arial" panose="020B0604020202020204" pitchFamily="34" charset="0"/>
              </a:rPr>
              <a:t>(</a:t>
            </a:r>
            <a:r>
              <a:rPr lang="ja-JP" altLang="ja-JP" kern="100" dirty="0">
                <a:effectLst/>
                <a:latin typeface="+mn-ea"/>
                <a:cs typeface="Arial" panose="020B0604020202020204" pitchFamily="34" charset="0"/>
              </a:rPr>
              <a:t>研修を通して</a:t>
            </a:r>
            <a:r>
              <a:rPr lang="en-US" altLang="ja-JP" kern="100" dirty="0">
                <a:effectLst/>
                <a:latin typeface="+mn-ea"/>
                <a:cs typeface="Arial" panose="020B0604020202020204" pitchFamily="34" charset="0"/>
              </a:rPr>
              <a:t>)</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アプリの</a:t>
            </a:r>
            <a:r>
              <a:rPr lang="ja-JP" altLang="en-US" kern="0" dirty="0">
                <a:solidFill>
                  <a:srgbClr val="1D1C1D"/>
                </a:solidFill>
                <a:latin typeface="+mn-ea"/>
                <a:cs typeface="Arial" panose="020B0604020202020204" pitchFamily="34" charset="0"/>
              </a:rPr>
              <a:t>説明</a:t>
            </a:r>
            <a:endParaRPr lang="en-US" altLang="ja-JP" kern="0" dirty="0">
              <a:solidFill>
                <a:srgbClr val="1D1C1D"/>
              </a:solidFill>
              <a:effectLst/>
              <a:latin typeface="+mn-ea"/>
              <a:cs typeface="Arial" panose="020B0604020202020204" pitchFamily="34" charset="0"/>
            </a:endParaRPr>
          </a:p>
          <a:p>
            <a:pPr marL="342900" lvl="0" indent="-342900" algn="l">
              <a:buFont typeface="+mj-ea"/>
              <a:buAutoNum type="arabicPeriod"/>
            </a:pPr>
            <a:r>
              <a:rPr lang="ja-JP" altLang="en-US" kern="0" dirty="0">
                <a:solidFill>
                  <a:srgbClr val="1D1C1D"/>
                </a:solidFill>
                <a:latin typeface="+mn-ea"/>
                <a:cs typeface="Arial" panose="020B0604020202020204" pitchFamily="34" charset="0"/>
              </a:rPr>
              <a:t>注目ポイント</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工夫した点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問題点・苦労点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克服方法</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課題と展望</a:t>
            </a:r>
            <a:endParaRPr lang="ja-JP" altLang="ja-JP" kern="100" dirty="0">
              <a:effectLst/>
              <a:latin typeface="+mn-ea"/>
              <a:cs typeface="Times New Roman" panose="02020603050405020304" pitchFamily="18" charset="0"/>
            </a:endParaRPr>
          </a:p>
          <a:p>
            <a:pPr marL="0" indent="0">
              <a:buNone/>
            </a:pPr>
            <a:endParaRPr kumimoji="1" lang="ja-JP" altLang="en-US" dirty="0"/>
          </a:p>
        </p:txBody>
      </p:sp>
    </p:spTree>
    <p:extLst>
      <p:ext uri="{BB962C8B-B14F-4D97-AF65-F5344CB8AC3E}">
        <p14:creationId xmlns:p14="http://schemas.microsoft.com/office/powerpoint/2010/main" val="385042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11A51-3369-1880-015C-6FF4B84C382A}"/>
              </a:ext>
            </a:extLst>
          </p:cNvPr>
          <p:cNvSpPr>
            <a:spLocks noGrp="1"/>
          </p:cNvSpPr>
          <p:nvPr>
            <p:ph type="title"/>
          </p:nvPr>
        </p:nvSpPr>
        <p:spPr/>
        <p:txBody>
          <a:bodyPr/>
          <a:lstStyle/>
          <a:p>
            <a:r>
              <a:rPr kumimoji="1" lang="ja-JP" altLang="en-US" dirty="0"/>
              <a:t>発表項目</a:t>
            </a:r>
          </a:p>
        </p:txBody>
      </p:sp>
      <p:sp>
        <p:nvSpPr>
          <p:cNvPr id="3" name="コンテンツ プレースホルダー 2">
            <a:extLst>
              <a:ext uri="{FF2B5EF4-FFF2-40B4-BE49-F238E27FC236}">
                <a16:creationId xmlns:a16="http://schemas.microsoft.com/office/drawing/2014/main" id="{6E4F3590-6669-229D-0B0F-86DE9EE72A10}"/>
              </a:ext>
            </a:extLst>
          </p:cNvPr>
          <p:cNvSpPr>
            <a:spLocks noGrp="1"/>
          </p:cNvSpPr>
          <p:nvPr>
            <p:ph idx="1"/>
          </p:nvPr>
        </p:nvSpPr>
        <p:spPr/>
        <p:txBody>
          <a:bodyPr/>
          <a:lstStyle/>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アプリの構成</a:t>
            </a:r>
            <a:endParaRPr lang="en-US" altLang="ja-JP" kern="0" dirty="0">
              <a:solidFill>
                <a:srgbClr val="1D1C1D"/>
              </a:solidFill>
              <a:effectLst/>
              <a:latin typeface="+mn-ea"/>
              <a:cs typeface="Arial" panose="020B0604020202020204" pitchFamily="34" charset="0"/>
            </a:endParaRPr>
          </a:p>
          <a:p>
            <a:pPr marL="342900" lvl="0" indent="-342900" algn="l">
              <a:buFont typeface="+mj-ea"/>
              <a:buAutoNum type="arabicPeriod"/>
            </a:pPr>
            <a:r>
              <a:rPr lang="ja-JP" altLang="en-US" kern="0" dirty="0">
                <a:solidFill>
                  <a:srgbClr val="1D1C1D"/>
                </a:solidFill>
                <a:latin typeface="+mn-ea"/>
                <a:cs typeface="Arial" panose="020B0604020202020204" pitchFamily="34" charset="0"/>
              </a:rPr>
              <a:t>注目ポイント</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工夫した点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問題点・苦労点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克服方法</a:t>
            </a:r>
            <a:endParaRPr lang="ja-JP" altLang="ja-JP" kern="100" dirty="0">
              <a:effectLst/>
              <a:latin typeface="+mn-ea"/>
              <a:cs typeface="Times New Roman" panose="02020603050405020304" pitchFamily="18" charset="0"/>
            </a:endParaRPr>
          </a:p>
          <a:p>
            <a:pPr marL="0" indent="0">
              <a:buNone/>
            </a:pPr>
            <a:r>
              <a:rPr lang="en-US" altLang="ja-JP" kern="100" dirty="0">
                <a:latin typeface="+mn-ea"/>
                <a:cs typeface="Arial" panose="020B0604020202020204" pitchFamily="34" charset="0"/>
              </a:rPr>
              <a:t>6. 5</a:t>
            </a:r>
            <a:r>
              <a:rPr lang="ja-JP" altLang="ja-JP" kern="100" dirty="0">
                <a:latin typeface="+mn-ea"/>
                <a:cs typeface="Arial" panose="020B0604020202020204" pitchFamily="34" charset="0"/>
              </a:rPr>
              <a:t>月から成長した点</a:t>
            </a:r>
            <a:r>
              <a:rPr lang="en-US" altLang="ja-JP" kern="100" dirty="0">
                <a:latin typeface="+mn-ea"/>
                <a:cs typeface="Arial" panose="020B0604020202020204" pitchFamily="34" charset="0"/>
              </a:rPr>
              <a:t>(</a:t>
            </a:r>
            <a:r>
              <a:rPr lang="ja-JP" altLang="ja-JP" kern="100" dirty="0">
                <a:latin typeface="+mn-ea"/>
                <a:cs typeface="Arial" panose="020B0604020202020204" pitchFamily="34" charset="0"/>
              </a:rPr>
              <a:t>研修を通して</a:t>
            </a:r>
            <a:r>
              <a:rPr lang="en-US" altLang="ja-JP" kern="100" dirty="0">
                <a:latin typeface="+mn-ea"/>
                <a:cs typeface="Arial" panose="020B0604020202020204" pitchFamily="34" charset="0"/>
              </a:rPr>
              <a:t>)</a:t>
            </a:r>
            <a:endParaRPr lang="ja-JP" altLang="ja-JP" kern="100" dirty="0">
              <a:latin typeface="+mn-ea"/>
              <a:cs typeface="Times New Roman" panose="02020603050405020304" pitchFamily="18" charset="0"/>
            </a:endParaRPr>
          </a:p>
          <a:p>
            <a:pPr marL="0" indent="0">
              <a:buNone/>
            </a:pPr>
            <a:r>
              <a:rPr lang="en-US" altLang="ja-JP" kern="0" dirty="0">
                <a:solidFill>
                  <a:srgbClr val="1D1C1D"/>
                </a:solidFill>
                <a:latin typeface="+mn-ea"/>
                <a:cs typeface="Arial" panose="020B0604020202020204" pitchFamily="34" charset="0"/>
              </a:rPr>
              <a:t>7. </a:t>
            </a:r>
            <a:r>
              <a:rPr lang="ja-JP" altLang="ja-JP" kern="0" dirty="0">
                <a:solidFill>
                  <a:srgbClr val="1D1C1D"/>
                </a:solidFill>
                <a:latin typeface="+mn-ea"/>
                <a:cs typeface="Arial" panose="020B0604020202020204" pitchFamily="34" charset="0"/>
              </a:rPr>
              <a:t>課題と展望</a:t>
            </a:r>
            <a:endParaRPr lang="ja-JP" altLang="ja-JP" kern="100" dirty="0">
              <a:latin typeface="+mn-ea"/>
              <a:cs typeface="Times New Roman" panose="02020603050405020304" pitchFamily="18" charset="0"/>
            </a:endParaRPr>
          </a:p>
          <a:p>
            <a:pPr marL="0" indent="0">
              <a:buNone/>
            </a:pPr>
            <a:endParaRPr kumimoji="1" lang="ja-JP" altLang="en-US" dirty="0"/>
          </a:p>
        </p:txBody>
      </p:sp>
    </p:spTree>
    <p:extLst>
      <p:ext uri="{BB962C8B-B14F-4D97-AF65-F5344CB8AC3E}">
        <p14:creationId xmlns:p14="http://schemas.microsoft.com/office/powerpoint/2010/main" val="128124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8C7BC-AF56-720A-EF95-BA0BD281099C}"/>
              </a:ext>
            </a:extLst>
          </p:cNvPr>
          <p:cNvSpPr>
            <a:spLocks noGrp="1"/>
          </p:cNvSpPr>
          <p:nvPr>
            <p:ph type="title"/>
          </p:nvPr>
        </p:nvSpPr>
        <p:spPr>
          <a:xfrm>
            <a:off x="838200" y="252595"/>
            <a:ext cx="10515600" cy="1325563"/>
          </a:xfrm>
        </p:spPr>
        <p:txBody>
          <a:bodyPr>
            <a:normAutofit/>
          </a:bodyPr>
          <a:lstStyle/>
          <a:p>
            <a:r>
              <a:rPr lang="ja-JP" altLang="ja-JP" sz="3600" kern="0" dirty="0">
                <a:solidFill>
                  <a:srgbClr val="1D1C1D"/>
                </a:solidFill>
                <a:effectLst/>
                <a:latin typeface="+mn-ea"/>
                <a:cs typeface="Arial" panose="020B0604020202020204" pitchFamily="34" charset="0"/>
              </a:rPr>
              <a:t>問題点・苦労点</a:t>
            </a:r>
            <a:endParaRPr kumimoji="1" lang="ja-JP" altLang="en-US" sz="3600" dirty="0"/>
          </a:p>
        </p:txBody>
      </p:sp>
      <p:sp>
        <p:nvSpPr>
          <p:cNvPr id="11" name="フローチャート: 結合子 10">
            <a:extLst>
              <a:ext uri="{FF2B5EF4-FFF2-40B4-BE49-F238E27FC236}">
                <a16:creationId xmlns:a16="http://schemas.microsoft.com/office/drawing/2014/main" id="{D749EDDC-3751-E439-C9E0-C70D421D6874}"/>
              </a:ext>
            </a:extLst>
          </p:cNvPr>
          <p:cNvSpPr/>
          <p:nvPr/>
        </p:nvSpPr>
        <p:spPr>
          <a:xfrm>
            <a:off x="714309" y="1481070"/>
            <a:ext cx="1145201" cy="1145201"/>
          </a:xfrm>
          <a:prstGeom prst="flowChartConnector">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グラフィックス 7" descr="歯車付きの頭 枠線">
            <a:extLst>
              <a:ext uri="{FF2B5EF4-FFF2-40B4-BE49-F238E27FC236}">
                <a16:creationId xmlns:a16="http://schemas.microsoft.com/office/drawing/2014/main" id="{FE484158-4921-7D9A-6D04-60050996A6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246" y="1728007"/>
            <a:ext cx="710403" cy="710403"/>
          </a:xfrm>
          <a:prstGeom prst="rect">
            <a:avLst/>
          </a:prstGeom>
        </p:spPr>
      </p:pic>
      <p:sp>
        <p:nvSpPr>
          <p:cNvPr id="21" name="テキスト ボックス 20">
            <a:extLst>
              <a:ext uri="{FF2B5EF4-FFF2-40B4-BE49-F238E27FC236}">
                <a16:creationId xmlns:a16="http://schemas.microsoft.com/office/drawing/2014/main" id="{573D39CC-BEE3-CDE4-F6DF-A55E99CA367D}"/>
              </a:ext>
            </a:extLst>
          </p:cNvPr>
          <p:cNvSpPr txBox="1"/>
          <p:nvPr/>
        </p:nvSpPr>
        <p:spPr>
          <a:xfrm>
            <a:off x="2160105" y="1944126"/>
            <a:ext cx="3143415" cy="523220"/>
          </a:xfrm>
          <a:prstGeom prst="rect">
            <a:avLst/>
          </a:prstGeom>
          <a:noFill/>
        </p:spPr>
        <p:txBody>
          <a:bodyPr wrap="square" rtlCol="0">
            <a:spAutoFit/>
          </a:bodyPr>
          <a:lstStyle/>
          <a:p>
            <a:r>
              <a:rPr kumimoji="1" lang="ja-JP" altLang="en-US" sz="2800" dirty="0"/>
              <a:t>プログラミング</a:t>
            </a:r>
          </a:p>
        </p:txBody>
      </p:sp>
      <p:cxnSp>
        <p:nvCxnSpPr>
          <p:cNvPr id="27" name="直線コネクタ 26">
            <a:extLst>
              <a:ext uri="{FF2B5EF4-FFF2-40B4-BE49-F238E27FC236}">
                <a16:creationId xmlns:a16="http://schemas.microsoft.com/office/drawing/2014/main" id="{C028C539-3660-52D6-8BDF-557DB949CDB5}"/>
              </a:ext>
            </a:extLst>
          </p:cNvPr>
          <p:cNvCxnSpPr>
            <a:cxnSpLocks/>
          </p:cNvCxnSpPr>
          <p:nvPr/>
        </p:nvCxnSpPr>
        <p:spPr>
          <a:xfrm>
            <a:off x="1108204" y="2883877"/>
            <a:ext cx="95054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表 33">
            <a:extLst>
              <a:ext uri="{FF2B5EF4-FFF2-40B4-BE49-F238E27FC236}">
                <a16:creationId xmlns:a16="http://schemas.microsoft.com/office/drawing/2014/main" id="{F3A481E3-7784-BC99-37E4-BF54BD77F4A3}"/>
              </a:ext>
            </a:extLst>
          </p:cNvPr>
          <p:cNvGraphicFramePr>
            <a:graphicFrameLocks noGrp="1"/>
          </p:cNvGraphicFramePr>
          <p:nvPr>
            <p:extLst>
              <p:ext uri="{D42A27DB-BD31-4B8C-83A1-F6EECF244321}">
                <p14:modId xmlns:p14="http://schemas.microsoft.com/office/powerpoint/2010/main" val="3822098989"/>
              </p:ext>
            </p:extLst>
          </p:nvPr>
        </p:nvGraphicFramePr>
        <p:xfrm>
          <a:off x="1108204" y="3042802"/>
          <a:ext cx="9505408" cy="1950720"/>
        </p:xfrm>
        <a:graphic>
          <a:graphicData uri="http://schemas.openxmlformats.org/drawingml/2006/table">
            <a:tbl>
              <a:tblPr firstRow="1" bandRow="1">
                <a:tableStyleId>{93296810-A885-4BE3-A3E7-6D5BEEA58F35}</a:tableStyleId>
              </a:tblPr>
              <a:tblGrid>
                <a:gridCol w="4752704">
                  <a:extLst>
                    <a:ext uri="{9D8B030D-6E8A-4147-A177-3AD203B41FA5}">
                      <a16:colId xmlns:a16="http://schemas.microsoft.com/office/drawing/2014/main" val="1947359082"/>
                    </a:ext>
                  </a:extLst>
                </a:gridCol>
                <a:gridCol w="4752704">
                  <a:extLst>
                    <a:ext uri="{9D8B030D-6E8A-4147-A177-3AD203B41FA5}">
                      <a16:colId xmlns:a16="http://schemas.microsoft.com/office/drawing/2014/main" val="2435049695"/>
                    </a:ext>
                  </a:extLst>
                </a:gridCol>
              </a:tblGrid>
              <a:tr h="286930">
                <a:tc>
                  <a:txBody>
                    <a:bodyPr/>
                    <a:lstStyle/>
                    <a:p>
                      <a:r>
                        <a:rPr kumimoji="1" lang="ja-JP" altLang="en-US" sz="2400" dirty="0"/>
                        <a:t>問題点・苦労点</a:t>
                      </a:r>
                    </a:p>
                  </a:txBody>
                  <a:tcPr/>
                </a:tc>
                <a:tc>
                  <a:txBody>
                    <a:bodyPr/>
                    <a:lstStyle/>
                    <a:p>
                      <a:r>
                        <a:rPr kumimoji="1" lang="ja-JP" altLang="en-US" sz="2400" dirty="0"/>
                        <a:t>克服方法</a:t>
                      </a:r>
                    </a:p>
                  </a:txBody>
                  <a:tcPr/>
                </a:tc>
                <a:extLst>
                  <a:ext uri="{0D108BD9-81ED-4DB2-BD59-A6C34878D82A}">
                    <a16:rowId xmlns:a16="http://schemas.microsoft.com/office/drawing/2014/main" val="710082446"/>
                  </a:ext>
                </a:extLst>
              </a:tr>
              <a:tr h="355618">
                <a:tc>
                  <a:txBody>
                    <a:bodyPr/>
                    <a:lstStyle/>
                    <a:p>
                      <a:r>
                        <a:rPr kumimoji="1" lang="en-US" altLang="ja-JP" sz="2000" dirty="0"/>
                        <a:t>JSP</a:t>
                      </a:r>
                      <a:r>
                        <a:rPr kumimoji="1" lang="ja-JP" altLang="en-US" sz="2000" dirty="0"/>
                        <a:t>に関して</a:t>
                      </a:r>
                      <a:r>
                        <a:rPr kumimoji="1" lang="en-US" altLang="ja-JP" sz="2000" dirty="0"/>
                        <a:t>EL</a:t>
                      </a:r>
                      <a:r>
                        <a:rPr kumimoji="1" lang="ja-JP" altLang="en-US" sz="2000" dirty="0"/>
                        <a:t>文の書き方を理解した</a:t>
                      </a:r>
                    </a:p>
                  </a:txBody>
                  <a:tcPr/>
                </a:tc>
                <a:tc>
                  <a:txBody>
                    <a:bodyPr/>
                    <a:lstStyle/>
                    <a:p>
                      <a:endParaRPr kumimoji="1" lang="ja-JP" altLang="en-US" dirty="0"/>
                    </a:p>
                  </a:txBody>
                  <a:tcPr/>
                </a:tc>
                <a:extLst>
                  <a:ext uri="{0D108BD9-81ED-4DB2-BD59-A6C34878D82A}">
                    <a16:rowId xmlns:a16="http://schemas.microsoft.com/office/drawing/2014/main" val="305835052"/>
                  </a:ext>
                </a:extLst>
              </a:tr>
              <a:tr h="355618">
                <a:tc>
                  <a:txBody>
                    <a:bodyPr/>
                    <a:lstStyle/>
                    <a:p>
                      <a:r>
                        <a:rPr kumimoji="1" lang="ja-JP" altLang="en-US" sz="2000" dirty="0"/>
                        <a:t>データの流れを理解した</a:t>
                      </a:r>
                    </a:p>
                  </a:txBody>
                  <a:tcPr/>
                </a:tc>
                <a:tc>
                  <a:txBody>
                    <a:bodyPr/>
                    <a:lstStyle/>
                    <a:p>
                      <a:endParaRPr kumimoji="1" lang="ja-JP" altLang="en-US"/>
                    </a:p>
                  </a:txBody>
                  <a:tcPr/>
                </a:tc>
                <a:extLst>
                  <a:ext uri="{0D108BD9-81ED-4DB2-BD59-A6C34878D82A}">
                    <a16:rowId xmlns:a16="http://schemas.microsoft.com/office/drawing/2014/main" val="2675798462"/>
                  </a:ext>
                </a:extLst>
              </a:tr>
              <a:tr h="613807">
                <a:tc>
                  <a:txBody>
                    <a:bodyPr/>
                    <a:lstStyle/>
                    <a:p>
                      <a:r>
                        <a:rPr kumimoji="1" lang="ja-JP" altLang="en-US" sz="2000" dirty="0"/>
                        <a:t>先を見据えた考察ができるようになった</a:t>
                      </a:r>
                    </a:p>
                  </a:txBody>
                  <a:tcPr/>
                </a:tc>
                <a:tc>
                  <a:txBody>
                    <a:bodyPr/>
                    <a:lstStyle/>
                    <a:p>
                      <a:endParaRPr kumimoji="1" lang="ja-JP" altLang="en-US" dirty="0"/>
                    </a:p>
                  </a:txBody>
                  <a:tcPr/>
                </a:tc>
                <a:extLst>
                  <a:ext uri="{0D108BD9-81ED-4DB2-BD59-A6C34878D82A}">
                    <a16:rowId xmlns:a16="http://schemas.microsoft.com/office/drawing/2014/main" val="1516149352"/>
                  </a:ext>
                </a:extLst>
              </a:tr>
            </a:tbl>
          </a:graphicData>
        </a:graphic>
      </p:graphicFrame>
      <p:sp>
        <p:nvSpPr>
          <p:cNvPr id="3" name="テキスト ボックス 2">
            <a:extLst>
              <a:ext uri="{FF2B5EF4-FFF2-40B4-BE49-F238E27FC236}">
                <a16:creationId xmlns:a16="http://schemas.microsoft.com/office/drawing/2014/main" id="{92C1CCCC-07A3-D5DE-FD9D-3B306C2F8D91}"/>
              </a:ext>
            </a:extLst>
          </p:cNvPr>
          <p:cNvSpPr txBox="1"/>
          <p:nvPr/>
        </p:nvSpPr>
        <p:spPr>
          <a:xfrm>
            <a:off x="5303520" y="5850835"/>
            <a:ext cx="4878108" cy="369332"/>
          </a:xfrm>
          <a:prstGeom prst="rect">
            <a:avLst/>
          </a:prstGeom>
          <a:noFill/>
        </p:spPr>
        <p:txBody>
          <a:bodyPr wrap="square" rtlCol="0">
            <a:spAutoFit/>
          </a:bodyPr>
          <a:lstStyle/>
          <a:p>
            <a:r>
              <a:rPr kumimoji="1" lang="ja-JP" altLang="en-US" dirty="0"/>
              <a:t>成長点</a:t>
            </a:r>
          </a:p>
        </p:txBody>
      </p:sp>
      <p:cxnSp>
        <p:nvCxnSpPr>
          <p:cNvPr id="5" name="直線矢印コネクタ 4">
            <a:extLst>
              <a:ext uri="{FF2B5EF4-FFF2-40B4-BE49-F238E27FC236}">
                <a16:creationId xmlns:a16="http://schemas.microsoft.com/office/drawing/2014/main" id="{B6DE1BF9-E3F3-9A65-96CA-1457BB017548}"/>
              </a:ext>
            </a:extLst>
          </p:cNvPr>
          <p:cNvCxnSpPr/>
          <p:nvPr/>
        </p:nvCxnSpPr>
        <p:spPr>
          <a:xfrm>
            <a:off x="5724939" y="5221357"/>
            <a:ext cx="0" cy="45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3725371"/>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8C7BC-AF56-720A-EF95-BA0BD281099C}"/>
              </a:ext>
            </a:extLst>
          </p:cNvPr>
          <p:cNvSpPr>
            <a:spLocks noGrp="1"/>
          </p:cNvSpPr>
          <p:nvPr>
            <p:ph type="title"/>
          </p:nvPr>
        </p:nvSpPr>
        <p:spPr>
          <a:xfrm>
            <a:off x="838200" y="372763"/>
            <a:ext cx="10515600" cy="1325563"/>
          </a:xfrm>
        </p:spPr>
        <p:txBody>
          <a:bodyPr>
            <a:normAutofit/>
          </a:bodyPr>
          <a:lstStyle/>
          <a:p>
            <a:r>
              <a:rPr lang="ja-JP" altLang="ja-JP" sz="3600" kern="0" dirty="0">
                <a:solidFill>
                  <a:srgbClr val="1D1C1D"/>
                </a:solidFill>
                <a:effectLst/>
                <a:latin typeface="+mn-ea"/>
                <a:cs typeface="Arial" panose="020B0604020202020204" pitchFamily="34" charset="0"/>
              </a:rPr>
              <a:t>問題点・苦労点</a:t>
            </a:r>
            <a:endParaRPr kumimoji="1" lang="ja-JP" altLang="en-US" sz="3600" dirty="0"/>
          </a:p>
        </p:txBody>
      </p:sp>
      <p:cxnSp>
        <p:nvCxnSpPr>
          <p:cNvPr id="27" name="直線コネクタ 26">
            <a:extLst>
              <a:ext uri="{FF2B5EF4-FFF2-40B4-BE49-F238E27FC236}">
                <a16:creationId xmlns:a16="http://schemas.microsoft.com/office/drawing/2014/main" id="{C028C539-3660-52D6-8BDF-557DB949CDB5}"/>
              </a:ext>
            </a:extLst>
          </p:cNvPr>
          <p:cNvCxnSpPr>
            <a:cxnSpLocks/>
          </p:cNvCxnSpPr>
          <p:nvPr/>
        </p:nvCxnSpPr>
        <p:spPr>
          <a:xfrm>
            <a:off x="1108204" y="2883877"/>
            <a:ext cx="95054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表 33">
            <a:extLst>
              <a:ext uri="{FF2B5EF4-FFF2-40B4-BE49-F238E27FC236}">
                <a16:creationId xmlns:a16="http://schemas.microsoft.com/office/drawing/2014/main" id="{F3A481E3-7784-BC99-37E4-BF54BD77F4A3}"/>
              </a:ext>
            </a:extLst>
          </p:cNvPr>
          <p:cNvGraphicFramePr>
            <a:graphicFrameLocks noGrp="1"/>
          </p:cNvGraphicFramePr>
          <p:nvPr>
            <p:extLst>
              <p:ext uri="{D42A27DB-BD31-4B8C-83A1-F6EECF244321}">
                <p14:modId xmlns:p14="http://schemas.microsoft.com/office/powerpoint/2010/main" val="4209294588"/>
              </p:ext>
            </p:extLst>
          </p:nvPr>
        </p:nvGraphicFramePr>
        <p:xfrm>
          <a:off x="2182167" y="2123905"/>
          <a:ext cx="7308968" cy="3474720"/>
        </p:xfrm>
        <a:graphic>
          <a:graphicData uri="http://schemas.openxmlformats.org/drawingml/2006/table">
            <a:tbl>
              <a:tblPr firstRow="1" bandRow="1">
                <a:tableStyleId>{7DF18680-E054-41AD-8BC1-D1AEF772440D}</a:tableStyleId>
              </a:tblPr>
              <a:tblGrid>
                <a:gridCol w="3654484">
                  <a:extLst>
                    <a:ext uri="{9D8B030D-6E8A-4147-A177-3AD203B41FA5}">
                      <a16:colId xmlns:a16="http://schemas.microsoft.com/office/drawing/2014/main" val="1947359082"/>
                    </a:ext>
                  </a:extLst>
                </a:gridCol>
                <a:gridCol w="3654484">
                  <a:extLst>
                    <a:ext uri="{9D8B030D-6E8A-4147-A177-3AD203B41FA5}">
                      <a16:colId xmlns:a16="http://schemas.microsoft.com/office/drawing/2014/main" val="2435049695"/>
                    </a:ext>
                  </a:extLst>
                </a:gridCol>
              </a:tblGrid>
              <a:tr h="448294">
                <a:tc>
                  <a:txBody>
                    <a:bodyPr/>
                    <a:lstStyle/>
                    <a:p>
                      <a:r>
                        <a:rPr kumimoji="1" lang="ja-JP" altLang="en-US" sz="2400" dirty="0"/>
                        <a:t>成長点</a:t>
                      </a:r>
                    </a:p>
                  </a:txBody>
                  <a:tcPr/>
                </a:tc>
                <a:tc>
                  <a:txBody>
                    <a:bodyPr/>
                    <a:lstStyle/>
                    <a:p>
                      <a:r>
                        <a:rPr kumimoji="1" lang="ja-JP" altLang="en-US" sz="2400" dirty="0"/>
                        <a:t>取り組み</a:t>
                      </a:r>
                    </a:p>
                  </a:txBody>
                  <a:tcPr/>
                </a:tc>
                <a:extLst>
                  <a:ext uri="{0D108BD9-81ED-4DB2-BD59-A6C34878D82A}">
                    <a16:rowId xmlns:a16="http://schemas.microsoft.com/office/drawing/2014/main" val="710082446"/>
                  </a:ext>
                </a:extLst>
              </a:tr>
              <a:tr h="585545">
                <a:tc>
                  <a:txBody>
                    <a:bodyPr/>
                    <a:lstStyle/>
                    <a:p>
                      <a:r>
                        <a:rPr kumimoji="1" lang="ja-JP" altLang="en-US" sz="2000" dirty="0"/>
                        <a:t>分業をするうえで意識すべき事項を知った</a:t>
                      </a:r>
                    </a:p>
                  </a:txBody>
                  <a:tcPr/>
                </a:tc>
                <a:tc>
                  <a:txBody>
                    <a:bodyPr/>
                    <a:lstStyle/>
                    <a:p>
                      <a:r>
                        <a:rPr kumimoji="1" lang="ja-JP" altLang="en-US" sz="2000" dirty="0"/>
                        <a:t>ファイル編集時のバッティングが起きないように、スラックを用いて逐一確認し合った</a:t>
                      </a:r>
                    </a:p>
                  </a:txBody>
                  <a:tcPr/>
                </a:tc>
                <a:extLst>
                  <a:ext uri="{0D108BD9-81ED-4DB2-BD59-A6C34878D82A}">
                    <a16:rowId xmlns:a16="http://schemas.microsoft.com/office/drawing/2014/main" val="305835052"/>
                  </a:ext>
                </a:extLst>
              </a:tr>
              <a:tr h="408107">
                <a:tc>
                  <a:txBody>
                    <a:bodyPr/>
                    <a:lstStyle/>
                    <a:p>
                      <a:r>
                        <a:rPr kumimoji="1" lang="ja-JP" altLang="en-US" sz="2000" dirty="0"/>
                        <a:t>共通認識を持つ大切さを知った</a:t>
                      </a:r>
                    </a:p>
                  </a:txBody>
                  <a:tcPr/>
                </a:tc>
                <a:tc>
                  <a:txBody>
                    <a:bodyPr/>
                    <a:lstStyle/>
                    <a:p>
                      <a:r>
                        <a:rPr kumimoji="1" lang="en-US" altLang="ja-JP" sz="2000" dirty="0"/>
                        <a:t>1</a:t>
                      </a:r>
                      <a:r>
                        <a:rPr kumimoji="1" lang="ja-JP" altLang="en-US" sz="2000" dirty="0"/>
                        <a:t>日に</a:t>
                      </a:r>
                      <a:r>
                        <a:rPr kumimoji="1" lang="en-US" altLang="ja-JP" sz="2000" dirty="0"/>
                        <a:t>3</a:t>
                      </a:r>
                      <a:r>
                        <a:rPr kumimoji="1" lang="ja-JP" altLang="en-US" sz="2000" dirty="0"/>
                        <a:t>回ほど進捗状況の報告をした</a:t>
                      </a:r>
                    </a:p>
                  </a:txBody>
                  <a:tcPr/>
                </a:tc>
                <a:extLst>
                  <a:ext uri="{0D108BD9-81ED-4DB2-BD59-A6C34878D82A}">
                    <a16:rowId xmlns:a16="http://schemas.microsoft.com/office/drawing/2014/main" val="2675798462"/>
                  </a:ext>
                </a:extLst>
              </a:tr>
              <a:tr h="762983">
                <a:tc>
                  <a:txBody>
                    <a:bodyPr/>
                    <a:lstStyle/>
                    <a:p>
                      <a:r>
                        <a:rPr kumimoji="1" lang="ja-JP" altLang="en-US" sz="2000" dirty="0"/>
                        <a:t>質問をすることに対する積極性に</a:t>
                      </a:r>
                      <a:endParaRPr kumimoji="1" lang="en-US" altLang="ja-JP" sz="2000" dirty="0"/>
                    </a:p>
                    <a:p>
                      <a:r>
                        <a:rPr kumimoji="1" lang="ja-JP" altLang="en-US" sz="2000" dirty="0"/>
                        <a:t>状況把握を加味することができるようになった</a:t>
                      </a:r>
                    </a:p>
                  </a:txBody>
                  <a:tcPr/>
                </a:tc>
                <a:tc>
                  <a:txBody>
                    <a:bodyPr/>
                    <a:lstStyle/>
                    <a:p>
                      <a:endParaRPr kumimoji="1" lang="ja-JP" altLang="en-US" dirty="0"/>
                    </a:p>
                  </a:txBody>
                  <a:tcPr/>
                </a:tc>
                <a:extLst>
                  <a:ext uri="{0D108BD9-81ED-4DB2-BD59-A6C34878D82A}">
                    <a16:rowId xmlns:a16="http://schemas.microsoft.com/office/drawing/2014/main" val="1516149352"/>
                  </a:ext>
                </a:extLst>
              </a:tr>
            </a:tbl>
          </a:graphicData>
        </a:graphic>
      </p:graphicFrame>
      <p:sp>
        <p:nvSpPr>
          <p:cNvPr id="9" name="フローチャート: 結合子 8">
            <a:extLst>
              <a:ext uri="{FF2B5EF4-FFF2-40B4-BE49-F238E27FC236}">
                <a16:creationId xmlns:a16="http://schemas.microsoft.com/office/drawing/2014/main" id="{ED323E69-B589-4B8F-B608-C5725DA8C967}"/>
              </a:ext>
            </a:extLst>
          </p:cNvPr>
          <p:cNvSpPr/>
          <p:nvPr/>
        </p:nvSpPr>
        <p:spPr>
          <a:xfrm>
            <a:off x="838200" y="1547307"/>
            <a:ext cx="1153197" cy="1153197"/>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グループの成功 枠線">
            <a:extLst>
              <a:ext uri="{FF2B5EF4-FFF2-40B4-BE49-F238E27FC236}">
                <a16:creationId xmlns:a16="http://schemas.microsoft.com/office/drawing/2014/main" id="{340B13AF-6676-EEAC-7B41-92DE1F074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970" y="1738077"/>
            <a:ext cx="771656" cy="771656"/>
          </a:xfrm>
          <a:prstGeom prst="rect">
            <a:avLst/>
          </a:prstGeom>
        </p:spPr>
      </p:pic>
      <p:sp>
        <p:nvSpPr>
          <p:cNvPr id="12" name="テキスト ボックス 11">
            <a:extLst>
              <a:ext uri="{FF2B5EF4-FFF2-40B4-BE49-F238E27FC236}">
                <a16:creationId xmlns:a16="http://schemas.microsoft.com/office/drawing/2014/main" id="{E7422421-57F4-9F52-D9D2-7E379D74E24B}"/>
              </a:ext>
            </a:extLst>
          </p:cNvPr>
          <p:cNvSpPr txBox="1"/>
          <p:nvPr/>
        </p:nvSpPr>
        <p:spPr>
          <a:xfrm>
            <a:off x="2116865" y="1862295"/>
            <a:ext cx="3744043" cy="523220"/>
          </a:xfrm>
          <a:prstGeom prst="rect">
            <a:avLst/>
          </a:prstGeom>
          <a:noFill/>
        </p:spPr>
        <p:txBody>
          <a:bodyPr wrap="square" rtlCol="0">
            <a:spAutoFit/>
          </a:bodyPr>
          <a:lstStyle/>
          <a:p>
            <a:r>
              <a:rPr kumimoji="1" lang="ja-JP" altLang="en-US" sz="2800" dirty="0"/>
              <a:t>チーム開発</a:t>
            </a:r>
          </a:p>
        </p:txBody>
      </p:sp>
      <p:sp>
        <p:nvSpPr>
          <p:cNvPr id="8" name="テキスト ボックス 7">
            <a:extLst>
              <a:ext uri="{FF2B5EF4-FFF2-40B4-BE49-F238E27FC236}">
                <a16:creationId xmlns:a16="http://schemas.microsoft.com/office/drawing/2014/main" id="{0EC0935E-9CB8-F916-B293-4B2DD80CA0ED}"/>
              </a:ext>
            </a:extLst>
          </p:cNvPr>
          <p:cNvSpPr txBox="1"/>
          <p:nvPr/>
        </p:nvSpPr>
        <p:spPr>
          <a:xfrm>
            <a:off x="5131242" y="6369196"/>
            <a:ext cx="4878108" cy="369332"/>
          </a:xfrm>
          <a:prstGeom prst="rect">
            <a:avLst/>
          </a:prstGeom>
          <a:noFill/>
        </p:spPr>
        <p:txBody>
          <a:bodyPr wrap="square" rtlCol="0">
            <a:spAutoFit/>
          </a:bodyPr>
          <a:lstStyle/>
          <a:p>
            <a:r>
              <a:rPr kumimoji="1" lang="ja-JP" altLang="en-US" dirty="0"/>
              <a:t>成長点</a:t>
            </a:r>
          </a:p>
        </p:txBody>
      </p:sp>
      <p:cxnSp>
        <p:nvCxnSpPr>
          <p:cNvPr id="11" name="直線矢印コネクタ 10">
            <a:extLst>
              <a:ext uri="{FF2B5EF4-FFF2-40B4-BE49-F238E27FC236}">
                <a16:creationId xmlns:a16="http://schemas.microsoft.com/office/drawing/2014/main" id="{0E885456-CC22-07C4-BA96-3066E8DD9E63}"/>
              </a:ext>
            </a:extLst>
          </p:cNvPr>
          <p:cNvCxnSpPr/>
          <p:nvPr/>
        </p:nvCxnSpPr>
        <p:spPr>
          <a:xfrm>
            <a:off x="5552661" y="5739718"/>
            <a:ext cx="0" cy="450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19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259B0C-6F49-3158-05B1-AF031E123687}"/>
              </a:ext>
            </a:extLst>
          </p:cNvPr>
          <p:cNvSpPr>
            <a:spLocks noGrp="1"/>
          </p:cNvSpPr>
          <p:nvPr>
            <p:ph type="title"/>
          </p:nvPr>
        </p:nvSpPr>
        <p:spPr>
          <a:xfrm>
            <a:off x="838200" y="351873"/>
            <a:ext cx="10515600" cy="1325563"/>
          </a:xfrm>
        </p:spPr>
        <p:txBody>
          <a:bodyPr/>
          <a:lstStyle/>
          <a:p>
            <a:r>
              <a:rPr lang="ja-JP" altLang="ja-JP" kern="0" dirty="0">
                <a:solidFill>
                  <a:srgbClr val="1D1C1D"/>
                </a:solidFill>
                <a:effectLst/>
                <a:latin typeface="+mn-ea"/>
                <a:cs typeface="Arial" panose="020B0604020202020204" pitchFamily="34" charset="0"/>
              </a:rPr>
              <a:t>問題点・苦労点</a:t>
            </a:r>
            <a:endParaRPr kumimoji="1" lang="ja-JP" altLang="en-US" dirty="0"/>
          </a:p>
        </p:txBody>
      </p:sp>
      <p:sp>
        <p:nvSpPr>
          <p:cNvPr id="3" name="コンテンツ プレースホルダー 2">
            <a:extLst>
              <a:ext uri="{FF2B5EF4-FFF2-40B4-BE49-F238E27FC236}">
                <a16:creationId xmlns:a16="http://schemas.microsoft.com/office/drawing/2014/main" id="{70D75CB6-045B-279A-A794-32FE1EF87AB0}"/>
              </a:ext>
            </a:extLst>
          </p:cNvPr>
          <p:cNvSpPr>
            <a:spLocks noGrp="1"/>
          </p:cNvSpPr>
          <p:nvPr>
            <p:ph idx="1"/>
          </p:nvPr>
        </p:nvSpPr>
        <p:spPr>
          <a:xfrm>
            <a:off x="745435" y="1481068"/>
            <a:ext cx="10515600" cy="4351338"/>
          </a:xfrm>
        </p:spPr>
        <p:txBody>
          <a:bodyPr>
            <a:normAutofit/>
          </a:bodyPr>
          <a:lstStyle/>
          <a:p>
            <a:r>
              <a:rPr lang="ja-JP" altLang="en-US" b="0" i="0" dirty="0">
                <a:solidFill>
                  <a:srgbClr val="1D1C1D"/>
                </a:solidFill>
                <a:effectLst/>
                <a:latin typeface="NotoSansJP"/>
              </a:rPr>
              <a:t>サーブレット</a:t>
            </a:r>
            <a:endParaRPr lang="en-US" altLang="ja-JP" b="0" i="0" dirty="0">
              <a:solidFill>
                <a:srgbClr val="1D1C1D"/>
              </a:solidFill>
              <a:effectLst/>
              <a:latin typeface="NotoSansJP"/>
            </a:endParaRPr>
          </a:p>
          <a:p>
            <a:pPr marL="0" indent="0">
              <a:buNone/>
            </a:pPr>
            <a:endParaRPr lang="en-US" altLang="ja-JP" dirty="0">
              <a:solidFill>
                <a:srgbClr val="1D1C1D"/>
              </a:solidFill>
              <a:latin typeface="NotoSansJP"/>
            </a:endParaRPr>
          </a:p>
        </p:txBody>
      </p:sp>
      <p:sp>
        <p:nvSpPr>
          <p:cNvPr id="5" name="テキスト ボックス 4">
            <a:extLst>
              <a:ext uri="{FF2B5EF4-FFF2-40B4-BE49-F238E27FC236}">
                <a16:creationId xmlns:a16="http://schemas.microsoft.com/office/drawing/2014/main" id="{4AF21FD7-5D7F-ADDE-FE03-C95A0802695B}"/>
              </a:ext>
            </a:extLst>
          </p:cNvPr>
          <p:cNvSpPr txBox="1"/>
          <p:nvPr/>
        </p:nvSpPr>
        <p:spPr>
          <a:xfrm>
            <a:off x="4628270" y="1851578"/>
            <a:ext cx="7379602" cy="3416320"/>
          </a:xfrm>
          <a:prstGeom prst="rect">
            <a:avLst/>
          </a:prstGeom>
          <a:noFill/>
        </p:spPr>
        <p:txBody>
          <a:bodyPr wrap="square" rtlCol="0">
            <a:spAutoFit/>
          </a:bodyPr>
          <a:lstStyle/>
          <a:p>
            <a:pPr marL="0" algn="l" rtl="0" eaLnBrk="1" fontAlgn="t" latinLnBrk="0" hangingPunct="1">
              <a:spcBef>
                <a:spcPts val="0"/>
              </a:spcBef>
              <a:spcAft>
                <a:spcPts val="0"/>
              </a:spcAft>
            </a:pPr>
            <a:r>
              <a:rPr kumimoji="1" lang="en-US" altLang="ja-JP" sz="1800" b="1" i="0" u="none" strike="noStrike" kern="1200" dirty="0">
                <a:solidFill>
                  <a:srgbClr val="FFFFFF"/>
                </a:solidFill>
                <a:effectLst/>
                <a:latin typeface="游ゴシック" panose="020B0400000000000000" pitchFamily="50" charset="-128"/>
              </a:rPr>
              <a:t>EL</a:t>
            </a:r>
            <a:r>
              <a:rPr kumimoji="1" lang="ja-JP" altLang="ja-JP" sz="1800" b="1" i="0" u="none" strike="noStrike" kern="1200" dirty="0">
                <a:solidFill>
                  <a:srgbClr val="FFFFFF"/>
                </a:solidFill>
                <a:effectLst/>
                <a:latin typeface="游ゴシック" panose="020B0400000000000000" pitchFamily="50" charset="-128"/>
              </a:rPr>
              <a:t>式・</a:t>
            </a:r>
            <a:r>
              <a:rPr kumimoji="1" lang="en-US" altLang="ja-JP" sz="1800" b="1" i="0" u="none" strike="noStrike" kern="1200" dirty="0">
                <a:solidFill>
                  <a:srgbClr val="FFFFFF"/>
                </a:solidFill>
                <a:effectLst/>
                <a:latin typeface="游ゴシック" panose="020B0400000000000000" pitchFamily="50" charset="-128"/>
              </a:rPr>
              <a:t>JSP</a:t>
            </a:r>
            <a:r>
              <a:rPr kumimoji="1" lang="ja-JP" altLang="ja-JP" sz="1800" b="1" i="0" u="none" strike="noStrike" kern="1200" dirty="0">
                <a:solidFill>
                  <a:srgbClr val="FFFFFF"/>
                </a:solidFill>
                <a:effectLst/>
                <a:latin typeface="游ゴシック" panose="020B0400000000000000" pitchFamily="50" charset="-128"/>
              </a:rPr>
              <a:t>に関するデータの受け渡し</a:t>
            </a:r>
            <a:endParaRPr lang="ja-JP" altLang="ja-JP"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b="1" i="0" u="none" strike="noStrike" kern="1200" dirty="0">
                <a:solidFill>
                  <a:srgbClr val="1D1C1D"/>
                </a:solidFill>
                <a:effectLst/>
                <a:latin typeface="NotoSansJP"/>
              </a:rPr>
              <a:t>復習しましたよ</a:t>
            </a:r>
            <a:endParaRPr lang="ja-JP" altLang="ja-JP"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b="0" i="0" u="none" strike="noStrike" kern="1200" dirty="0">
                <a:solidFill>
                  <a:srgbClr val="000000"/>
                </a:solidFill>
                <a:effectLst/>
                <a:latin typeface="游ゴシック" panose="020B0400000000000000" pitchFamily="50" charset="-128"/>
              </a:rPr>
              <a:t>大規模アプリの作成による複雑なファイル管理</a:t>
            </a:r>
            <a:endParaRPr lang="ja-JP" altLang="ja-JP"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kumimoji="1" lang="ja-JP" altLang="ja-JP" sz="1800" b="1" i="0" u="none" strike="noStrike" kern="1200" dirty="0">
                <a:solidFill>
                  <a:srgbClr val="1D1C1D"/>
                </a:solidFill>
                <a:effectLst/>
                <a:latin typeface="NotoSansJP"/>
              </a:rPr>
              <a:t>画面遷移と外部設計表で実際の動きを随時確認</a:t>
            </a:r>
            <a:endParaRPr lang="ja-JP" altLang="ja-JP"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en-US" altLang="ja-JP" sz="1800" b="0" i="0" u="none" strike="noStrike" kern="1200" dirty="0">
                <a:solidFill>
                  <a:srgbClr val="000000"/>
                </a:solidFill>
                <a:effectLst/>
                <a:latin typeface="游ゴシック" panose="020B0400000000000000" pitchFamily="50" charset="-128"/>
              </a:rPr>
              <a:t>DB</a:t>
            </a:r>
            <a:r>
              <a:rPr kumimoji="1" lang="ja-JP" altLang="ja-JP" sz="1800" b="0" i="0" u="none" strike="noStrike" kern="1200" dirty="0">
                <a:solidFill>
                  <a:srgbClr val="000000"/>
                </a:solidFill>
                <a:effectLst/>
                <a:latin typeface="游ゴシック" panose="020B0400000000000000" pitchFamily="50" charset="-128"/>
              </a:rPr>
              <a:t>結合に付随する、情報網の把握</a:t>
            </a:r>
            <a:endParaRPr lang="ja-JP" altLang="ja-JP"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kumimoji="1" lang="ja-JP" altLang="ja-JP" sz="1800" b="1" i="0" u="none" strike="noStrike" kern="1200" dirty="0">
                <a:solidFill>
                  <a:srgbClr val="1D1C1D"/>
                </a:solidFill>
                <a:effectLst/>
                <a:latin typeface="NotoSansJP"/>
              </a:rPr>
              <a:t>メインのテーブルとそれを補助する子テーブルという簡単な理解から、どこで連結しているかを考えて、持ってこれるデータを明確に考える</a:t>
            </a:r>
            <a:endParaRPr lang="ja-JP" altLang="ja-JP"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b="0" i="0" u="none" strike="noStrike" kern="1200" dirty="0">
                <a:solidFill>
                  <a:srgbClr val="000000"/>
                </a:solidFill>
                <a:effectLst/>
                <a:latin typeface="游ゴシック" panose="020B0400000000000000" pitchFamily="50" charset="-128"/>
              </a:rPr>
              <a:t>画像挿入された画像の更新処理が本当に大変</a:t>
            </a:r>
            <a:endParaRPr lang="ja-JP" altLang="ja-JP"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kumimoji="1" lang="ja-JP" altLang="ja-JP" sz="1800" b="1" i="0" u="none" strike="noStrike" kern="1200" dirty="0">
                <a:solidFill>
                  <a:srgbClr val="1D1C1D"/>
                </a:solidFill>
                <a:effectLst/>
                <a:latin typeface="NotoSansJP"/>
              </a:rPr>
              <a:t>画像ファイル特有の</a:t>
            </a:r>
            <a:r>
              <a:rPr kumimoji="1" lang="en-US" altLang="ja-JP" sz="1800" b="1" i="0" u="none" strike="noStrike" kern="1200" dirty="0">
                <a:solidFill>
                  <a:srgbClr val="1D1C1D"/>
                </a:solidFill>
                <a:effectLst/>
                <a:latin typeface="NotoSansJP"/>
              </a:rPr>
              <a:t>Servlet</a:t>
            </a:r>
            <a:r>
              <a:rPr kumimoji="1" lang="ja-JP" altLang="ja-JP" sz="1800" b="1" i="0" u="none" strike="noStrike" kern="1200" dirty="0">
                <a:solidFill>
                  <a:srgbClr val="1D1C1D"/>
                </a:solidFill>
                <a:effectLst/>
                <a:latin typeface="NotoSansJP"/>
              </a:rPr>
              <a:t>の書き方の理解と、トライアンドエラー</a:t>
            </a:r>
            <a:endParaRPr lang="ja-JP" altLang="ja-JP"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kumimoji="1" lang="ja-JP" altLang="ja-JP" sz="1800" b="0" i="0" u="none" strike="noStrike" kern="1200" dirty="0">
                <a:solidFill>
                  <a:srgbClr val="000000"/>
                </a:solidFill>
                <a:effectLst/>
                <a:latin typeface="游ゴシック" panose="020B0400000000000000" pitchFamily="50" charset="-128"/>
              </a:rPr>
              <a:t>チェックボックスのデータを送るときにチェックをのデータを送る時にチェックを入れた時と外した時のサーブレット</a:t>
            </a:r>
            <a:endParaRPr lang="ja-JP" altLang="ja-JP" sz="1800" b="0" i="0" u="none" strike="noStrike" dirty="0">
              <a:effectLst/>
              <a:latin typeface="Arial" panose="020B0604020202020204" pitchFamily="34" charset="0"/>
            </a:endParaRPr>
          </a:p>
          <a:p>
            <a:endParaRPr kumimoji="1" lang="ja-JP" altLang="en-US" dirty="0"/>
          </a:p>
        </p:txBody>
      </p:sp>
      <p:sp>
        <p:nvSpPr>
          <p:cNvPr id="7" name="テキスト ボックス 6">
            <a:extLst>
              <a:ext uri="{FF2B5EF4-FFF2-40B4-BE49-F238E27FC236}">
                <a16:creationId xmlns:a16="http://schemas.microsoft.com/office/drawing/2014/main" id="{0D91E0A8-1753-4FA1-0349-D6E45E0C5A78}"/>
              </a:ext>
            </a:extLst>
          </p:cNvPr>
          <p:cNvSpPr txBox="1"/>
          <p:nvPr/>
        </p:nvSpPr>
        <p:spPr>
          <a:xfrm>
            <a:off x="745434" y="2405576"/>
            <a:ext cx="3882835" cy="2308324"/>
          </a:xfrm>
          <a:prstGeom prst="rect">
            <a:avLst/>
          </a:prstGeom>
          <a:noFill/>
        </p:spPr>
        <p:txBody>
          <a:bodyPr wrap="square" rtlCol="0">
            <a:spAutoFit/>
          </a:bodyPr>
          <a:lstStyle/>
          <a:p>
            <a:r>
              <a:rPr lang="ja-JP" altLang="en-US" b="0" i="0" dirty="0">
                <a:solidFill>
                  <a:srgbClr val="1D1C1D"/>
                </a:solidFill>
                <a:effectLst/>
                <a:latin typeface="NotoSansJP"/>
              </a:rPr>
              <a:t>①</a:t>
            </a:r>
            <a:r>
              <a:rPr lang="en-US" altLang="ja-JP" b="0" i="0" dirty="0">
                <a:solidFill>
                  <a:srgbClr val="1D1C1D"/>
                </a:solidFill>
                <a:effectLst/>
                <a:latin typeface="NotoSansJP"/>
              </a:rPr>
              <a:t>EL</a:t>
            </a:r>
            <a:r>
              <a:rPr lang="ja-JP" altLang="en-US" b="0" i="0" dirty="0">
                <a:solidFill>
                  <a:srgbClr val="1D1C1D"/>
                </a:solidFill>
                <a:effectLst/>
                <a:latin typeface="NotoSansJP"/>
              </a:rPr>
              <a:t>式・</a:t>
            </a:r>
            <a:r>
              <a:rPr lang="en-US" altLang="ja-JP" b="0" i="0" dirty="0">
                <a:solidFill>
                  <a:srgbClr val="1D1C1D"/>
                </a:solidFill>
                <a:effectLst/>
                <a:latin typeface="NotoSansJP"/>
              </a:rPr>
              <a:t>JSP</a:t>
            </a:r>
            <a:r>
              <a:rPr lang="ja-JP" altLang="en-US" b="0" i="0" dirty="0">
                <a:solidFill>
                  <a:srgbClr val="1D1C1D"/>
                </a:solidFill>
                <a:effectLst/>
                <a:latin typeface="NotoSansJP"/>
              </a:rPr>
              <a:t>に関してのデータの渡し方を忘れてしまっている。</a:t>
            </a:r>
            <a:endParaRPr lang="en-US" altLang="ja-JP" b="0" i="0" dirty="0">
              <a:solidFill>
                <a:srgbClr val="1D1C1D"/>
              </a:solidFill>
              <a:effectLst/>
              <a:latin typeface="NotoSansJP"/>
            </a:endParaRPr>
          </a:p>
          <a:p>
            <a:r>
              <a:rPr lang="ja-JP" altLang="en-US" b="0" i="0" dirty="0">
                <a:solidFill>
                  <a:srgbClr val="1D1C1D"/>
                </a:solidFill>
                <a:effectLst/>
                <a:latin typeface="NotoSansJP"/>
              </a:rPr>
              <a:t>②アプリの規模が大きすぎて多方向への管理が必要で大変</a:t>
            </a:r>
            <a:endParaRPr lang="en-US" altLang="ja-JP" b="0" i="0" dirty="0">
              <a:solidFill>
                <a:srgbClr val="1D1C1D"/>
              </a:solidFill>
              <a:effectLst/>
              <a:latin typeface="NotoSansJP"/>
            </a:endParaRPr>
          </a:p>
          <a:p>
            <a:r>
              <a:rPr lang="ja-JP" altLang="en-US" b="0" i="0" dirty="0">
                <a:solidFill>
                  <a:srgbClr val="1D1C1D"/>
                </a:solidFill>
                <a:effectLst/>
                <a:latin typeface="NotoSansJP"/>
              </a:rPr>
              <a:t>③</a:t>
            </a:r>
            <a:r>
              <a:rPr lang="en-US" altLang="ja-JP" b="0" i="0" dirty="0">
                <a:solidFill>
                  <a:srgbClr val="1D1C1D"/>
                </a:solidFill>
                <a:effectLst/>
                <a:latin typeface="NotoSansJP"/>
              </a:rPr>
              <a:t>DB</a:t>
            </a:r>
            <a:r>
              <a:rPr lang="ja-JP" altLang="en-US" b="0" i="0" dirty="0">
                <a:solidFill>
                  <a:srgbClr val="1D1C1D"/>
                </a:solidFill>
                <a:effectLst/>
                <a:latin typeface="NotoSansJP"/>
              </a:rPr>
              <a:t>の結合：どの情報とどの情報が繋がるのか混乱する</a:t>
            </a:r>
            <a:endParaRPr lang="en-US" altLang="ja-JP" b="0" i="0" dirty="0">
              <a:solidFill>
                <a:srgbClr val="1D1C1D"/>
              </a:solidFill>
              <a:effectLst/>
              <a:latin typeface="NotoSansJP"/>
            </a:endParaRPr>
          </a:p>
          <a:p>
            <a:r>
              <a:rPr lang="ja-JP" altLang="en-US" b="0" i="0" dirty="0">
                <a:solidFill>
                  <a:srgbClr val="1D1C1D"/>
                </a:solidFill>
                <a:effectLst/>
                <a:latin typeface="NotoSansJP"/>
              </a:rPr>
              <a:t>④画挿入された画像の更新処理が本当に大変</a:t>
            </a:r>
            <a:r>
              <a:rPr lang="en-US" altLang="ja-JP" b="0" i="0" dirty="0">
                <a:solidFill>
                  <a:srgbClr val="1D1C1D"/>
                </a:solidFill>
                <a:effectLst/>
                <a:latin typeface="NotoSansJP"/>
              </a:rPr>
              <a:t>…</a:t>
            </a:r>
            <a:endParaRPr kumimoji="1" lang="ja-JP" altLang="en-US" dirty="0"/>
          </a:p>
        </p:txBody>
      </p:sp>
    </p:spTree>
    <p:extLst>
      <p:ext uri="{BB962C8B-B14F-4D97-AF65-F5344CB8AC3E}">
        <p14:creationId xmlns:p14="http://schemas.microsoft.com/office/powerpoint/2010/main" val="1024511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54E48F-DB50-BE61-B1B7-63BEAF2BB90E}"/>
              </a:ext>
            </a:extLst>
          </p:cNvPr>
          <p:cNvSpPr>
            <a:spLocks noGrp="1"/>
          </p:cNvSpPr>
          <p:nvPr>
            <p:ph type="title"/>
          </p:nvPr>
        </p:nvSpPr>
        <p:spPr>
          <a:xfrm>
            <a:off x="838200" y="351873"/>
            <a:ext cx="10515600" cy="1325563"/>
          </a:xfrm>
        </p:spPr>
        <p:txBody>
          <a:bodyPr/>
          <a:lstStyle/>
          <a:p>
            <a:r>
              <a:rPr lang="ja-JP" altLang="ja-JP" kern="0" dirty="0">
                <a:solidFill>
                  <a:srgbClr val="1D1C1D"/>
                </a:solidFill>
                <a:effectLst/>
                <a:latin typeface="+mn-ea"/>
                <a:cs typeface="Arial" panose="020B0604020202020204" pitchFamily="34" charset="0"/>
              </a:rPr>
              <a:t>問題点・苦労点</a:t>
            </a:r>
            <a:endParaRPr kumimoji="1" lang="ja-JP" altLang="en-US" dirty="0"/>
          </a:p>
        </p:txBody>
      </p:sp>
      <p:sp>
        <p:nvSpPr>
          <p:cNvPr id="3" name="コンテンツ プレースホルダー 2">
            <a:extLst>
              <a:ext uri="{FF2B5EF4-FFF2-40B4-BE49-F238E27FC236}">
                <a16:creationId xmlns:a16="http://schemas.microsoft.com/office/drawing/2014/main" id="{5834367F-9296-622B-5069-8271E336C574}"/>
              </a:ext>
            </a:extLst>
          </p:cNvPr>
          <p:cNvSpPr>
            <a:spLocks noGrp="1"/>
          </p:cNvSpPr>
          <p:nvPr>
            <p:ph idx="1"/>
          </p:nvPr>
        </p:nvSpPr>
        <p:spPr/>
        <p:txBody>
          <a:bodyPr/>
          <a:lstStyle/>
          <a:p>
            <a:r>
              <a:rPr lang="en-US" altLang="ja-JP" b="0" i="0" dirty="0">
                <a:solidFill>
                  <a:srgbClr val="1D1C1D"/>
                </a:solidFill>
                <a:effectLst/>
                <a:latin typeface="NotoSansJP"/>
              </a:rPr>
              <a:t>CSS</a:t>
            </a:r>
          </a:p>
          <a:p>
            <a:pPr marL="0" indent="0">
              <a:buNone/>
            </a:pPr>
            <a:endParaRPr lang="en-US" altLang="ja-JP" dirty="0">
              <a:solidFill>
                <a:srgbClr val="1D1C1D"/>
              </a:solidFill>
              <a:latin typeface="NotoSansJP"/>
            </a:endParaRPr>
          </a:p>
        </p:txBody>
      </p:sp>
      <p:graphicFrame>
        <p:nvGraphicFramePr>
          <p:cNvPr id="4" name="表 4">
            <a:extLst>
              <a:ext uri="{FF2B5EF4-FFF2-40B4-BE49-F238E27FC236}">
                <a16:creationId xmlns:a16="http://schemas.microsoft.com/office/drawing/2014/main" id="{148A3BC0-3128-0936-5F42-2322818B676F}"/>
              </a:ext>
            </a:extLst>
          </p:cNvPr>
          <p:cNvGraphicFramePr>
            <a:graphicFrameLocks noGrp="1"/>
          </p:cNvGraphicFramePr>
          <p:nvPr>
            <p:extLst>
              <p:ext uri="{D42A27DB-BD31-4B8C-83A1-F6EECF244321}">
                <p14:modId xmlns:p14="http://schemas.microsoft.com/office/powerpoint/2010/main" val="1632974026"/>
              </p:ext>
            </p:extLst>
          </p:nvPr>
        </p:nvGraphicFramePr>
        <p:xfrm>
          <a:off x="1806714" y="3139903"/>
          <a:ext cx="8128000" cy="1376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4331876"/>
                    </a:ext>
                  </a:extLst>
                </a:gridCol>
                <a:gridCol w="4064000">
                  <a:extLst>
                    <a:ext uri="{9D8B030D-6E8A-4147-A177-3AD203B41FA5}">
                      <a16:colId xmlns:a16="http://schemas.microsoft.com/office/drawing/2014/main" val="4184689345"/>
                    </a:ext>
                  </a:extLst>
                </a:gridCol>
              </a:tblGrid>
              <a:tr h="176106">
                <a:tc>
                  <a:txBody>
                    <a:bodyPr/>
                    <a:lstStyle/>
                    <a:p>
                      <a:pPr algn="ctr"/>
                      <a:r>
                        <a:rPr kumimoji="1" lang="ja-JP" altLang="en-US" dirty="0"/>
                        <a:t>問題点</a:t>
                      </a:r>
                    </a:p>
                  </a:txBody>
                  <a:tcPr/>
                </a:tc>
                <a:tc>
                  <a:txBody>
                    <a:bodyPr/>
                    <a:lstStyle/>
                    <a:p>
                      <a:pPr algn="ctr"/>
                      <a:r>
                        <a:rPr kumimoji="1" lang="ja-JP" altLang="en-US" dirty="0"/>
                        <a:t>解決法</a:t>
                      </a:r>
                    </a:p>
                  </a:txBody>
                  <a:tcPr/>
                </a:tc>
                <a:extLst>
                  <a:ext uri="{0D108BD9-81ED-4DB2-BD59-A6C34878D82A}">
                    <a16:rowId xmlns:a16="http://schemas.microsoft.com/office/drawing/2014/main" val="4224818917"/>
                  </a:ext>
                </a:extLst>
              </a:tr>
              <a:tr h="370840">
                <a:tc>
                  <a:txBody>
                    <a:bodyPr/>
                    <a:lstStyle/>
                    <a:p>
                      <a:r>
                        <a:rPr lang="ja-JP" altLang="en-US" b="0" i="0" dirty="0">
                          <a:solidFill>
                            <a:srgbClr val="1D1C1D"/>
                          </a:solidFill>
                          <a:effectLst/>
                          <a:latin typeface="NotoSansJP"/>
                        </a:rPr>
                        <a:t>ヘッダーの真ん中にアイコンを設置すること</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02034149"/>
                  </a:ext>
                </a:extLst>
              </a:tr>
              <a:tr h="370840">
                <a:tc>
                  <a:txBody>
                    <a:bodyPr/>
                    <a:lstStyle/>
                    <a:p>
                      <a:r>
                        <a:rPr lang="ja-JP" altLang="en-US" b="0" i="0" dirty="0">
                          <a:solidFill>
                            <a:srgbClr val="1D1C1D"/>
                          </a:solidFill>
                          <a:effectLst/>
                          <a:latin typeface="NotoSansJP"/>
                        </a:rPr>
                        <a:t>見出しがヘッダーに隠れてしまう</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389166"/>
                  </a:ext>
                </a:extLst>
              </a:tr>
            </a:tbl>
          </a:graphicData>
        </a:graphic>
      </p:graphicFrame>
    </p:spTree>
    <p:extLst>
      <p:ext uri="{BB962C8B-B14F-4D97-AF65-F5344CB8AC3E}">
        <p14:creationId xmlns:p14="http://schemas.microsoft.com/office/powerpoint/2010/main" val="217766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A2666-7EC5-A9B6-FD91-53AD73258FBD}"/>
              </a:ext>
            </a:extLst>
          </p:cNvPr>
          <p:cNvSpPr>
            <a:spLocks noGrp="1"/>
          </p:cNvSpPr>
          <p:nvPr>
            <p:ph type="title"/>
          </p:nvPr>
        </p:nvSpPr>
        <p:spPr>
          <a:xfrm>
            <a:off x="838200" y="351872"/>
            <a:ext cx="10515600" cy="1325563"/>
          </a:xfrm>
        </p:spPr>
        <p:txBody>
          <a:bodyPr/>
          <a:lstStyle/>
          <a:p>
            <a:r>
              <a:rPr lang="ja-JP" altLang="ja-JP" kern="0" dirty="0">
                <a:solidFill>
                  <a:srgbClr val="1D1C1D"/>
                </a:solidFill>
                <a:effectLst/>
                <a:latin typeface="+mn-ea"/>
                <a:cs typeface="Arial" panose="020B0604020202020204" pitchFamily="34" charset="0"/>
              </a:rPr>
              <a:t>問題点・苦労点</a:t>
            </a:r>
            <a:endParaRPr kumimoji="1" lang="ja-JP" altLang="en-US" dirty="0"/>
          </a:p>
        </p:txBody>
      </p:sp>
      <p:sp>
        <p:nvSpPr>
          <p:cNvPr id="3" name="コンテンツ プレースホルダー 2">
            <a:extLst>
              <a:ext uri="{FF2B5EF4-FFF2-40B4-BE49-F238E27FC236}">
                <a16:creationId xmlns:a16="http://schemas.microsoft.com/office/drawing/2014/main" id="{4F0F7D7F-124C-6DF0-E72B-1BC4857FF6A0}"/>
              </a:ext>
            </a:extLst>
          </p:cNvPr>
          <p:cNvSpPr>
            <a:spLocks noGrp="1"/>
          </p:cNvSpPr>
          <p:nvPr>
            <p:ph idx="1"/>
          </p:nvPr>
        </p:nvSpPr>
        <p:spPr/>
        <p:txBody>
          <a:bodyPr/>
          <a:lstStyle/>
          <a:p>
            <a:r>
              <a:rPr lang="en-US" altLang="ja-JP" b="0" i="0" dirty="0">
                <a:solidFill>
                  <a:srgbClr val="1D1C1D"/>
                </a:solidFill>
                <a:effectLst/>
                <a:latin typeface="NotoSansJP"/>
              </a:rPr>
              <a:t>JS</a:t>
            </a:r>
          </a:p>
          <a:p>
            <a:pPr marL="0" indent="0">
              <a:buNone/>
            </a:pPr>
            <a:br>
              <a:rPr lang="ja-JP" altLang="en-US" dirty="0"/>
            </a:br>
            <a:endParaRPr kumimoji="1" lang="ja-JP" altLang="en-US" dirty="0"/>
          </a:p>
        </p:txBody>
      </p:sp>
      <p:graphicFrame>
        <p:nvGraphicFramePr>
          <p:cNvPr id="5" name="表 5">
            <a:extLst>
              <a:ext uri="{FF2B5EF4-FFF2-40B4-BE49-F238E27FC236}">
                <a16:creationId xmlns:a16="http://schemas.microsoft.com/office/drawing/2014/main" id="{0B033EFF-2C41-5A64-3857-A04A4B7D986D}"/>
              </a:ext>
            </a:extLst>
          </p:cNvPr>
          <p:cNvGraphicFramePr>
            <a:graphicFrameLocks noGrp="1"/>
          </p:cNvGraphicFramePr>
          <p:nvPr>
            <p:extLst>
              <p:ext uri="{D42A27DB-BD31-4B8C-83A1-F6EECF244321}">
                <p14:modId xmlns:p14="http://schemas.microsoft.com/office/powerpoint/2010/main" val="3885916799"/>
              </p:ext>
            </p:extLst>
          </p:nvPr>
        </p:nvGraphicFramePr>
        <p:xfrm>
          <a:off x="1899479" y="2987834"/>
          <a:ext cx="8128000" cy="2296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85238527"/>
                    </a:ext>
                  </a:extLst>
                </a:gridCol>
                <a:gridCol w="4064000">
                  <a:extLst>
                    <a:ext uri="{9D8B030D-6E8A-4147-A177-3AD203B41FA5}">
                      <a16:colId xmlns:a16="http://schemas.microsoft.com/office/drawing/2014/main" val="1400283941"/>
                    </a:ext>
                  </a:extLst>
                </a:gridCol>
              </a:tblGrid>
              <a:tr h="370840">
                <a:tc>
                  <a:txBody>
                    <a:bodyPr/>
                    <a:lstStyle/>
                    <a:p>
                      <a:pPr algn="ctr"/>
                      <a:r>
                        <a:rPr kumimoji="1" lang="ja-JP" altLang="en-US" dirty="0"/>
                        <a:t>苦労点</a:t>
                      </a:r>
                    </a:p>
                  </a:txBody>
                  <a:tcPr/>
                </a:tc>
                <a:tc>
                  <a:txBody>
                    <a:bodyPr/>
                    <a:lstStyle/>
                    <a:p>
                      <a:pPr algn="ctr"/>
                      <a:r>
                        <a:rPr kumimoji="1" lang="ja-JP" altLang="en-US" dirty="0"/>
                        <a:t>解決法</a:t>
                      </a:r>
                    </a:p>
                  </a:txBody>
                  <a:tcPr/>
                </a:tc>
                <a:extLst>
                  <a:ext uri="{0D108BD9-81ED-4DB2-BD59-A6C34878D82A}">
                    <a16:rowId xmlns:a16="http://schemas.microsoft.com/office/drawing/2014/main" val="43364974"/>
                  </a:ext>
                </a:extLst>
              </a:tr>
              <a:tr h="370840">
                <a:tc>
                  <a:txBody>
                    <a:bodyPr/>
                    <a:lstStyle/>
                    <a:p>
                      <a:r>
                        <a:rPr lang="ja-JP" altLang="en-US" b="0" i="0" dirty="0">
                          <a:solidFill>
                            <a:srgbClr val="1D1C1D"/>
                          </a:solidFill>
                          <a:effectLst/>
                          <a:latin typeface="NotoSansJP"/>
                        </a:rPr>
                        <a:t>チェックボックスにチェックを入れた段階でデータが送信されるようにする</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2224708"/>
                  </a:ext>
                </a:extLst>
              </a:tr>
              <a:tr h="370840">
                <a:tc>
                  <a:txBody>
                    <a:bodyPr/>
                    <a:lstStyle/>
                    <a:p>
                      <a:r>
                        <a:rPr kumimoji="1" lang="ja-JP" altLang="en-US" dirty="0"/>
                        <a:t>カレンダーのサンプルファイルに関する仕組みの理解</a:t>
                      </a:r>
                    </a:p>
                  </a:txBody>
                  <a:tcPr/>
                </a:tc>
                <a:tc>
                  <a:txBody>
                    <a:bodyPr/>
                    <a:lstStyle/>
                    <a:p>
                      <a:r>
                        <a:rPr kumimoji="1" lang="ja-JP" altLang="en-US" dirty="0"/>
                        <a:t>自分でサンプルファイルの改造を繰り返した</a:t>
                      </a:r>
                    </a:p>
                  </a:txBody>
                  <a:tcPr/>
                </a:tc>
                <a:extLst>
                  <a:ext uri="{0D108BD9-81ED-4DB2-BD59-A6C34878D82A}">
                    <a16:rowId xmlns:a16="http://schemas.microsoft.com/office/drawing/2014/main" val="2276924302"/>
                  </a:ext>
                </a:extLst>
              </a:tr>
              <a:tr h="370840">
                <a:tc>
                  <a:txBody>
                    <a:bodyPr/>
                    <a:lstStyle/>
                    <a:p>
                      <a:r>
                        <a:rPr kumimoji="1" lang="en-US" altLang="ja-JP" dirty="0"/>
                        <a:t>JS</a:t>
                      </a:r>
                      <a:r>
                        <a:rPr kumimoji="1" lang="ja-JP" altLang="en-US" dirty="0"/>
                        <a:t>内に</a:t>
                      </a:r>
                      <a:r>
                        <a:rPr kumimoji="1" lang="en-US" altLang="ja-JP" dirty="0"/>
                        <a:t>HTML</a:t>
                      </a:r>
                      <a:r>
                        <a:rPr kumimoji="1" lang="ja-JP" altLang="en-US" dirty="0"/>
                        <a:t>を記述</a:t>
                      </a:r>
                    </a:p>
                  </a:txBody>
                  <a:tcPr/>
                </a:tc>
                <a:tc>
                  <a:txBody>
                    <a:bodyPr/>
                    <a:lstStyle/>
                    <a:p>
                      <a:endParaRPr kumimoji="1" lang="ja-JP" altLang="en-US" dirty="0"/>
                    </a:p>
                  </a:txBody>
                  <a:tcPr/>
                </a:tc>
                <a:extLst>
                  <a:ext uri="{0D108BD9-81ED-4DB2-BD59-A6C34878D82A}">
                    <a16:rowId xmlns:a16="http://schemas.microsoft.com/office/drawing/2014/main" val="4105086729"/>
                  </a:ext>
                </a:extLst>
              </a:tr>
            </a:tbl>
          </a:graphicData>
        </a:graphic>
      </p:graphicFrame>
    </p:spTree>
    <p:extLst>
      <p:ext uri="{BB962C8B-B14F-4D97-AF65-F5344CB8AC3E}">
        <p14:creationId xmlns:p14="http://schemas.microsoft.com/office/powerpoint/2010/main" val="2209410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5F0CB-D0F6-B790-226C-94DEDB6F4D60}"/>
              </a:ext>
            </a:extLst>
          </p:cNvPr>
          <p:cNvSpPr>
            <a:spLocks noGrp="1"/>
          </p:cNvSpPr>
          <p:nvPr>
            <p:ph type="title"/>
          </p:nvPr>
        </p:nvSpPr>
        <p:spPr/>
        <p:txBody>
          <a:bodyPr/>
          <a:lstStyle/>
          <a:p>
            <a:r>
              <a:rPr kumimoji="1" lang="ja-JP" altLang="en-US" dirty="0"/>
              <a:t>未実装のアイディア</a:t>
            </a:r>
          </a:p>
        </p:txBody>
      </p:sp>
      <p:sp>
        <p:nvSpPr>
          <p:cNvPr id="3" name="コンテンツ プレースホルダー 2">
            <a:extLst>
              <a:ext uri="{FF2B5EF4-FFF2-40B4-BE49-F238E27FC236}">
                <a16:creationId xmlns:a16="http://schemas.microsoft.com/office/drawing/2014/main" id="{6ED380AF-3561-5A86-8179-8410DF22A654}"/>
              </a:ext>
            </a:extLst>
          </p:cNvPr>
          <p:cNvSpPr>
            <a:spLocks noGrp="1"/>
          </p:cNvSpPr>
          <p:nvPr>
            <p:ph idx="1"/>
          </p:nvPr>
        </p:nvSpPr>
        <p:spPr/>
        <p:txBody>
          <a:bodyPr/>
          <a:lstStyle/>
          <a:p>
            <a:r>
              <a:rPr kumimoji="1" lang="ja-JP" altLang="en-US" dirty="0"/>
              <a:t>甘口・辛口</a:t>
            </a:r>
            <a:endParaRPr kumimoji="1" lang="en-US" altLang="ja-JP" dirty="0"/>
          </a:p>
          <a:p>
            <a:r>
              <a:rPr lang="ja-JP" altLang="en-US" dirty="0"/>
              <a:t>一緒に遊ぶ友人機能</a:t>
            </a:r>
            <a:endParaRPr lang="en-US" altLang="ja-JP" dirty="0"/>
          </a:p>
          <a:p>
            <a:r>
              <a:rPr kumimoji="1" lang="ja-JP" altLang="en-US" dirty="0"/>
              <a:t>予定の編集ページの検索欄</a:t>
            </a:r>
            <a:endParaRPr kumimoji="1" lang="en-US" altLang="ja-JP" dirty="0"/>
          </a:p>
          <a:p>
            <a:r>
              <a:rPr kumimoji="1" lang="ja-JP" altLang="en-US" dirty="0"/>
              <a:t>推しからのメッセージ</a:t>
            </a:r>
            <a:r>
              <a:rPr kumimoji="1" lang="en-US" altLang="ja-JP" dirty="0"/>
              <a:t>(</a:t>
            </a:r>
            <a:r>
              <a:rPr kumimoji="1" lang="ja-JP" altLang="en-US" dirty="0"/>
              <a:t>テキスト</a:t>
            </a:r>
            <a:r>
              <a:rPr kumimoji="1" lang="en-US" altLang="ja-JP" dirty="0"/>
              <a:t>)</a:t>
            </a:r>
            <a:r>
              <a:rPr kumimoji="1" lang="ja-JP" altLang="en-US" dirty="0"/>
              <a:t>の挿入</a:t>
            </a:r>
            <a:endParaRPr kumimoji="1" lang="en-US" altLang="ja-JP" dirty="0"/>
          </a:p>
          <a:p>
            <a:r>
              <a:rPr lang="ja-JP" altLang="en-US" dirty="0"/>
              <a:t>祝日対応、仕事が何曜日休みか設定できる</a:t>
            </a:r>
            <a:endParaRPr lang="en-US" altLang="ja-JP" dirty="0"/>
          </a:p>
          <a:p>
            <a:r>
              <a:rPr kumimoji="1" lang="ja-JP" altLang="en-US" dirty="0"/>
              <a:t>天気によってインドアアウトドアの選択を分ける</a:t>
            </a:r>
          </a:p>
        </p:txBody>
      </p:sp>
    </p:spTree>
    <p:extLst>
      <p:ext uri="{BB962C8B-B14F-4D97-AF65-F5344CB8AC3E}">
        <p14:creationId xmlns:p14="http://schemas.microsoft.com/office/powerpoint/2010/main" val="3281745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6A2F2-6895-A7EC-44A9-F972DEAE575F}"/>
              </a:ext>
            </a:extLst>
          </p:cNvPr>
          <p:cNvSpPr>
            <a:spLocks noGrp="1"/>
          </p:cNvSpPr>
          <p:nvPr>
            <p:ph type="title"/>
          </p:nvPr>
        </p:nvSpPr>
        <p:spPr/>
        <p:txBody>
          <a:bodyPr/>
          <a:lstStyle/>
          <a:p>
            <a:r>
              <a:rPr lang="ja-JP" altLang="ja-JP" kern="0" dirty="0">
                <a:solidFill>
                  <a:srgbClr val="1D1C1D"/>
                </a:solidFill>
                <a:effectLst/>
                <a:latin typeface="+mn-ea"/>
                <a:cs typeface="Arial" panose="020B0604020202020204" pitchFamily="34" charset="0"/>
              </a:rPr>
              <a:t>課題と展望</a:t>
            </a:r>
            <a:r>
              <a:rPr lang="en-US" altLang="ja-JP" kern="0" dirty="0">
                <a:solidFill>
                  <a:srgbClr val="1D1C1D"/>
                </a:solidFill>
                <a:effectLst/>
                <a:latin typeface="+mn-ea"/>
                <a:cs typeface="Arial" panose="020B0604020202020204" pitchFamily="34" charset="0"/>
              </a:rPr>
              <a:t>(</a:t>
            </a:r>
            <a:r>
              <a:rPr lang="ja-JP" altLang="en-US" kern="0" dirty="0">
                <a:solidFill>
                  <a:srgbClr val="1D1C1D"/>
                </a:solidFill>
                <a:effectLst/>
                <a:latin typeface="+mn-ea"/>
                <a:cs typeface="Arial" panose="020B0604020202020204" pitchFamily="34" charset="0"/>
              </a:rPr>
              <a:t>実装できなかった部分</a:t>
            </a:r>
            <a:r>
              <a:rPr lang="en-US" altLang="ja-JP" kern="0" dirty="0">
                <a:solidFill>
                  <a:srgbClr val="1D1C1D"/>
                </a:solidFill>
                <a:effectLst/>
                <a:latin typeface="+mn-ea"/>
                <a:cs typeface="Arial" panose="020B0604020202020204" pitchFamily="34" charset="0"/>
              </a:rPr>
              <a:t>)</a:t>
            </a:r>
            <a:endParaRPr kumimoji="1" lang="ja-JP" altLang="en-US" dirty="0"/>
          </a:p>
        </p:txBody>
      </p:sp>
      <p:sp>
        <p:nvSpPr>
          <p:cNvPr id="3" name="コンテンツ プレースホルダー 2">
            <a:extLst>
              <a:ext uri="{FF2B5EF4-FFF2-40B4-BE49-F238E27FC236}">
                <a16:creationId xmlns:a16="http://schemas.microsoft.com/office/drawing/2014/main" id="{B101BE17-3FA0-F5F8-E8F2-6782C3841861}"/>
              </a:ext>
            </a:extLst>
          </p:cNvPr>
          <p:cNvSpPr>
            <a:spLocks noGrp="1"/>
          </p:cNvSpPr>
          <p:nvPr>
            <p:ph idx="1"/>
          </p:nvPr>
        </p:nvSpPr>
        <p:spPr/>
        <p:txBody>
          <a:bodyPr>
            <a:normAutofit/>
          </a:bodyPr>
          <a:lstStyle/>
          <a:p>
            <a:pPr marL="0" indent="0">
              <a:buNone/>
            </a:pPr>
            <a:r>
              <a:rPr kumimoji="1" lang="ja-JP" altLang="en-US" sz="2000" dirty="0"/>
              <a:t>・要件定義や外部設計、内部設計の段階で細かく決めるところを明確に考えられていなかった。</a:t>
            </a:r>
            <a:endParaRPr kumimoji="1" lang="en-US" altLang="ja-JP" sz="2000" dirty="0"/>
          </a:p>
          <a:p>
            <a:pPr marL="0" indent="0">
              <a:buNone/>
            </a:pPr>
            <a:r>
              <a:rPr lang="ja-JP" altLang="en-US" sz="2000" dirty="0"/>
              <a:t>　</a:t>
            </a:r>
            <a:r>
              <a:rPr kumimoji="1" lang="ja-JP" altLang="en-US" sz="2000" dirty="0"/>
              <a:t>→</a:t>
            </a:r>
            <a:r>
              <a:rPr lang="ja-JP" altLang="en-US" sz="2000" dirty="0"/>
              <a:t>どのようなアプリか、どこが強みかの部分の認識がはっきりしない</a:t>
            </a:r>
            <a:endParaRPr lang="en-US" altLang="ja-JP" sz="2000" dirty="0"/>
          </a:p>
          <a:p>
            <a:pPr marL="0" indent="0">
              <a:buNone/>
            </a:pPr>
            <a:r>
              <a:rPr lang="ja-JP" altLang="en-US" sz="2000" dirty="0"/>
              <a:t>　→</a:t>
            </a:r>
            <a:r>
              <a:rPr kumimoji="1" lang="ja-JP" altLang="en-US" sz="2000" dirty="0"/>
              <a:t>外部設計書の画面デザインとネーム属性甘いわあ</a:t>
            </a:r>
            <a:endParaRPr kumimoji="1" lang="en-US" altLang="ja-JP" sz="2000" dirty="0"/>
          </a:p>
          <a:p>
            <a:pPr marL="0" indent="0">
              <a:buNone/>
            </a:pPr>
            <a:r>
              <a:rPr lang="ja-JP" altLang="en-US" sz="2000" dirty="0"/>
              <a:t>　→</a:t>
            </a:r>
            <a:endParaRPr kumimoji="1" lang="en-US" altLang="ja-JP" sz="2000" dirty="0"/>
          </a:p>
          <a:p>
            <a:pPr marL="0" indent="0">
              <a:buNone/>
            </a:pPr>
            <a:r>
              <a:rPr kumimoji="1" lang="ja-JP" altLang="en-US" sz="2000" dirty="0"/>
              <a:t>・</a:t>
            </a:r>
            <a:r>
              <a:rPr kumimoji="1" lang="en-US" altLang="ja-JP" sz="2000" dirty="0"/>
              <a:t>GitHub</a:t>
            </a:r>
            <a:r>
              <a:rPr kumimoji="1" lang="ja-JP" altLang="en-US" sz="2000" dirty="0"/>
              <a:t>でのファイル共有</a:t>
            </a:r>
            <a:endParaRPr kumimoji="1" lang="en-US" altLang="ja-JP" sz="2000" dirty="0"/>
          </a:p>
          <a:p>
            <a:pPr marL="0" indent="0">
              <a:buNone/>
            </a:pPr>
            <a:r>
              <a:rPr lang="ja-JP" altLang="en-US" sz="2000" dirty="0"/>
              <a:t>　→同じファイルの編集や意味が不明なエラーにかき回される</a:t>
            </a:r>
            <a:endParaRPr lang="en-US" altLang="ja-JP" sz="2000" dirty="0"/>
          </a:p>
          <a:p>
            <a:pPr marL="0" indent="0">
              <a:buNone/>
            </a:pPr>
            <a:r>
              <a:rPr kumimoji="1" lang="ja-JP" altLang="en-US" sz="2000" dirty="0"/>
              <a:t>・標準化（イメージ共有）</a:t>
            </a:r>
            <a:endParaRPr kumimoji="1" lang="en-US" altLang="ja-JP" sz="2000" dirty="0"/>
          </a:p>
          <a:p>
            <a:pPr marL="0" indent="0">
              <a:buNone/>
            </a:pPr>
            <a:r>
              <a:rPr lang="ja-JP" altLang="en-US" sz="2000" dirty="0"/>
              <a:t>　→言葉の意味や、画面遷移のイメージ</a:t>
            </a:r>
            <a:endParaRPr lang="en-US" altLang="ja-JP" sz="2000" dirty="0"/>
          </a:p>
          <a:p>
            <a:pPr marL="0" indent="0">
              <a:buNone/>
            </a:pPr>
            <a:r>
              <a:rPr kumimoji="1" lang="ja-JP" altLang="en-US" sz="2000" dirty="0"/>
              <a:t>・外部設計時に計画していない効果を追加でつけ足してしまう（途中でこれもつけたしたい！！）</a:t>
            </a:r>
            <a:endParaRPr kumimoji="1" lang="en-US" altLang="ja-JP" sz="2000" dirty="0"/>
          </a:p>
          <a:p>
            <a:pPr marL="0" indent="0">
              <a:buNone/>
            </a:pPr>
            <a:endParaRPr kumimoji="1" lang="ja-JP" altLang="en-US" dirty="0"/>
          </a:p>
        </p:txBody>
      </p:sp>
    </p:spTree>
    <p:extLst>
      <p:ext uri="{BB962C8B-B14F-4D97-AF65-F5344CB8AC3E}">
        <p14:creationId xmlns:p14="http://schemas.microsoft.com/office/powerpoint/2010/main" val="203313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8C7BC-AF56-720A-EF95-BA0BD281099C}"/>
              </a:ext>
            </a:extLst>
          </p:cNvPr>
          <p:cNvSpPr>
            <a:spLocks noGrp="1"/>
          </p:cNvSpPr>
          <p:nvPr>
            <p:ph type="title"/>
          </p:nvPr>
        </p:nvSpPr>
        <p:spPr>
          <a:xfrm>
            <a:off x="838200" y="252595"/>
            <a:ext cx="10515600" cy="1325563"/>
          </a:xfrm>
        </p:spPr>
        <p:txBody>
          <a:bodyPr>
            <a:normAutofit/>
          </a:bodyPr>
          <a:lstStyle/>
          <a:p>
            <a:r>
              <a:rPr lang="en-US" altLang="ja-JP" sz="3600" kern="100" dirty="0">
                <a:effectLst/>
                <a:latin typeface="+mn-ea"/>
                <a:cs typeface="Arial" panose="020B0604020202020204" pitchFamily="34" charset="0"/>
              </a:rPr>
              <a:t>5</a:t>
            </a:r>
            <a:r>
              <a:rPr lang="ja-JP" altLang="ja-JP" sz="3600" kern="100" dirty="0">
                <a:effectLst/>
                <a:latin typeface="+mn-ea"/>
                <a:cs typeface="Arial" panose="020B0604020202020204" pitchFamily="34" charset="0"/>
              </a:rPr>
              <a:t>月から成長した点</a:t>
            </a:r>
            <a:r>
              <a:rPr lang="en-US" altLang="ja-JP" sz="3600" kern="100" dirty="0">
                <a:effectLst/>
                <a:latin typeface="+mn-ea"/>
                <a:cs typeface="Arial" panose="020B0604020202020204" pitchFamily="34" charset="0"/>
              </a:rPr>
              <a:t>(</a:t>
            </a:r>
            <a:r>
              <a:rPr lang="ja-JP" altLang="ja-JP" sz="3600" kern="100" dirty="0">
                <a:effectLst/>
                <a:latin typeface="+mn-ea"/>
                <a:cs typeface="Arial" panose="020B0604020202020204" pitchFamily="34" charset="0"/>
              </a:rPr>
              <a:t>研修を通して</a:t>
            </a:r>
            <a:r>
              <a:rPr lang="en-US" altLang="ja-JP" sz="3600" kern="100" dirty="0">
                <a:effectLst/>
                <a:latin typeface="+mn-ea"/>
                <a:cs typeface="Arial" panose="020B0604020202020204" pitchFamily="34" charset="0"/>
              </a:rPr>
              <a:t>)</a:t>
            </a:r>
            <a:endParaRPr kumimoji="1" lang="ja-JP" altLang="en-US" sz="3600" dirty="0"/>
          </a:p>
        </p:txBody>
      </p:sp>
      <p:sp>
        <p:nvSpPr>
          <p:cNvPr id="11" name="フローチャート: 結合子 10">
            <a:extLst>
              <a:ext uri="{FF2B5EF4-FFF2-40B4-BE49-F238E27FC236}">
                <a16:creationId xmlns:a16="http://schemas.microsoft.com/office/drawing/2014/main" id="{D749EDDC-3751-E439-C9E0-C70D421D6874}"/>
              </a:ext>
            </a:extLst>
          </p:cNvPr>
          <p:cNvSpPr/>
          <p:nvPr/>
        </p:nvSpPr>
        <p:spPr>
          <a:xfrm>
            <a:off x="714309" y="1481070"/>
            <a:ext cx="1145201" cy="1145201"/>
          </a:xfrm>
          <a:prstGeom prst="flowChartConnector">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グラフィックス 7" descr="歯車付きの頭 枠線">
            <a:extLst>
              <a:ext uri="{FF2B5EF4-FFF2-40B4-BE49-F238E27FC236}">
                <a16:creationId xmlns:a16="http://schemas.microsoft.com/office/drawing/2014/main" id="{FE484158-4921-7D9A-6D04-60050996A6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246" y="1728007"/>
            <a:ext cx="710403" cy="710403"/>
          </a:xfrm>
          <a:prstGeom prst="rect">
            <a:avLst/>
          </a:prstGeom>
        </p:spPr>
      </p:pic>
      <p:sp>
        <p:nvSpPr>
          <p:cNvPr id="21" name="テキスト ボックス 20">
            <a:extLst>
              <a:ext uri="{FF2B5EF4-FFF2-40B4-BE49-F238E27FC236}">
                <a16:creationId xmlns:a16="http://schemas.microsoft.com/office/drawing/2014/main" id="{573D39CC-BEE3-CDE4-F6DF-A55E99CA367D}"/>
              </a:ext>
            </a:extLst>
          </p:cNvPr>
          <p:cNvSpPr txBox="1"/>
          <p:nvPr/>
        </p:nvSpPr>
        <p:spPr>
          <a:xfrm>
            <a:off x="2160105" y="1944126"/>
            <a:ext cx="3143415" cy="523220"/>
          </a:xfrm>
          <a:prstGeom prst="rect">
            <a:avLst/>
          </a:prstGeom>
          <a:noFill/>
        </p:spPr>
        <p:txBody>
          <a:bodyPr wrap="square" rtlCol="0">
            <a:spAutoFit/>
          </a:bodyPr>
          <a:lstStyle/>
          <a:p>
            <a:r>
              <a:rPr kumimoji="1" lang="ja-JP" altLang="en-US" sz="2800" dirty="0"/>
              <a:t>プログラミング</a:t>
            </a:r>
          </a:p>
        </p:txBody>
      </p:sp>
      <p:cxnSp>
        <p:nvCxnSpPr>
          <p:cNvPr id="27" name="直線コネクタ 26">
            <a:extLst>
              <a:ext uri="{FF2B5EF4-FFF2-40B4-BE49-F238E27FC236}">
                <a16:creationId xmlns:a16="http://schemas.microsoft.com/office/drawing/2014/main" id="{C028C539-3660-52D6-8BDF-557DB949CDB5}"/>
              </a:ext>
            </a:extLst>
          </p:cNvPr>
          <p:cNvCxnSpPr>
            <a:cxnSpLocks/>
          </p:cNvCxnSpPr>
          <p:nvPr/>
        </p:nvCxnSpPr>
        <p:spPr>
          <a:xfrm>
            <a:off x="1108204" y="2883877"/>
            <a:ext cx="95054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表 33">
            <a:extLst>
              <a:ext uri="{FF2B5EF4-FFF2-40B4-BE49-F238E27FC236}">
                <a16:creationId xmlns:a16="http://schemas.microsoft.com/office/drawing/2014/main" id="{F3A481E3-7784-BC99-37E4-BF54BD77F4A3}"/>
              </a:ext>
            </a:extLst>
          </p:cNvPr>
          <p:cNvGraphicFramePr>
            <a:graphicFrameLocks noGrp="1"/>
          </p:cNvGraphicFramePr>
          <p:nvPr>
            <p:extLst>
              <p:ext uri="{D42A27DB-BD31-4B8C-83A1-F6EECF244321}">
                <p14:modId xmlns:p14="http://schemas.microsoft.com/office/powerpoint/2010/main" val="1332680356"/>
              </p:ext>
            </p:extLst>
          </p:nvPr>
        </p:nvGraphicFramePr>
        <p:xfrm>
          <a:off x="961246" y="3211816"/>
          <a:ext cx="9899304" cy="3033719"/>
        </p:xfrm>
        <a:graphic>
          <a:graphicData uri="http://schemas.openxmlformats.org/drawingml/2006/table">
            <a:tbl>
              <a:tblPr firstRow="1" bandRow="1">
                <a:tableStyleId>{93296810-A885-4BE3-A3E7-6D5BEEA58F35}</a:tableStyleId>
              </a:tblPr>
              <a:tblGrid>
                <a:gridCol w="4949652">
                  <a:extLst>
                    <a:ext uri="{9D8B030D-6E8A-4147-A177-3AD203B41FA5}">
                      <a16:colId xmlns:a16="http://schemas.microsoft.com/office/drawing/2014/main" val="1947359082"/>
                    </a:ext>
                  </a:extLst>
                </a:gridCol>
                <a:gridCol w="4949652">
                  <a:extLst>
                    <a:ext uri="{9D8B030D-6E8A-4147-A177-3AD203B41FA5}">
                      <a16:colId xmlns:a16="http://schemas.microsoft.com/office/drawing/2014/main" val="2435049695"/>
                    </a:ext>
                  </a:extLst>
                </a:gridCol>
              </a:tblGrid>
              <a:tr h="540000">
                <a:tc>
                  <a:txBody>
                    <a:bodyPr/>
                    <a:lstStyle/>
                    <a:p>
                      <a:r>
                        <a:rPr kumimoji="1" lang="ja-JP" altLang="en-US" sz="2400" dirty="0"/>
                        <a:t>成長点</a:t>
                      </a:r>
                    </a:p>
                  </a:txBody>
                  <a:tcPr/>
                </a:tc>
                <a:tc>
                  <a:txBody>
                    <a:bodyPr/>
                    <a:lstStyle/>
                    <a:p>
                      <a:r>
                        <a:rPr kumimoji="1" lang="ja-JP" altLang="en-US" sz="2400" dirty="0"/>
                        <a:t>取り組み</a:t>
                      </a:r>
                    </a:p>
                  </a:txBody>
                  <a:tcPr/>
                </a:tc>
                <a:extLst>
                  <a:ext uri="{0D108BD9-81ED-4DB2-BD59-A6C34878D82A}">
                    <a16:rowId xmlns:a16="http://schemas.microsoft.com/office/drawing/2014/main" val="710082446"/>
                  </a:ext>
                </a:extLst>
              </a:tr>
              <a:tr h="669270">
                <a:tc>
                  <a:txBody>
                    <a:bodyPr/>
                    <a:lstStyle/>
                    <a:p>
                      <a:r>
                        <a:rPr kumimoji="1" lang="en-US" altLang="ja-JP" sz="2000" dirty="0"/>
                        <a:t>JSP</a:t>
                      </a:r>
                      <a:r>
                        <a:rPr kumimoji="1" lang="ja-JP" altLang="en-US" sz="2000" dirty="0"/>
                        <a:t>に関して</a:t>
                      </a:r>
                      <a:r>
                        <a:rPr kumimoji="1" lang="en-US" altLang="ja-JP" sz="2000" dirty="0"/>
                        <a:t>EL</a:t>
                      </a:r>
                      <a:r>
                        <a:rPr kumimoji="1" lang="ja-JP" altLang="en-US" sz="2000" dirty="0"/>
                        <a:t>文の書き方を理解した</a:t>
                      </a:r>
                    </a:p>
                  </a:txBody>
                  <a:tcPr/>
                </a:tc>
                <a:tc>
                  <a:txBody>
                    <a:bodyPr/>
                    <a:lstStyle/>
                    <a:p>
                      <a:endParaRPr kumimoji="1" lang="ja-JP" altLang="en-US" dirty="0"/>
                    </a:p>
                  </a:txBody>
                  <a:tcPr/>
                </a:tc>
                <a:extLst>
                  <a:ext uri="{0D108BD9-81ED-4DB2-BD59-A6C34878D82A}">
                    <a16:rowId xmlns:a16="http://schemas.microsoft.com/office/drawing/2014/main" val="305835052"/>
                  </a:ext>
                </a:extLst>
              </a:tr>
              <a:tr h="669270">
                <a:tc>
                  <a:txBody>
                    <a:bodyPr/>
                    <a:lstStyle/>
                    <a:p>
                      <a:r>
                        <a:rPr kumimoji="1" lang="ja-JP" altLang="en-US" sz="2000" dirty="0"/>
                        <a:t>データの流れを理解した</a:t>
                      </a:r>
                    </a:p>
                  </a:txBody>
                  <a:tcPr/>
                </a:tc>
                <a:tc>
                  <a:txBody>
                    <a:bodyPr/>
                    <a:lstStyle/>
                    <a:p>
                      <a:endParaRPr kumimoji="1" lang="ja-JP" altLang="en-US"/>
                    </a:p>
                  </a:txBody>
                  <a:tcPr/>
                </a:tc>
                <a:extLst>
                  <a:ext uri="{0D108BD9-81ED-4DB2-BD59-A6C34878D82A}">
                    <a16:rowId xmlns:a16="http://schemas.microsoft.com/office/drawing/2014/main" val="2675798462"/>
                  </a:ext>
                </a:extLst>
              </a:tr>
              <a:tr h="1155179">
                <a:tc>
                  <a:txBody>
                    <a:bodyPr/>
                    <a:lstStyle/>
                    <a:p>
                      <a:r>
                        <a:rPr kumimoji="1" lang="ja-JP" altLang="en-US" sz="2000" dirty="0"/>
                        <a:t>先を見据えた考察ができるようになった</a:t>
                      </a:r>
                    </a:p>
                  </a:txBody>
                  <a:tcPr/>
                </a:tc>
                <a:tc>
                  <a:txBody>
                    <a:bodyPr/>
                    <a:lstStyle/>
                    <a:p>
                      <a:endParaRPr kumimoji="1" lang="ja-JP" altLang="en-US" dirty="0"/>
                    </a:p>
                  </a:txBody>
                  <a:tcPr/>
                </a:tc>
                <a:extLst>
                  <a:ext uri="{0D108BD9-81ED-4DB2-BD59-A6C34878D82A}">
                    <a16:rowId xmlns:a16="http://schemas.microsoft.com/office/drawing/2014/main" val="1516149352"/>
                  </a:ext>
                </a:extLst>
              </a:tr>
            </a:tbl>
          </a:graphicData>
        </a:graphic>
      </p:graphicFrame>
    </p:spTree>
    <p:extLst>
      <p:ext uri="{BB962C8B-B14F-4D97-AF65-F5344CB8AC3E}">
        <p14:creationId xmlns:p14="http://schemas.microsoft.com/office/powerpoint/2010/main" val="3084606592"/>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11A51-3369-1880-015C-6FF4B84C382A}"/>
              </a:ext>
            </a:extLst>
          </p:cNvPr>
          <p:cNvSpPr>
            <a:spLocks noGrp="1"/>
          </p:cNvSpPr>
          <p:nvPr>
            <p:ph type="title"/>
          </p:nvPr>
        </p:nvSpPr>
        <p:spPr>
          <a:xfrm>
            <a:off x="838200" y="351873"/>
            <a:ext cx="10515600" cy="1325563"/>
          </a:xfrm>
        </p:spPr>
        <p:txBody>
          <a:bodyPr/>
          <a:lstStyle/>
          <a:p>
            <a:r>
              <a:rPr kumimoji="1" lang="ja-JP" altLang="en-US" dirty="0"/>
              <a:t>発表項目</a:t>
            </a:r>
          </a:p>
        </p:txBody>
      </p:sp>
      <p:sp>
        <p:nvSpPr>
          <p:cNvPr id="3" name="コンテンツ プレースホルダー 2">
            <a:extLst>
              <a:ext uri="{FF2B5EF4-FFF2-40B4-BE49-F238E27FC236}">
                <a16:creationId xmlns:a16="http://schemas.microsoft.com/office/drawing/2014/main" id="{6E4F3590-6669-229D-0B0F-86DE9EE72A10}"/>
              </a:ext>
            </a:extLst>
          </p:cNvPr>
          <p:cNvSpPr>
            <a:spLocks noGrp="1"/>
          </p:cNvSpPr>
          <p:nvPr>
            <p:ph idx="1"/>
          </p:nvPr>
        </p:nvSpPr>
        <p:spPr/>
        <p:txBody>
          <a:bodyPr/>
          <a:lstStyle/>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アプリの</a:t>
            </a:r>
            <a:r>
              <a:rPr lang="ja-JP" altLang="en-US" kern="0" dirty="0">
                <a:solidFill>
                  <a:srgbClr val="1D1C1D"/>
                </a:solidFill>
                <a:effectLst/>
                <a:latin typeface="+mn-ea"/>
                <a:cs typeface="Arial" panose="020B0604020202020204" pitchFamily="34" charset="0"/>
              </a:rPr>
              <a:t>説明</a:t>
            </a:r>
            <a:endParaRPr lang="en-US" altLang="ja-JP" kern="0" dirty="0">
              <a:solidFill>
                <a:srgbClr val="1D1C1D"/>
              </a:solidFill>
              <a:effectLst/>
              <a:latin typeface="+mn-ea"/>
              <a:cs typeface="Arial" panose="020B0604020202020204" pitchFamily="34" charset="0"/>
            </a:endParaRPr>
          </a:p>
          <a:p>
            <a:pPr marL="342900" lvl="0" indent="-342900" algn="l">
              <a:buFont typeface="+mj-ea"/>
              <a:buAutoNum type="arabicPeriod"/>
            </a:pPr>
            <a:r>
              <a:rPr lang="ja-JP" altLang="en-US" kern="0" dirty="0">
                <a:solidFill>
                  <a:srgbClr val="1D1C1D"/>
                </a:solidFill>
                <a:latin typeface="+mn-ea"/>
                <a:cs typeface="Arial" panose="020B0604020202020204" pitchFamily="34" charset="0"/>
              </a:rPr>
              <a:t>注目ポイント</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工夫した点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問題点・苦労点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克服方法</a:t>
            </a:r>
            <a:endParaRPr lang="ja-JP" altLang="ja-JP" kern="100" dirty="0">
              <a:effectLst/>
              <a:latin typeface="+mn-ea"/>
              <a:cs typeface="Times New Roman" panose="02020603050405020304" pitchFamily="18" charset="0"/>
            </a:endParaRPr>
          </a:p>
          <a:p>
            <a:pPr marL="0" indent="0">
              <a:buNone/>
            </a:pPr>
            <a:r>
              <a:rPr lang="en-US" altLang="ja-JP" kern="100" dirty="0">
                <a:latin typeface="+mn-ea"/>
                <a:cs typeface="Arial" panose="020B0604020202020204" pitchFamily="34" charset="0"/>
              </a:rPr>
              <a:t>6. 5</a:t>
            </a:r>
            <a:r>
              <a:rPr lang="ja-JP" altLang="ja-JP" kern="100" dirty="0">
                <a:latin typeface="+mn-ea"/>
                <a:cs typeface="Arial" panose="020B0604020202020204" pitchFamily="34" charset="0"/>
              </a:rPr>
              <a:t>月から成長した点</a:t>
            </a:r>
            <a:r>
              <a:rPr lang="en-US" altLang="ja-JP" kern="100" dirty="0">
                <a:latin typeface="+mn-ea"/>
                <a:cs typeface="Arial" panose="020B0604020202020204" pitchFamily="34" charset="0"/>
              </a:rPr>
              <a:t>(</a:t>
            </a:r>
            <a:r>
              <a:rPr lang="ja-JP" altLang="ja-JP" kern="100" dirty="0">
                <a:latin typeface="+mn-ea"/>
                <a:cs typeface="Arial" panose="020B0604020202020204" pitchFamily="34" charset="0"/>
              </a:rPr>
              <a:t>研修を通して</a:t>
            </a:r>
            <a:r>
              <a:rPr lang="en-US" altLang="ja-JP" kern="100" dirty="0">
                <a:latin typeface="+mn-ea"/>
                <a:cs typeface="Arial" panose="020B0604020202020204" pitchFamily="34" charset="0"/>
              </a:rPr>
              <a:t>)</a:t>
            </a:r>
            <a:endParaRPr lang="ja-JP" altLang="ja-JP" kern="100" dirty="0">
              <a:latin typeface="+mn-ea"/>
              <a:cs typeface="Times New Roman" panose="02020603050405020304" pitchFamily="18" charset="0"/>
            </a:endParaRPr>
          </a:p>
          <a:p>
            <a:pPr marL="0" lvl="0" indent="0" algn="l">
              <a:buNone/>
            </a:pPr>
            <a:r>
              <a:rPr lang="en-US" altLang="ja-JP" kern="0" dirty="0">
                <a:solidFill>
                  <a:srgbClr val="1D1C1D"/>
                </a:solidFill>
                <a:effectLst/>
                <a:latin typeface="+mn-ea"/>
                <a:cs typeface="Arial" panose="020B0604020202020204" pitchFamily="34" charset="0"/>
              </a:rPr>
              <a:t>7.</a:t>
            </a:r>
            <a:r>
              <a:rPr lang="ja-JP" altLang="ja-JP" kern="0" dirty="0">
                <a:solidFill>
                  <a:srgbClr val="1D1C1D"/>
                </a:solidFill>
                <a:effectLst/>
                <a:latin typeface="+mn-ea"/>
                <a:cs typeface="Arial" panose="020B0604020202020204" pitchFamily="34" charset="0"/>
              </a:rPr>
              <a:t>課題と展望</a:t>
            </a:r>
            <a:r>
              <a:rPr lang="ja-JP" altLang="en-US" kern="0" dirty="0">
                <a:solidFill>
                  <a:srgbClr val="1D1C1D"/>
                </a:solidFill>
                <a:effectLst/>
                <a:latin typeface="+mn-ea"/>
                <a:cs typeface="Arial" panose="020B0604020202020204" pitchFamily="34" charset="0"/>
              </a:rPr>
              <a:t>（実装したかったができなかった点）</a:t>
            </a:r>
            <a:endParaRPr lang="ja-JP" altLang="ja-JP" kern="100" dirty="0">
              <a:effectLst/>
              <a:latin typeface="+mn-ea"/>
              <a:cs typeface="Times New Roman" panose="02020603050405020304" pitchFamily="18" charset="0"/>
            </a:endParaRPr>
          </a:p>
          <a:p>
            <a:pPr marL="0" indent="0">
              <a:buNone/>
            </a:pPr>
            <a:endParaRPr kumimoji="1" lang="ja-JP" altLang="en-US" dirty="0"/>
          </a:p>
        </p:txBody>
      </p:sp>
    </p:spTree>
    <p:extLst>
      <p:ext uri="{BB962C8B-B14F-4D97-AF65-F5344CB8AC3E}">
        <p14:creationId xmlns:p14="http://schemas.microsoft.com/office/powerpoint/2010/main" val="590846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8C7BC-AF56-720A-EF95-BA0BD281099C}"/>
              </a:ext>
            </a:extLst>
          </p:cNvPr>
          <p:cNvSpPr>
            <a:spLocks noGrp="1"/>
          </p:cNvSpPr>
          <p:nvPr>
            <p:ph type="title"/>
          </p:nvPr>
        </p:nvSpPr>
        <p:spPr>
          <a:xfrm>
            <a:off x="838200" y="372763"/>
            <a:ext cx="10515600" cy="1325563"/>
          </a:xfrm>
        </p:spPr>
        <p:txBody>
          <a:bodyPr>
            <a:normAutofit/>
          </a:bodyPr>
          <a:lstStyle/>
          <a:p>
            <a:r>
              <a:rPr lang="en-US" altLang="ja-JP" sz="3600" kern="100" dirty="0">
                <a:effectLst/>
                <a:latin typeface="+mn-ea"/>
                <a:cs typeface="Arial" panose="020B0604020202020204" pitchFamily="34" charset="0"/>
              </a:rPr>
              <a:t>5</a:t>
            </a:r>
            <a:r>
              <a:rPr lang="ja-JP" altLang="ja-JP" sz="3600" kern="100" dirty="0">
                <a:effectLst/>
                <a:latin typeface="+mn-ea"/>
                <a:cs typeface="Arial" panose="020B0604020202020204" pitchFamily="34" charset="0"/>
              </a:rPr>
              <a:t>月から成長した点</a:t>
            </a:r>
            <a:r>
              <a:rPr lang="en-US" altLang="ja-JP" sz="3600" kern="100" dirty="0">
                <a:effectLst/>
                <a:latin typeface="+mn-ea"/>
                <a:cs typeface="Arial" panose="020B0604020202020204" pitchFamily="34" charset="0"/>
              </a:rPr>
              <a:t>(</a:t>
            </a:r>
            <a:r>
              <a:rPr lang="ja-JP" altLang="ja-JP" sz="3600" kern="100" dirty="0">
                <a:effectLst/>
                <a:latin typeface="+mn-ea"/>
                <a:cs typeface="Arial" panose="020B0604020202020204" pitchFamily="34" charset="0"/>
              </a:rPr>
              <a:t>研修を通して</a:t>
            </a:r>
            <a:r>
              <a:rPr lang="en-US" altLang="ja-JP" sz="3600" kern="100" dirty="0">
                <a:effectLst/>
                <a:latin typeface="+mn-ea"/>
                <a:cs typeface="Arial" panose="020B0604020202020204" pitchFamily="34" charset="0"/>
              </a:rPr>
              <a:t>)</a:t>
            </a:r>
            <a:endParaRPr kumimoji="1" lang="ja-JP" altLang="en-US" sz="3600" dirty="0"/>
          </a:p>
        </p:txBody>
      </p:sp>
      <p:cxnSp>
        <p:nvCxnSpPr>
          <p:cNvPr id="27" name="直線コネクタ 26">
            <a:extLst>
              <a:ext uri="{FF2B5EF4-FFF2-40B4-BE49-F238E27FC236}">
                <a16:creationId xmlns:a16="http://schemas.microsoft.com/office/drawing/2014/main" id="{C028C539-3660-52D6-8BDF-557DB949CDB5}"/>
              </a:ext>
            </a:extLst>
          </p:cNvPr>
          <p:cNvCxnSpPr>
            <a:cxnSpLocks/>
          </p:cNvCxnSpPr>
          <p:nvPr/>
        </p:nvCxnSpPr>
        <p:spPr>
          <a:xfrm>
            <a:off x="1108204" y="2883877"/>
            <a:ext cx="950540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 name="表 33">
            <a:extLst>
              <a:ext uri="{FF2B5EF4-FFF2-40B4-BE49-F238E27FC236}">
                <a16:creationId xmlns:a16="http://schemas.microsoft.com/office/drawing/2014/main" id="{F3A481E3-7784-BC99-37E4-BF54BD77F4A3}"/>
              </a:ext>
            </a:extLst>
          </p:cNvPr>
          <p:cNvGraphicFramePr>
            <a:graphicFrameLocks noGrp="1"/>
          </p:cNvGraphicFramePr>
          <p:nvPr>
            <p:extLst>
              <p:ext uri="{D42A27DB-BD31-4B8C-83A1-F6EECF244321}">
                <p14:modId xmlns:p14="http://schemas.microsoft.com/office/powerpoint/2010/main" val="3040916658"/>
              </p:ext>
            </p:extLst>
          </p:nvPr>
        </p:nvGraphicFramePr>
        <p:xfrm>
          <a:off x="961246" y="3211816"/>
          <a:ext cx="9899304" cy="3370289"/>
        </p:xfrm>
        <a:graphic>
          <a:graphicData uri="http://schemas.openxmlformats.org/drawingml/2006/table">
            <a:tbl>
              <a:tblPr firstRow="1" bandRow="1">
                <a:tableStyleId>{7DF18680-E054-41AD-8BC1-D1AEF772440D}</a:tableStyleId>
              </a:tblPr>
              <a:tblGrid>
                <a:gridCol w="4949652">
                  <a:extLst>
                    <a:ext uri="{9D8B030D-6E8A-4147-A177-3AD203B41FA5}">
                      <a16:colId xmlns:a16="http://schemas.microsoft.com/office/drawing/2014/main" val="1947359082"/>
                    </a:ext>
                  </a:extLst>
                </a:gridCol>
                <a:gridCol w="4949652">
                  <a:extLst>
                    <a:ext uri="{9D8B030D-6E8A-4147-A177-3AD203B41FA5}">
                      <a16:colId xmlns:a16="http://schemas.microsoft.com/office/drawing/2014/main" val="2435049695"/>
                    </a:ext>
                  </a:extLst>
                </a:gridCol>
              </a:tblGrid>
              <a:tr h="540000">
                <a:tc>
                  <a:txBody>
                    <a:bodyPr/>
                    <a:lstStyle/>
                    <a:p>
                      <a:r>
                        <a:rPr kumimoji="1" lang="ja-JP" altLang="en-US" sz="2400" dirty="0"/>
                        <a:t>成長点</a:t>
                      </a:r>
                    </a:p>
                  </a:txBody>
                  <a:tcPr/>
                </a:tc>
                <a:tc>
                  <a:txBody>
                    <a:bodyPr/>
                    <a:lstStyle/>
                    <a:p>
                      <a:r>
                        <a:rPr kumimoji="1" lang="ja-JP" altLang="en-US" sz="2400" dirty="0"/>
                        <a:t>取り組み</a:t>
                      </a:r>
                    </a:p>
                  </a:txBody>
                  <a:tcPr/>
                </a:tc>
                <a:extLst>
                  <a:ext uri="{0D108BD9-81ED-4DB2-BD59-A6C34878D82A}">
                    <a16:rowId xmlns:a16="http://schemas.microsoft.com/office/drawing/2014/main" val="710082446"/>
                  </a:ext>
                </a:extLst>
              </a:tr>
              <a:tr h="669270">
                <a:tc>
                  <a:txBody>
                    <a:bodyPr/>
                    <a:lstStyle/>
                    <a:p>
                      <a:r>
                        <a:rPr kumimoji="1" lang="ja-JP" altLang="en-US" sz="2000" dirty="0"/>
                        <a:t>分業をするうえで意識すべき事項を知った</a:t>
                      </a:r>
                    </a:p>
                  </a:txBody>
                  <a:tcPr/>
                </a:tc>
                <a:tc>
                  <a:txBody>
                    <a:bodyPr/>
                    <a:lstStyle/>
                    <a:p>
                      <a:r>
                        <a:rPr kumimoji="1" lang="ja-JP" altLang="en-US" sz="2000" dirty="0"/>
                        <a:t>ファイル編集時のバッティングが起きないように、スラックを用いて逐一確認し合った</a:t>
                      </a:r>
                    </a:p>
                  </a:txBody>
                  <a:tcPr/>
                </a:tc>
                <a:extLst>
                  <a:ext uri="{0D108BD9-81ED-4DB2-BD59-A6C34878D82A}">
                    <a16:rowId xmlns:a16="http://schemas.microsoft.com/office/drawing/2014/main" val="305835052"/>
                  </a:ext>
                </a:extLst>
              </a:tr>
              <a:tr h="669270">
                <a:tc>
                  <a:txBody>
                    <a:bodyPr/>
                    <a:lstStyle/>
                    <a:p>
                      <a:r>
                        <a:rPr kumimoji="1" lang="ja-JP" altLang="en-US" sz="2000" dirty="0"/>
                        <a:t>共通認識を持つ大切さを知った</a:t>
                      </a:r>
                    </a:p>
                  </a:txBody>
                  <a:tcPr/>
                </a:tc>
                <a:tc>
                  <a:txBody>
                    <a:bodyPr/>
                    <a:lstStyle/>
                    <a:p>
                      <a:r>
                        <a:rPr kumimoji="1" lang="en-US" altLang="ja-JP" sz="2000" dirty="0"/>
                        <a:t>1</a:t>
                      </a:r>
                      <a:r>
                        <a:rPr kumimoji="1" lang="ja-JP" altLang="en-US" sz="2000" dirty="0"/>
                        <a:t>日に</a:t>
                      </a:r>
                      <a:r>
                        <a:rPr kumimoji="1" lang="en-US" altLang="ja-JP" sz="2000" dirty="0"/>
                        <a:t>3</a:t>
                      </a:r>
                      <a:r>
                        <a:rPr kumimoji="1" lang="ja-JP" altLang="en-US" sz="2000" dirty="0"/>
                        <a:t>回ほど進捗状況の報告をした</a:t>
                      </a:r>
                    </a:p>
                  </a:txBody>
                  <a:tcPr/>
                </a:tc>
                <a:extLst>
                  <a:ext uri="{0D108BD9-81ED-4DB2-BD59-A6C34878D82A}">
                    <a16:rowId xmlns:a16="http://schemas.microsoft.com/office/drawing/2014/main" val="2675798462"/>
                  </a:ext>
                </a:extLst>
              </a:tr>
              <a:tr h="1155179">
                <a:tc>
                  <a:txBody>
                    <a:bodyPr/>
                    <a:lstStyle/>
                    <a:p>
                      <a:r>
                        <a:rPr kumimoji="1" lang="ja-JP" altLang="en-US" sz="2000" dirty="0"/>
                        <a:t>質問をすることに対する積極性に</a:t>
                      </a:r>
                      <a:endParaRPr kumimoji="1" lang="en-US" altLang="ja-JP" sz="2000" dirty="0"/>
                    </a:p>
                    <a:p>
                      <a:r>
                        <a:rPr kumimoji="1" lang="ja-JP" altLang="en-US" sz="2000" dirty="0"/>
                        <a:t>状況把握を加味することができるようになった</a:t>
                      </a:r>
                    </a:p>
                  </a:txBody>
                  <a:tcPr/>
                </a:tc>
                <a:tc>
                  <a:txBody>
                    <a:bodyPr/>
                    <a:lstStyle/>
                    <a:p>
                      <a:endParaRPr kumimoji="1" lang="ja-JP" altLang="en-US" dirty="0"/>
                    </a:p>
                  </a:txBody>
                  <a:tcPr/>
                </a:tc>
                <a:extLst>
                  <a:ext uri="{0D108BD9-81ED-4DB2-BD59-A6C34878D82A}">
                    <a16:rowId xmlns:a16="http://schemas.microsoft.com/office/drawing/2014/main" val="1516149352"/>
                  </a:ext>
                </a:extLst>
              </a:tr>
            </a:tbl>
          </a:graphicData>
        </a:graphic>
      </p:graphicFrame>
      <p:sp>
        <p:nvSpPr>
          <p:cNvPr id="9" name="フローチャート: 結合子 8">
            <a:extLst>
              <a:ext uri="{FF2B5EF4-FFF2-40B4-BE49-F238E27FC236}">
                <a16:creationId xmlns:a16="http://schemas.microsoft.com/office/drawing/2014/main" id="{ED323E69-B589-4B8F-B608-C5725DA8C967}"/>
              </a:ext>
            </a:extLst>
          </p:cNvPr>
          <p:cNvSpPr/>
          <p:nvPr/>
        </p:nvSpPr>
        <p:spPr>
          <a:xfrm>
            <a:off x="838200" y="1547307"/>
            <a:ext cx="1153197" cy="1153197"/>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グループの成功 枠線">
            <a:extLst>
              <a:ext uri="{FF2B5EF4-FFF2-40B4-BE49-F238E27FC236}">
                <a16:creationId xmlns:a16="http://schemas.microsoft.com/office/drawing/2014/main" id="{340B13AF-6676-EEAC-7B41-92DE1F074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970" y="1738077"/>
            <a:ext cx="771656" cy="771656"/>
          </a:xfrm>
          <a:prstGeom prst="rect">
            <a:avLst/>
          </a:prstGeom>
        </p:spPr>
      </p:pic>
      <p:sp>
        <p:nvSpPr>
          <p:cNvPr id="12" name="テキスト ボックス 11">
            <a:extLst>
              <a:ext uri="{FF2B5EF4-FFF2-40B4-BE49-F238E27FC236}">
                <a16:creationId xmlns:a16="http://schemas.microsoft.com/office/drawing/2014/main" id="{E7422421-57F4-9F52-D9D2-7E379D74E24B}"/>
              </a:ext>
            </a:extLst>
          </p:cNvPr>
          <p:cNvSpPr txBox="1"/>
          <p:nvPr/>
        </p:nvSpPr>
        <p:spPr>
          <a:xfrm>
            <a:off x="2116865" y="1862295"/>
            <a:ext cx="3744043" cy="523220"/>
          </a:xfrm>
          <a:prstGeom prst="rect">
            <a:avLst/>
          </a:prstGeom>
          <a:noFill/>
        </p:spPr>
        <p:txBody>
          <a:bodyPr wrap="square" rtlCol="0">
            <a:spAutoFit/>
          </a:bodyPr>
          <a:lstStyle/>
          <a:p>
            <a:r>
              <a:rPr kumimoji="1" lang="ja-JP" altLang="en-US" sz="2800" dirty="0"/>
              <a:t>チーム開発</a:t>
            </a:r>
          </a:p>
        </p:txBody>
      </p:sp>
    </p:spTree>
    <p:extLst>
      <p:ext uri="{BB962C8B-B14F-4D97-AF65-F5344CB8AC3E}">
        <p14:creationId xmlns:p14="http://schemas.microsoft.com/office/powerpoint/2010/main" val="320590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AED268-C094-AB01-A872-3EF396D829EB}"/>
              </a:ext>
            </a:extLst>
          </p:cNvPr>
          <p:cNvSpPr>
            <a:spLocks noGrp="1"/>
          </p:cNvSpPr>
          <p:nvPr>
            <p:ph type="title"/>
          </p:nvPr>
        </p:nvSpPr>
        <p:spPr>
          <a:xfrm>
            <a:off x="838200" y="2766218"/>
            <a:ext cx="10515600" cy="1325563"/>
          </a:xfrm>
        </p:spPr>
        <p:txBody>
          <a:bodyPr/>
          <a:lstStyle/>
          <a:p>
            <a:pPr algn="ctr"/>
            <a:r>
              <a:rPr kumimoji="1" lang="ja-JP" altLang="en-US" dirty="0"/>
              <a:t>あなたには推しがいますか？</a:t>
            </a:r>
          </a:p>
        </p:txBody>
      </p:sp>
    </p:spTree>
    <p:extLst>
      <p:ext uri="{BB962C8B-B14F-4D97-AF65-F5344CB8AC3E}">
        <p14:creationId xmlns:p14="http://schemas.microsoft.com/office/powerpoint/2010/main" val="78248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アプリケーション&#10;&#10;自動的に生成された説明">
            <a:extLst>
              <a:ext uri="{FF2B5EF4-FFF2-40B4-BE49-F238E27FC236}">
                <a16:creationId xmlns:a16="http://schemas.microsoft.com/office/drawing/2014/main" id="{242708AE-8644-E30D-863C-6EA401D5F959}"/>
              </a:ext>
            </a:extLst>
          </p:cNvPr>
          <p:cNvPicPr>
            <a:picLocks noChangeAspect="1"/>
          </p:cNvPicPr>
          <p:nvPr/>
        </p:nvPicPr>
        <p:blipFill rotWithShape="1">
          <a:blip r:embed="rId2">
            <a:extLst>
              <a:ext uri="{28A0092B-C50C-407E-A947-70E740481C1C}">
                <a14:useLocalDpi xmlns:a14="http://schemas.microsoft.com/office/drawing/2010/main" val="0"/>
              </a:ext>
            </a:extLst>
          </a:blip>
          <a:srcRect l="18990" t="27124" r="54178" b="63248"/>
          <a:stretch/>
        </p:blipFill>
        <p:spPr>
          <a:xfrm>
            <a:off x="4217724" y="463563"/>
            <a:ext cx="3756552" cy="808055"/>
          </a:xfrm>
          <a:prstGeom prst="rect">
            <a:avLst/>
          </a:prstGeom>
        </p:spPr>
      </p:pic>
      <p:sp>
        <p:nvSpPr>
          <p:cNvPr id="7" name="フローチャート: 端子 6">
            <a:extLst>
              <a:ext uri="{FF2B5EF4-FFF2-40B4-BE49-F238E27FC236}">
                <a16:creationId xmlns:a16="http://schemas.microsoft.com/office/drawing/2014/main" id="{B3B386BA-B8EB-5E0F-38ED-B948C1AC3797}"/>
              </a:ext>
            </a:extLst>
          </p:cNvPr>
          <p:cNvSpPr/>
          <p:nvPr/>
        </p:nvSpPr>
        <p:spPr>
          <a:xfrm>
            <a:off x="3379304" y="1439716"/>
            <a:ext cx="5433392" cy="808055"/>
          </a:xfrm>
          <a:prstGeom prst="flowChartTerminator">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グラフィックス 8" descr="虫眼鏡で見た虫 単色塗りつぶし">
            <a:extLst>
              <a:ext uri="{FF2B5EF4-FFF2-40B4-BE49-F238E27FC236}">
                <a16:creationId xmlns:a16="http://schemas.microsoft.com/office/drawing/2014/main" id="{63ED59CC-AEEE-FF5D-A80C-1132D0AE53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654694" y="1565612"/>
            <a:ext cx="556264" cy="556264"/>
          </a:xfrm>
          <a:prstGeom prst="rect">
            <a:avLst/>
          </a:prstGeom>
        </p:spPr>
      </p:pic>
      <mc:AlternateContent xmlns:mc="http://schemas.openxmlformats.org/markup-compatibility/2006" xmlns:p14="http://schemas.microsoft.com/office/powerpoint/2010/main">
        <mc:Choice Requires="p14">
          <p:contentPart p14:bwMode="auto" r:id="rId5">
            <p14:nvContentPartPr>
              <p14:cNvPr id="27" name="インク 26">
                <a:extLst>
                  <a:ext uri="{FF2B5EF4-FFF2-40B4-BE49-F238E27FC236}">
                    <a16:creationId xmlns:a16="http://schemas.microsoft.com/office/drawing/2014/main" id="{2222BB6C-FE7C-608F-1B96-BC2A1B76E02B}"/>
                  </a:ext>
                </a:extLst>
              </p14:cNvPr>
              <p14:cNvContentPartPr/>
              <p14:nvPr/>
            </p14:nvContentPartPr>
            <p14:xfrm>
              <a:off x="3810185" y="1761868"/>
              <a:ext cx="131760" cy="69120"/>
            </p14:xfrm>
          </p:contentPart>
        </mc:Choice>
        <mc:Fallback xmlns="">
          <p:pic>
            <p:nvPicPr>
              <p:cNvPr id="27" name="インク 26">
                <a:extLst>
                  <a:ext uri="{FF2B5EF4-FFF2-40B4-BE49-F238E27FC236}">
                    <a16:creationId xmlns:a16="http://schemas.microsoft.com/office/drawing/2014/main" id="{2222BB6C-FE7C-608F-1B96-BC2A1B76E02B}"/>
                  </a:ext>
                </a:extLst>
              </p:cNvPr>
              <p:cNvPicPr/>
              <p:nvPr/>
            </p:nvPicPr>
            <p:blipFill>
              <a:blip r:embed="rId6"/>
              <a:stretch>
                <a:fillRect/>
              </a:stretch>
            </p:blipFill>
            <p:spPr>
              <a:xfrm>
                <a:off x="3792545" y="1744228"/>
                <a:ext cx="1674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インク 28">
                <a:extLst>
                  <a:ext uri="{FF2B5EF4-FFF2-40B4-BE49-F238E27FC236}">
                    <a16:creationId xmlns:a16="http://schemas.microsoft.com/office/drawing/2014/main" id="{D055D571-CCF1-CB56-9E4C-AEE911ACD260}"/>
                  </a:ext>
                </a:extLst>
              </p14:cNvPr>
              <p14:cNvContentPartPr/>
              <p14:nvPr/>
            </p14:nvContentPartPr>
            <p14:xfrm>
              <a:off x="3782825" y="1750708"/>
              <a:ext cx="113760" cy="64080"/>
            </p14:xfrm>
          </p:contentPart>
        </mc:Choice>
        <mc:Fallback xmlns="">
          <p:pic>
            <p:nvPicPr>
              <p:cNvPr id="29" name="インク 28">
                <a:extLst>
                  <a:ext uri="{FF2B5EF4-FFF2-40B4-BE49-F238E27FC236}">
                    <a16:creationId xmlns:a16="http://schemas.microsoft.com/office/drawing/2014/main" id="{D055D571-CCF1-CB56-9E4C-AEE911ACD260}"/>
                  </a:ext>
                </a:extLst>
              </p:cNvPr>
              <p:cNvPicPr/>
              <p:nvPr/>
            </p:nvPicPr>
            <p:blipFill>
              <a:blip r:embed="rId8"/>
              <a:stretch>
                <a:fillRect/>
              </a:stretch>
            </p:blipFill>
            <p:spPr>
              <a:xfrm>
                <a:off x="3765185" y="1733068"/>
                <a:ext cx="14940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インク 38">
                <a:extLst>
                  <a:ext uri="{FF2B5EF4-FFF2-40B4-BE49-F238E27FC236}">
                    <a16:creationId xmlns:a16="http://schemas.microsoft.com/office/drawing/2014/main" id="{72AFA9DC-ABB3-37F7-0BAC-CD50C30A8024}"/>
                  </a:ext>
                </a:extLst>
              </p14:cNvPr>
              <p14:cNvContentPartPr/>
              <p14:nvPr/>
            </p14:nvContentPartPr>
            <p14:xfrm>
              <a:off x="3917105" y="1827028"/>
              <a:ext cx="30600" cy="43560"/>
            </p14:xfrm>
          </p:contentPart>
        </mc:Choice>
        <mc:Fallback xmlns="">
          <p:pic>
            <p:nvPicPr>
              <p:cNvPr id="39" name="インク 38">
                <a:extLst>
                  <a:ext uri="{FF2B5EF4-FFF2-40B4-BE49-F238E27FC236}">
                    <a16:creationId xmlns:a16="http://schemas.microsoft.com/office/drawing/2014/main" id="{72AFA9DC-ABB3-37F7-0BAC-CD50C30A8024}"/>
                  </a:ext>
                </a:extLst>
              </p:cNvPr>
              <p:cNvPicPr/>
              <p:nvPr/>
            </p:nvPicPr>
            <p:blipFill>
              <a:blip r:embed="rId10"/>
              <a:stretch>
                <a:fillRect/>
              </a:stretch>
            </p:blipFill>
            <p:spPr>
              <a:xfrm>
                <a:off x="3899105" y="1809388"/>
                <a:ext cx="66240" cy="79200"/>
              </a:xfrm>
              <a:prstGeom prst="rect">
                <a:avLst/>
              </a:prstGeom>
            </p:spPr>
          </p:pic>
        </mc:Fallback>
      </mc:AlternateContent>
      <p:grpSp>
        <p:nvGrpSpPr>
          <p:cNvPr id="43" name="グループ化 42">
            <a:extLst>
              <a:ext uri="{FF2B5EF4-FFF2-40B4-BE49-F238E27FC236}">
                <a16:creationId xmlns:a16="http://schemas.microsoft.com/office/drawing/2014/main" id="{853F08B0-4304-CD3C-6C69-97A90DF95F1E}"/>
              </a:ext>
            </a:extLst>
          </p:cNvPr>
          <p:cNvGrpSpPr/>
          <p:nvPr/>
        </p:nvGrpSpPr>
        <p:grpSpPr>
          <a:xfrm>
            <a:off x="3766265" y="1695628"/>
            <a:ext cx="172440" cy="162000"/>
            <a:chOff x="3766265" y="1695628"/>
            <a:chExt cx="172440" cy="162000"/>
          </a:xfrm>
        </p:grpSpPr>
        <mc:AlternateContent xmlns:mc="http://schemas.openxmlformats.org/markup-compatibility/2006" xmlns:p14="http://schemas.microsoft.com/office/powerpoint/2010/main">
          <mc:Choice Requires="p14">
            <p:contentPart p14:bwMode="auto" r:id="rId11">
              <p14:nvContentPartPr>
                <p14:cNvPr id="16" name="インク 15">
                  <a:extLst>
                    <a:ext uri="{FF2B5EF4-FFF2-40B4-BE49-F238E27FC236}">
                      <a16:creationId xmlns:a16="http://schemas.microsoft.com/office/drawing/2014/main" id="{8D1A7EFD-08F5-8C24-0FB4-6C4044150CF3}"/>
                    </a:ext>
                  </a:extLst>
                </p14:cNvPr>
                <p14:cNvContentPartPr/>
                <p14:nvPr/>
              </p14:nvContentPartPr>
              <p14:xfrm>
                <a:off x="3826025" y="1771948"/>
                <a:ext cx="360" cy="360"/>
              </p14:xfrm>
            </p:contentPart>
          </mc:Choice>
          <mc:Fallback xmlns="">
            <p:pic>
              <p:nvPicPr>
                <p:cNvPr id="16" name="インク 15">
                  <a:extLst>
                    <a:ext uri="{FF2B5EF4-FFF2-40B4-BE49-F238E27FC236}">
                      <a16:creationId xmlns:a16="http://schemas.microsoft.com/office/drawing/2014/main" id="{8D1A7EFD-08F5-8C24-0FB4-6C4044150CF3}"/>
                    </a:ext>
                  </a:extLst>
                </p:cNvPr>
                <p:cNvPicPr/>
                <p:nvPr/>
              </p:nvPicPr>
              <p:blipFill>
                <a:blip r:embed="rId12"/>
                <a:stretch>
                  <a:fillRect/>
                </a:stretch>
              </p:blipFill>
              <p:spPr>
                <a:xfrm>
                  <a:off x="38083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インク 16">
                  <a:extLst>
                    <a:ext uri="{FF2B5EF4-FFF2-40B4-BE49-F238E27FC236}">
                      <a16:creationId xmlns:a16="http://schemas.microsoft.com/office/drawing/2014/main" id="{240D4D1A-DFA0-165A-EF53-A69426B3B40B}"/>
                    </a:ext>
                  </a:extLst>
                </p14:cNvPr>
                <p14:cNvContentPartPr/>
                <p14:nvPr/>
              </p14:nvContentPartPr>
              <p14:xfrm>
                <a:off x="3826025" y="1771948"/>
                <a:ext cx="360" cy="360"/>
              </p14:xfrm>
            </p:contentPart>
          </mc:Choice>
          <mc:Fallback xmlns="">
            <p:pic>
              <p:nvPicPr>
                <p:cNvPr id="17" name="インク 16">
                  <a:extLst>
                    <a:ext uri="{FF2B5EF4-FFF2-40B4-BE49-F238E27FC236}">
                      <a16:creationId xmlns:a16="http://schemas.microsoft.com/office/drawing/2014/main" id="{240D4D1A-DFA0-165A-EF53-A69426B3B40B}"/>
                    </a:ext>
                  </a:extLst>
                </p:cNvPr>
                <p:cNvPicPr/>
                <p:nvPr/>
              </p:nvPicPr>
              <p:blipFill>
                <a:blip r:embed="rId12"/>
                <a:stretch>
                  <a:fillRect/>
                </a:stretch>
              </p:blipFill>
              <p:spPr>
                <a:xfrm>
                  <a:off x="38083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インク 18">
                  <a:extLst>
                    <a:ext uri="{FF2B5EF4-FFF2-40B4-BE49-F238E27FC236}">
                      <a16:creationId xmlns:a16="http://schemas.microsoft.com/office/drawing/2014/main" id="{E268CEEA-94D1-4F08-1578-7D5630F2361F}"/>
                    </a:ext>
                  </a:extLst>
                </p14:cNvPr>
                <p14:cNvContentPartPr/>
                <p14:nvPr/>
              </p14:nvContentPartPr>
              <p14:xfrm>
                <a:off x="3882185" y="1771948"/>
                <a:ext cx="360" cy="360"/>
              </p14:xfrm>
            </p:contentPart>
          </mc:Choice>
          <mc:Fallback xmlns="">
            <p:pic>
              <p:nvPicPr>
                <p:cNvPr id="19" name="インク 18">
                  <a:extLst>
                    <a:ext uri="{FF2B5EF4-FFF2-40B4-BE49-F238E27FC236}">
                      <a16:creationId xmlns:a16="http://schemas.microsoft.com/office/drawing/2014/main" id="{E268CEEA-94D1-4F08-1578-7D5630F2361F}"/>
                    </a:ext>
                  </a:extLst>
                </p:cNvPr>
                <p:cNvPicPr/>
                <p:nvPr/>
              </p:nvPicPr>
              <p:blipFill>
                <a:blip r:embed="rId12"/>
                <a:stretch>
                  <a:fillRect/>
                </a:stretch>
              </p:blipFill>
              <p:spPr>
                <a:xfrm>
                  <a:off x="38641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インク 19">
                  <a:extLst>
                    <a:ext uri="{FF2B5EF4-FFF2-40B4-BE49-F238E27FC236}">
                      <a16:creationId xmlns:a16="http://schemas.microsoft.com/office/drawing/2014/main" id="{281987F2-40C7-C9C6-718F-95A07F9A93C3}"/>
                    </a:ext>
                  </a:extLst>
                </p14:cNvPr>
                <p14:cNvContentPartPr/>
                <p14:nvPr/>
              </p14:nvContentPartPr>
              <p14:xfrm>
                <a:off x="3882185" y="1771948"/>
                <a:ext cx="360" cy="360"/>
              </p14:xfrm>
            </p:contentPart>
          </mc:Choice>
          <mc:Fallback xmlns="">
            <p:pic>
              <p:nvPicPr>
                <p:cNvPr id="20" name="インク 19">
                  <a:extLst>
                    <a:ext uri="{FF2B5EF4-FFF2-40B4-BE49-F238E27FC236}">
                      <a16:creationId xmlns:a16="http://schemas.microsoft.com/office/drawing/2014/main" id="{281987F2-40C7-C9C6-718F-95A07F9A93C3}"/>
                    </a:ext>
                  </a:extLst>
                </p:cNvPr>
                <p:cNvPicPr/>
                <p:nvPr/>
              </p:nvPicPr>
              <p:blipFill>
                <a:blip r:embed="rId12"/>
                <a:stretch>
                  <a:fillRect/>
                </a:stretch>
              </p:blipFill>
              <p:spPr>
                <a:xfrm>
                  <a:off x="38641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インク 20">
                  <a:extLst>
                    <a:ext uri="{FF2B5EF4-FFF2-40B4-BE49-F238E27FC236}">
                      <a16:creationId xmlns:a16="http://schemas.microsoft.com/office/drawing/2014/main" id="{A6F32263-541D-9CF5-E78D-7E93DF4A9F6D}"/>
                    </a:ext>
                  </a:extLst>
                </p14:cNvPr>
                <p14:cNvContentPartPr/>
                <p14:nvPr/>
              </p14:nvContentPartPr>
              <p14:xfrm>
                <a:off x="3882185" y="1771948"/>
                <a:ext cx="360" cy="360"/>
              </p14:xfrm>
            </p:contentPart>
          </mc:Choice>
          <mc:Fallback xmlns="">
            <p:pic>
              <p:nvPicPr>
                <p:cNvPr id="21" name="インク 20">
                  <a:extLst>
                    <a:ext uri="{FF2B5EF4-FFF2-40B4-BE49-F238E27FC236}">
                      <a16:creationId xmlns:a16="http://schemas.microsoft.com/office/drawing/2014/main" id="{A6F32263-541D-9CF5-E78D-7E93DF4A9F6D}"/>
                    </a:ext>
                  </a:extLst>
                </p:cNvPr>
                <p:cNvPicPr/>
                <p:nvPr/>
              </p:nvPicPr>
              <p:blipFill>
                <a:blip r:embed="rId12"/>
                <a:stretch>
                  <a:fillRect/>
                </a:stretch>
              </p:blipFill>
              <p:spPr>
                <a:xfrm>
                  <a:off x="38641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インク 21">
                  <a:extLst>
                    <a:ext uri="{FF2B5EF4-FFF2-40B4-BE49-F238E27FC236}">
                      <a16:creationId xmlns:a16="http://schemas.microsoft.com/office/drawing/2014/main" id="{1B936228-5515-ACB8-BB76-AC047ECCDB99}"/>
                    </a:ext>
                  </a:extLst>
                </p14:cNvPr>
                <p14:cNvContentPartPr/>
                <p14:nvPr/>
              </p14:nvContentPartPr>
              <p14:xfrm>
                <a:off x="3873545" y="1714348"/>
                <a:ext cx="8640" cy="57960"/>
              </p14:xfrm>
            </p:contentPart>
          </mc:Choice>
          <mc:Fallback xmlns="">
            <p:pic>
              <p:nvPicPr>
                <p:cNvPr id="22" name="インク 21">
                  <a:extLst>
                    <a:ext uri="{FF2B5EF4-FFF2-40B4-BE49-F238E27FC236}">
                      <a16:creationId xmlns:a16="http://schemas.microsoft.com/office/drawing/2014/main" id="{1B936228-5515-ACB8-BB76-AC047ECCDB99}"/>
                    </a:ext>
                  </a:extLst>
                </p:cNvPr>
                <p:cNvPicPr/>
                <p:nvPr/>
              </p:nvPicPr>
              <p:blipFill>
                <a:blip r:embed="rId18"/>
                <a:stretch>
                  <a:fillRect/>
                </a:stretch>
              </p:blipFill>
              <p:spPr>
                <a:xfrm>
                  <a:off x="3855905" y="1696708"/>
                  <a:ext cx="442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インク 22">
                  <a:extLst>
                    <a:ext uri="{FF2B5EF4-FFF2-40B4-BE49-F238E27FC236}">
                      <a16:creationId xmlns:a16="http://schemas.microsoft.com/office/drawing/2014/main" id="{FB5BC696-11B4-A280-D73E-A078E33E07AB}"/>
                    </a:ext>
                  </a:extLst>
                </p14:cNvPr>
                <p14:cNvContentPartPr/>
                <p14:nvPr/>
              </p14:nvContentPartPr>
              <p14:xfrm>
                <a:off x="3868145" y="1701748"/>
                <a:ext cx="360" cy="360"/>
              </p14:xfrm>
            </p:contentPart>
          </mc:Choice>
          <mc:Fallback xmlns="">
            <p:pic>
              <p:nvPicPr>
                <p:cNvPr id="23" name="インク 22">
                  <a:extLst>
                    <a:ext uri="{FF2B5EF4-FFF2-40B4-BE49-F238E27FC236}">
                      <a16:creationId xmlns:a16="http://schemas.microsoft.com/office/drawing/2014/main" id="{FB5BC696-11B4-A280-D73E-A078E33E07AB}"/>
                    </a:ext>
                  </a:extLst>
                </p:cNvPr>
                <p:cNvPicPr/>
                <p:nvPr/>
              </p:nvPicPr>
              <p:blipFill>
                <a:blip r:embed="rId12"/>
                <a:stretch>
                  <a:fillRect/>
                </a:stretch>
              </p:blipFill>
              <p:spPr>
                <a:xfrm>
                  <a:off x="3850505" y="16841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インク 23">
                  <a:extLst>
                    <a:ext uri="{FF2B5EF4-FFF2-40B4-BE49-F238E27FC236}">
                      <a16:creationId xmlns:a16="http://schemas.microsoft.com/office/drawing/2014/main" id="{B1668642-1678-6578-4C7B-3D2578DAB19B}"/>
                    </a:ext>
                  </a:extLst>
                </p14:cNvPr>
                <p14:cNvContentPartPr/>
                <p14:nvPr/>
              </p14:nvContentPartPr>
              <p14:xfrm>
                <a:off x="3868145" y="1701748"/>
                <a:ext cx="360" cy="360"/>
              </p14:xfrm>
            </p:contentPart>
          </mc:Choice>
          <mc:Fallback xmlns="">
            <p:pic>
              <p:nvPicPr>
                <p:cNvPr id="24" name="インク 23">
                  <a:extLst>
                    <a:ext uri="{FF2B5EF4-FFF2-40B4-BE49-F238E27FC236}">
                      <a16:creationId xmlns:a16="http://schemas.microsoft.com/office/drawing/2014/main" id="{B1668642-1678-6578-4C7B-3D2578DAB19B}"/>
                    </a:ext>
                  </a:extLst>
                </p:cNvPr>
                <p:cNvPicPr/>
                <p:nvPr/>
              </p:nvPicPr>
              <p:blipFill>
                <a:blip r:embed="rId12"/>
                <a:stretch>
                  <a:fillRect/>
                </a:stretch>
              </p:blipFill>
              <p:spPr>
                <a:xfrm>
                  <a:off x="3850505" y="16841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インク 25">
                  <a:extLst>
                    <a:ext uri="{FF2B5EF4-FFF2-40B4-BE49-F238E27FC236}">
                      <a16:creationId xmlns:a16="http://schemas.microsoft.com/office/drawing/2014/main" id="{C09CF920-E676-03CD-8AB8-A04E0690BB88}"/>
                    </a:ext>
                  </a:extLst>
                </p14:cNvPr>
                <p14:cNvContentPartPr/>
                <p14:nvPr/>
              </p14:nvContentPartPr>
              <p14:xfrm>
                <a:off x="3868145" y="1785988"/>
                <a:ext cx="360" cy="360"/>
              </p14:xfrm>
            </p:contentPart>
          </mc:Choice>
          <mc:Fallback xmlns="">
            <p:pic>
              <p:nvPicPr>
                <p:cNvPr id="26" name="インク 25">
                  <a:extLst>
                    <a:ext uri="{FF2B5EF4-FFF2-40B4-BE49-F238E27FC236}">
                      <a16:creationId xmlns:a16="http://schemas.microsoft.com/office/drawing/2014/main" id="{C09CF920-E676-03CD-8AB8-A04E0690BB88}"/>
                    </a:ext>
                  </a:extLst>
                </p:cNvPr>
                <p:cNvPicPr/>
                <p:nvPr/>
              </p:nvPicPr>
              <p:blipFill>
                <a:blip r:embed="rId12"/>
                <a:stretch>
                  <a:fillRect/>
                </a:stretch>
              </p:blipFill>
              <p:spPr>
                <a:xfrm>
                  <a:off x="3850505" y="176798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インク 29">
                  <a:extLst>
                    <a:ext uri="{FF2B5EF4-FFF2-40B4-BE49-F238E27FC236}">
                      <a16:creationId xmlns:a16="http://schemas.microsoft.com/office/drawing/2014/main" id="{330237C7-6DAB-D671-6FBC-958DD0CFCAEF}"/>
                    </a:ext>
                  </a:extLst>
                </p14:cNvPr>
                <p14:cNvContentPartPr/>
                <p14:nvPr/>
              </p14:nvContentPartPr>
              <p14:xfrm>
                <a:off x="3852305" y="1715068"/>
                <a:ext cx="57240" cy="29880"/>
              </p14:xfrm>
            </p:contentPart>
          </mc:Choice>
          <mc:Fallback xmlns="">
            <p:pic>
              <p:nvPicPr>
                <p:cNvPr id="30" name="インク 29">
                  <a:extLst>
                    <a:ext uri="{FF2B5EF4-FFF2-40B4-BE49-F238E27FC236}">
                      <a16:creationId xmlns:a16="http://schemas.microsoft.com/office/drawing/2014/main" id="{330237C7-6DAB-D671-6FBC-958DD0CFCAEF}"/>
                    </a:ext>
                  </a:extLst>
                </p:cNvPr>
                <p:cNvPicPr/>
                <p:nvPr/>
              </p:nvPicPr>
              <p:blipFill>
                <a:blip r:embed="rId23"/>
                <a:stretch>
                  <a:fillRect/>
                </a:stretch>
              </p:blipFill>
              <p:spPr>
                <a:xfrm>
                  <a:off x="3834665" y="1697068"/>
                  <a:ext cx="928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インク 30">
                  <a:extLst>
                    <a:ext uri="{FF2B5EF4-FFF2-40B4-BE49-F238E27FC236}">
                      <a16:creationId xmlns:a16="http://schemas.microsoft.com/office/drawing/2014/main" id="{9C93170E-0645-68C5-2976-F6BCAC1A226A}"/>
                    </a:ext>
                  </a:extLst>
                </p14:cNvPr>
                <p14:cNvContentPartPr/>
                <p14:nvPr/>
              </p14:nvContentPartPr>
              <p14:xfrm>
                <a:off x="3840065" y="1715788"/>
                <a:ext cx="81360" cy="360"/>
              </p14:xfrm>
            </p:contentPart>
          </mc:Choice>
          <mc:Fallback xmlns="">
            <p:pic>
              <p:nvPicPr>
                <p:cNvPr id="31" name="インク 30">
                  <a:extLst>
                    <a:ext uri="{FF2B5EF4-FFF2-40B4-BE49-F238E27FC236}">
                      <a16:creationId xmlns:a16="http://schemas.microsoft.com/office/drawing/2014/main" id="{9C93170E-0645-68C5-2976-F6BCAC1A226A}"/>
                    </a:ext>
                  </a:extLst>
                </p:cNvPr>
                <p:cNvPicPr/>
                <p:nvPr/>
              </p:nvPicPr>
              <p:blipFill>
                <a:blip r:embed="rId25"/>
                <a:stretch>
                  <a:fillRect/>
                </a:stretch>
              </p:blipFill>
              <p:spPr>
                <a:xfrm>
                  <a:off x="3822065" y="1697788"/>
                  <a:ext cx="117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インク 33">
                  <a:extLst>
                    <a:ext uri="{FF2B5EF4-FFF2-40B4-BE49-F238E27FC236}">
                      <a16:creationId xmlns:a16="http://schemas.microsoft.com/office/drawing/2014/main" id="{6802C511-FCAE-50AD-5942-94DF7E067C9C}"/>
                    </a:ext>
                  </a:extLst>
                </p14:cNvPr>
                <p14:cNvContentPartPr/>
                <p14:nvPr/>
              </p14:nvContentPartPr>
              <p14:xfrm>
                <a:off x="3836825" y="1842148"/>
                <a:ext cx="84600" cy="360"/>
              </p14:xfrm>
            </p:contentPart>
          </mc:Choice>
          <mc:Fallback xmlns="">
            <p:pic>
              <p:nvPicPr>
                <p:cNvPr id="34" name="インク 33">
                  <a:extLst>
                    <a:ext uri="{FF2B5EF4-FFF2-40B4-BE49-F238E27FC236}">
                      <a16:creationId xmlns:a16="http://schemas.microsoft.com/office/drawing/2014/main" id="{6802C511-FCAE-50AD-5942-94DF7E067C9C}"/>
                    </a:ext>
                  </a:extLst>
                </p:cNvPr>
                <p:cNvPicPr/>
                <p:nvPr/>
              </p:nvPicPr>
              <p:blipFill>
                <a:blip r:embed="rId27"/>
                <a:stretch>
                  <a:fillRect/>
                </a:stretch>
              </p:blipFill>
              <p:spPr>
                <a:xfrm>
                  <a:off x="3819185" y="1824508"/>
                  <a:ext cx="120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インク 34">
                  <a:extLst>
                    <a:ext uri="{FF2B5EF4-FFF2-40B4-BE49-F238E27FC236}">
                      <a16:creationId xmlns:a16="http://schemas.microsoft.com/office/drawing/2014/main" id="{081F854A-6E92-DA8E-F214-C2FFDB13288F}"/>
                    </a:ext>
                  </a:extLst>
                </p14:cNvPr>
                <p14:cNvContentPartPr/>
                <p14:nvPr/>
              </p14:nvContentPartPr>
              <p14:xfrm>
                <a:off x="3932945" y="1695628"/>
                <a:ext cx="5760" cy="105120"/>
              </p14:xfrm>
            </p:contentPart>
          </mc:Choice>
          <mc:Fallback xmlns="">
            <p:pic>
              <p:nvPicPr>
                <p:cNvPr id="35" name="インク 34">
                  <a:extLst>
                    <a:ext uri="{FF2B5EF4-FFF2-40B4-BE49-F238E27FC236}">
                      <a16:creationId xmlns:a16="http://schemas.microsoft.com/office/drawing/2014/main" id="{081F854A-6E92-DA8E-F214-C2FFDB13288F}"/>
                    </a:ext>
                  </a:extLst>
                </p:cNvPr>
                <p:cNvPicPr/>
                <p:nvPr/>
              </p:nvPicPr>
              <p:blipFill>
                <a:blip r:embed="rId29"/>
                <a:stretch>
                  <a:fillRect/>
                </a:stretch>
              </p:blipFill>
              <p:spPr>
                <a:xfrm>
                  <a:off x="3914945" y="1677628"/>
                  <a:ext cx="414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インク 36">
                  <a:extLst>
                    <a:ext uri="{FF2B5EF4-FFF2-40B4-BE49-F238E27FC236}">
                      <a16:creationId xmlns:a16="http://schemas.microsoft.com/office/drawing/2014/main" id="{9CDB64BC-5D94-E255-754D-C95B46F7EE89}"/>
                    </a:ext>
                  </a:extLst>
                </p14:cNvPr>
                <p14:cNvContentPartPr/>
                <p14:nvPr/>
              </p14:nvContentPartPr>
              <p14:xfrm>
                <a:off x="3787145" y="1716148"/>
                <a:ext cx="81360" cy="56160"/>
              </p14:xfrm>
            </p:contentPart>
          </mc:Choice>
          <mc:Fallback xmlns="">
            <p:pic>
              <p:nvPicPr>
                <p:cNvPr id="37" name="インク 36">
                  <a:extLst>
                    <a:ext uri="{FF2B5EF4-FFF2-40B4-BE49-F238E27FC236}">
                      <a16:creationId xmlns:a16="http://schemas.microsoft.com/office/drawing/2014/main" id="{9CDB64BC-5D94-E255-754D-C95B46F7EE89}"/>
                    </a:ext>
                  </a:extLst>
                </p:cNvPr>
                <p:cNvPicPr/>
                <p:nvPr/>
              </p:nvPicPr>
              <p:blipFill>
                <a:blip r:embed="rId31"/>
                <a:stretch>
                  <a:fillRect/>
                </a:stretch>
              </p:blipFill>
              <p:spPr>
                <a:xfrm>
                  <a:off x="3769505" y="1698508"/>
                  <a:ext cx="1170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インク 40">
                  <a:extLst>
                    <a:ext uri="{FF2B5EF4-FFF2-40B4-BE49-F238E27FC236}">
                      <a16:creationId xmlns:a16="http://schemas.microsoft.com/office/drawing/2014/main" id="{4501D2E3-3F53-0445-0E84-99B9BA2295AF}"/>
                    </a:ext>
                  </a:extLst>
                </p14:cNvPr>
                <p14:cNvContentPartPr/>
                <p14:nvPr/>
              </p14:nvContentPartPr>
              <p14:xfrm>
                <a:off x="3811985" y="1771948"/>
                <a:ext cx="360" cy="360"/>
              </p14:xfrm>
            </p:contentPart>
          </mc:Choice>
          <mc:Fallback xmlns="">
            <p:pic>
              <p:nvPicPr>
                <p:cNvPr id="41" name="インク 40">
                  <a:extLst>
                    <a:ext uri="{FF2B5EF4-FFF2-40B4-BE49-F238E27FC236}">
                      <a16:creationId xmlns:a16="http://schemas.microsoft.com/office/drawing/2014/main" id="{4501D2E3-3F53-0445-0E84-99B9BA2295AF}"/>
                    </a:ext>
                  </a:extLst>
                </p:cNvPr>
                <p:cNvPicPr/>
                <p:nvPr/>
              </p:nvPicPr>
              <p:blipFill>
                <a:blip r:embed="rId12"/>
                <a:stretch>
                  <a:fillRect/>
                </a:stretch>
              </p:blipFill>
              <p:spPr>
                <a:xfrm>
                  <a:off x="3793985" y="17543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インク 41">
                  <a:extLst>
                    <a:ext uri="{FF2B5EF4-FFF2-40B4-BE49-F238E27FC236}">
                      <a16:creationId xmlns:a16="http://schemas.microsoft.com/office/drawing/2014/main" id="{142F0251-7146-D3A3-E261-9CEF03E7A012}"/>
                    </a:ext>
                  </a:extLst>
                </p14:cNvPr>
                <p14:cNvContentPartPr/>
                <p14:nvPr/>
              </p14:nvContentPartPr>
              <p14:xfrm>
                <a:off x="3766265" y="1771948"/>
                <a:ext cx="65160" cy="85680"/>
              </p14:xfrm>
            </p:contentPart>
          </mc:Choice>
          <mc:Fallback xmlns="">
            <p:pic>
              <p:nvPicPr>
                <p:cNvPr id="42" name="インク 41">
                  <a:extLst>
                    <a:ext uri="{FF2B5EF4-FFF2-40B4-BE49-F238E27FC236}">
                      <a16:creationId xmlns:a16="http://schemas.microsoft.com/office/drawing/2014/main" id="{142F0251-7146-D3A3-E261-9CEF03E7A012}"/>
                    </a:ext>
                  </a:extLst>
                </p:cNvPr>
                <p:cNvPicPr/>
                <p:nvPr/>
              </p:nvPicPr>
              <p:blipFill>
                <a:blip r:embed="rId34"/>
                <a:stretch>
                  <a:fillRect/>
                </a:stretch>
              </p:blipFill>
              <p:spPr>
                <a:xfrm>
                  <a:off x="3748265" y="1754308"/>
                  <a:ext cx="100800" cy="121320"/>
                </a:xfrm>
                <a:prstGeom prst="rect">
                  <a:avLst/>
                </a:prstGeom>
              </p:spPr>
            </p:pic>
          </mc:Fallback>
        </mc:AlternateContent>
      </p:grpSp>
      <p:sp>
        <p:nvSpPr>
          <p:cNvPr id="44" name="テキスト ボックス 43">
            <a:extLst>
              <a:ext uri="{FF2B5EF4-FFF2-40B4-BE49-F238E27FC236}">
                <a16:creationId xmlns:a16="http://schemas.microsoft.com/office/drawing/2014/main" id="{5CBEE9A8-6393-CD8B-F30C-524888B44288}"/>
              </a:ext>
            </a:extLst>
          </p:cNvPr>
          <p:cNvSpPr txBox="1"/>
          <p:nvPr/>
        </p:nvSpPr>
        <p:spPr>
          <a:xfrm>
            <a:off x="4840037" y="1608978"/>
            <a:ext cx="3343579" cy="523220"/>
          </a:xfrm>
          <a:prstGeom prst="rect">
            <a:avLst/>
          </a:prstGeom>
          <a:noFill/>
        </p:spPr>
        <p:txBody>
          <a:bodyPr wrap="square" rtlCol="0">
            <a:spAutoFit/>
          </a:bodyPr>
          <a:lstStyle/>
          <a:p>
            <a:r>
              <a:rPr kumimoji="1" lang="ja-JP" altLang="en-US" sz="2800" dirty="0"/>
              <a:t>推しとは</a:t>
            </a:r>
          </a:p>
        </p:txBody>
      </p:sp>
      <p:sp>
        <p:nvSpPr>
          <p:cNvPr id="45" name="テキスト ボックス 44">
            <a:extLst>
              <a:ext uri="{FF2B5EF4-FFF2-40B4-BE49-F238E27FC236}">
                <a16:creationId xmlns:a16="http://schemas.microsoft.com/office/drawing/2014/main" id="{81CE7824-719B-EB9F-0CFA-61B2E6C4862E}"/>
              </a:ext>
            </a:extLst>
          </p:cNvPr>
          <p:cNvSpPr txBox="1"/>
          <p:nvPr/>
        </p:nvSpPr>
        <p:spPr>
          <a:xfrm>
            <a:off x="9098617" y="6066360"/>
            <a:ext cx="1802180" cy="338554"/>
          </a:xfrm>
          <a:prstGeom prst="rect">
            <a:avLst/>
          </a:prstGeom>
          <a:noFill/>
        </p:spPr>
        <p:txBody>
          <a:bodyPr wrap="square" rtlCol="0">
            <a:spAutoFit/>
          </a:bodyPr>
          <a:lstStyle/>
          <a:p>
            <a:r>
              <a:rPr kumimoji="1" lang="en-US" altLang="ja-JP" sz="1600" dirty="0"/>
              <a:t>※GE</a:t>
            </a:r>
            <a:r>
              <a:rPr kumimoji="1" lang="ja-JP" altLang="en-US" sz="1600" dirty="0"/>
              <a:t>★</a:t>
            </a:r>
            <a:r>
              <a:rPr kumimoji="1" lang="en-US" altLang="ja-JP" sz="1600" dirty="0"/>
              <a:t>RA</a:t>
            </a:r>
            <a:r>
              <a:rPr kumimoji="1" lang="ja-JP" altLang="en-US" sz="1600" dirty="0"/>
              <a:t>調べ</a:t>
            </a:r>
          </a:p>
        </p:txBody>
      </p:sp>
      <p:sp>
        <p:nvSpPr>
          <p:cNvPr id="48" name="テキスト ボックス 47">
            <a:extLst>
              <a:ext uri="{FF2B5EF4-FFF2-40B4-BE49-F238E27FC236}">
                <a16:creationId xmlns:a16="http://schemas.microsoft.com/office/drawing/2014/main" id="{C7AADDD2-A450-CA0A-369C-F7E07F002DBF}"/>
              </a:ext>
            </a:extLst>
          </p:cNvPr>
          <p:cNvSpPr txBox="1"/>
          <p:nvPr/>
        </p:nvSpPr>
        <p:spPr>
          <a:xfrm>
            <a:off x="9098617" y="6345681"/>
            <a:ext cx="2299917" cy="338554"/>
          </a:xfrm>
          <a:prstGeom prst="rect">
            <a:avLst/>
          </a:prstGeom>
          <a:noFill/>
        </p:spPr>
        <p:txBody>
          <a:bodyPr wrap="square" rtlCol="0">
            <a:spAutoFit/>
          </a:bodyPr>
          <a:lstStyle/>
          <a:p>
            <a:r>
              <a:rPr kumimoji="1" lang="en-US" altLang="ja-JP" sz="1600" dirty="0"/>
              <a:t>※</a:t>
            </a:r>
            <a:r>
              <a:rPr kumimoji="1" lang="ja-JP" altLang="en-US" sz="1600" dirty="0"/>
              <a:t>推しリス内の定義</a:t>
            </a:r>
          </a:p>
        </p:txBody>
      </p:sp>
      <p:cxnSp>
        <p:nvCxnSpPr>
          <p:cNvPr id="51" name="直線コネクタ 50">
            <a:extLst>
              <a:ext uri="{FF2B5EF4-FFF2-40B4-BE49-F238E27FC236}">
                <a16:creationId xmlns:a16="http://schemas.microsoft.com/office/drawing/2014/main" id="{8EB0FEE5-1911-3C63-1CA6-6FD7BBF5216D}"/>
              </a:ext>
            </a:extLst>
          </p:cNvPr>
          <p:cNvCxnSpPr/>
          <p:nvPr/>
        </p:nvCxnSpPr>
        <p:spPr>
          <a:xfrm>
            <a:off x="261634" y="2872535"/>
            <a:ext cx="1176293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31EEF1C-49FB-E518-6837-CC074E06D89A}"/>
              </a:ext>
            </a:extLst>
          </p:cNvPr>
          <p:cNvCxnSpPr/>
          <p:nvPr/>
        </p:nvCxnSpPr>
        <p:spPr>
          <a:xfrm>
            <a:off x="261634" y="4023741"/>
            <a:ext cx="1176293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CD46A4D4-1743-6221-74C2-85E4E1A7A8A0}"/>
              </a:ext>
            </a:extLst>
          </p:cNvPr>
          <p:cNvSpPr txBox="1"/>
          <p:nvPr/>
        </p:nvSpPr>
        <p:spPr>
          <a:xfrm>
            <a:off x="1342638" y="2424612"/>
            <a:ext cx="930492" cy="369330"/>
          </a:xfrm>
          <a:prstGeom prst="rect">
            <a:avLst/>
          </a:prstGeom>
          <a:noFill/>
        </p:spPr>
        <p:txBody>
          <a:bodyPr wrap="square" rtlCol="0">
            <a:spAutoFit/>
          </a:bodyPr>
          <a:lstStyle/>
          <a:p>
            <a:r>
              <a:rPr kumimoji="1" lang="ja-JP" altLang="en-US" dirty="0"/>
              <a:t>すべて</a:t>
            </a:r>
          </a:p>
        </p:txBody>
      </p:sp>
      <p:sp>
        <p:nvSpPr>
          <p:cNvPr id="54" name="テキスト ボックス 53">
            <a:extLst>
              <a:ext uri="{FF2B5EF4-FFF2-40B4-BE49-F238E27FC236}">
                <a16:creationId xmlns:a16="http://schemas.microsoft.com/office/drawing/2014/main" id="{F5D89BD3-A103-0428-5E5A-A9E2DE1ED20E}"/>
              </a:ext>
            </a:extLst>
          </p:cNvPr>
          <p:cNvSpPr txBox="1"/>
          <p:nvPr/>
        </p:nvSpPr>
        <p:spPr>
          <a:xfrm>
            <a:off x="5499895" y="2426643"/>
            <a:ext cx="1192209" cy="369330"/>
          </a:xfrm>
          <a:prstGeom prst="rect">
            <a:avLst/>
          </a:prstGeom>
          <a:noFill/>
        </p:spPr>
        <p:txBody>
          <a:bodyPr wrap="square" rtlCol="0">
            <a:spAutoFit/>
          </a:bodyPr>
          <a:lstStyle/>
          <a:p>
            <a:r>
              <a:rPr lang="ja-JP" altLang="en-US" dirty="0"/>
              <a:t>ニュース</a:t>
            </a:r>
            <a:endParaRPr kumimoji="1" lang="ja-JP" altLang="en-US" dirty="0"/>
          </a:p>
        </p:txBody>
      </p:sp>
      <p:sp>
        <p:nvSpPr>
          <p:cNvPr id="55" name="テキスト ボックス 54">
            <a:extLst>
              <a:ext uri="{FF2B5EF4-FFF2-40B4-BE49-F238E27FC236}">
                <a16:creationId xmlns:a16="http://schemas.microsoft.com/office/drawing/2014/main" id="{449181E1-6677-874E-DBD9-6F9326536250}"/>
              </a:ext>
            </a:extLst>
          </p:cNvPr>
          <p:cNvSpPr txBox="1"/>
          <p:nvPr/>
        </p:nvSpPr>
        <p:spPr>
          <a:xfrm>
            <a:off x="7706522" y="2424611"/>
            <a:ext cx="2212348" cy="369332"/>
          </a:xfrm>
          <a:prstGeom prst="rect">
            <a:avLst/>
          </a:prstGeom>
          <a:noFill/>
        </p:spPr>
        <p:txBody>
          <a:bodyPr wrap="square" rtlCol="0">
            <a:spAutoFit/>
          </a:bodyPr>
          <a:lstStyle/>
          <a:p>
            <a:r>
              <a:rPr lang="ja-JP" altLang="en-US" dirty="0"/>
              <a:t>ショッピング</a:t>
            </a:r>
            <a:endParaRPr kumimoji="1" lang="ja-JP" altLang="en-US" dirty="0"/>
          </a:p>
        </p:txBody>
      </p:sp>
      <p:sp>
        <p:nvSpPr>
          <p:cNvPr id="56" name="テキスト ボックス 55">
            <a:extLst>
              <a:ext uri="{FF2B5EF4-FFF2-40B4-BE49-F238E27FC236}">
                <a16:creationId xmlns:a16="http://schemas.microsoft.com/office/drawing/2014/main" id="{2192A5A4-1FE1-C18E-6560-2C40452B75C7}"/>
              </a:ext>
            </a:extLst>
          </p:cNvPr>
          <p:cNvSpPr txBox="1"/>
          <p:nvPr/>
        </p:nvSpPr>
        <p:spPr>
          <a:xfrm>
            <a:off x="10468042" y="2424612"/>
            <a:ext cx="930492" cy="369330"/>
          </a:xfrm>
          <a:prstGeom prst="rect">
            <a:avLst/>
          </a:prstGeom>
          <a:noFill/>
        </p:spPr>
        <p:txBody>
          <a:bodyPr wrap="square" rtlCol="0">
            <a:spAutoFit/>
          </a:bodyPr>
          <a:lstStyle/>
          <a:p>
            <a:r>
              <a:rPr lang="ja-JP" altLang="en-US" dirty="0"/>
              <a:t>動画</a:t>
            </a:r>
            <a:endParaRPr kumimoji="1" lang="ja-JP" altLang="en-US" dirty="0"/>
          </a:p>
        </p:txBody>
      </p:sp>
      <p:sp>
        <p:nvSpPr>
          <p:cNvPr id="57" name="テキスト ボックス 56">
            <a:extLst>
              <a:ext uri="{FF2B5EF4-FFF2-40B4-BE49-F238E27FC236}">
                <a16:creationId xmlns:a16="http://schemas.microsoft.com/office/drawing/2014/main" id="{8C47BC0D-6F61-B84C-B717-42CAC9C1F373}"/>
              </a:ext>
            </a:extLst>
          </p:cNvPr>
          <p:cNvSpPr txBox="1"/>
          <p:nvPr/>
        </p:nvSpPr>
        <p:spPr>
          <a:xfrm>
            <a:off x="3554985" y="2426263"/>
            <a:ext cx="930492" cy="369330"/>
          </a:xfrm>
          <a:prstGeom prst="rect">
            <a:avLst/>
          </a:prstGeom>
          <a:noFill/>
        </p:spPr>
        <p:txBody>
          <a:bodyPr wrap="square" rtlCol="0">
            <a:spAutoFit/>
          </a:bodyPr>
          <a:lstStyle/>
          <a:p>
            <a:r>
              <a:rPr lang="ja-JP" altLang="en-US" dirty="0"/>
              <a:t>画像</a:t>
            </a:r>
            <a:endParaRPr kumimoji="1" lang="ja-JP" altLang="en-US" dirty="0"/>
          </a:p>
        </p:txBody>
      </p:sp>
      <p:cxnSp>
        <p:nvCxnSpPr>
          <p:cNvPr id="59" name="直線コネクタ 58">
            <a:extLst>
              <a:ext uri="{FF2B5EF4-FFF2-40B4-BE49-F238E27FC236}">
                <a16:creationId xmlns:a16="http://schemas.microsoft.com/office/drawing/2014/main" id="{997B9339-EB4D-34B0-2C4A-D1D285E1F63C}"/>
              </a:ext>
            </a:extLst>
          </p:cNvPr>
          <p:cNvCxnSpPr/>
          <p:nvPr/>
        </p:nvCxnSpPr>
        <p:spPr>
          <a:xfrm>
            <a:off x="1377993" y="2788413"/>
            <a:ext cx="767516"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0" name="テキスト ボックス 59">
            <a:extLst>
              <a:ext uri="{FF2B5EF4-FFF2-40B4-BE49-F238E27FC236}">
                <a16:creationId xmlns:a16="http://schemas.microsoft.com/office/drawing/2014/main" id="{6217ACB8-A225-5FF3-DEC1-83E4ED499B1B}"/>
              </a:ext>
            </a:extLst>
          </p:cNvPr>
          <p:cNvSpPr txBox="1"/>
          <p:nvPr/>
        </p:nvSpPr>
        <p:spPr>
          <a:xfrm>
            <a:off x="1342638" y="3017252"/>
            <a:ext cx="2409840" cy="707886"/>
          </a:xfrm>
          <a:prstGeom prst="rect">
            <a:avLst/>
          </a:prstGeom>
          <a:noFill/>
        </p:spPr>
        <p:txBody>
          <a:bodyPr wrap="square" rtlCol="0">
            <a:spAutoFit/>
          </a:bodyPr>
          <a:lstStyle/>
          <a:p>
            <a:r>
              <a:rPr kumimoji="1" lang="ja-JP" altLang="en-US" sz="4000" dirty="0"/>
              <a:t>推し</a:t>
            </a:r>
          </a:p>
        </p:txBody>
      </p:sp>
      <p:sp>
        <p:nvSpPr>
          <p:cNvPr id="61" name="テキスト ボックス 60">
            <a:extLst>
              <a:ext uri="{FF2B5EF4-FFF2-40B4-BE49-F238E27FC236}">
                <a16:creationId xmlns:a16="http://schemas.microsoft.com/office/drawing/2014/main" id="{F500F183-12B8-B5A2-E615-1487E317FB70}"/>
              </a:ext>
            </a:extLst>
          </p:cNvPr>
          <p:cNvSpPr txBox="1"/>
          <p:nvPr/>
        </p:nvSpPr>
        <p:spPr>
          <a:xfrm>
            <a:off x="1377993" y="3629845"/>
            <a:ext cx="1249908" cy="369332"/>
          </a:xfrm>
          <a:prstGeom prst="rect">
            <a:avLst/>
          </a:prstGeom>
          <a:noFill/>
        </p:spPr>
        <p:txBody>
          <a:bodyPr wrap="square" rtlCol="0">
            <a:spAutoFit/>
          </a:bodyPr>
          <a:lstStyle/>
          <a:p>
            <a:r>
              <a:rPr kumimoji="1" lang="ja-JP" altLang="en-US" dirty="0"/>
              <a:t>おし</a:t>
            </a:r>
          </a:p>
        </p:txBody>
      </p:sp>
      <p:sp>
        <p:nvSpPr>
          <p:cNvPr id="62" name="テキスト ボックス 61">
            <a:extLst>
              <a:ext uri="{FF2B5EF4-FFF2-40B4-BE49-F238E27FC236}">
                <a16:creationId xmlns:a16="http://schemas.microsoft.com/office/drawing/2014/main" id="{7B9F222D-244C-D1FE-A75F-86EF6300EDB8}"/>
              </a:ext>
            </a:extLst>
          </p:cNvPr>
          <p:cNvSpPr txBox="1"/>
          <p:nvPr/>
        </p:nvSpPr>
        <p:spPr>
          <a:xfrm>
            <a:off x="1342638" y="4416431"/>
            <a:ext cx="10058400" cy="1815882"/>
          </a:xfrm>
          <a:prstGeom prst="rect">
            <a:avLst/>
          </a:prstGeom>
          <a:noFill/>
        </p:spPr>
        <p:txBody>
          <a:bodyPr wrap="square" rtlCol="0">
            <a:spAutoFit/>
          </a:bodyPr>
          <a:lstStyle/>
          <a:p>
            <a:r>
              <a:rPr kumimoji="1" lang="ja-JP" altLang="en-US" sz="2800" dirty="0"/>
              <a:t>主にアイドルや俳優について用いられる俗語であり</a:t>
            </a:r>
            <a:endParaRPr kumimoji="1" lang="en-US" altLang="ja-JP" sz="2800" dirty="0"/>
          </a:p>
          <a:p>
            <a:r>
              <a:rPr lang="ja-JP" altLang="en-US" sz="2800" dirty="0"/>
              <a:t>人に薦めたいと思うほどに好感をもつ対象のことをいう。</a:t>
            </a:r>
            <a:endParaRPr kumimoji="1" lang="en-US" altLang="ja-JP" sz="2800" dirty="0"/>
          </a:p>
          <a:p>
            <a:r>
              <a:rPr kumimoji="1" lang="en-US" altLang="ja-JP" sz="2800" dirty="0"/>
              <a:t>“</a:t>
            </a:r>
            <a:r>
              <a:rPr kumimoji="1" lang="ja-JP" altLang="en-US" sz="2800" dirty="0"/>
              <a:t>好き</a:t>
            </a:r>
            <a:r>
              <a:rPr lang="ja-JP" altLang="en-US" sz="2800" dirty="0"/>
              <a:t>”</a:t>
            </a:r>
            <a:r>
              <a:rPr kumimoji="1" lang="ja-JP" altLang="en-US" sz="2800" dirty="0"/>
              <a:t>というよりも、それ以上の</a:t>
            </a:r>
            <a:r>
              <a:rPr kumimoji="1" lang="en-US" altLang="ja-JP" sz="2800" dirty="0"/>
              <a:t>“</a:t>
            </a:r>
            <a:r>
              <a:rPr lang="ja-JP" altLang="en-US" sz="2800" dirty="0"/>
              <a:t>尊さ” </a:t>
            </a:r>
            <a:r>
              <a:rPr kumimoji="1" lang="en-US" altLang="ja-JP" sz="2800" dirty="0"/>
              <a:t>“</a:t>
            </a:r>
            <a:r>
              <a:rPr lang="ja-JP" altLang="en-US" sz="2800" dirty="0"/>
              <a:t>美” </a:t>
            </a:r>
            <a:r>
              <a:rPr kumimoji="1" lang="en-US" altLang="ja-JP" sz="2800" dirty="0"/>
              <a:t>“</a:t>
            </a:r>
            <a:r>
              <a:rPr lang="ja-JP" altLang="en-US" sz="2800" dirty="0"/>
              <a:t>高揚感”が含まれる。</a:t>
            </a:r>
            <a:endParaRPr kumimoji="1" lang="ja-JP" altLang="en-US" sz="2800" dirty="0"/>
          </a:p>
        </p:txBody>
      </p:sp>
    </p:spTree>
    <p:extLst>
      <p:ext uri="{BB962C8B-B14F-4D97-AF65-F5344CB8AC3E}">
        <p14:creationId xmlns:p14="http://schemas.microsoft.com/office/powerpoint/2010/main" val="232565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74E0EE-7F32-9A9F-036F-3222054ADCFE}"/>
              </a:ext>
            </a:extLst>
          </p:cNvPr>
          <p:cNvSpPr>
            <a:spLocks noGrp="1"/>
          </p:cNvSpPr>
          <p:nvPr>
            <p:ph type="title"/>
          </p:nvPr>
        </p:nvSpPr>
        <p:spPr/>
        <p:txBody>
          <a:bodyPr>
            <a:normAutofit/>
          </a:bodyPr>
          <a:lstStyle/>
          <a:p>
            <a:r>
              <a:rPr kumimoji="1" lang="ja-JP" altLang="en-US" sz="3600" dirty="0"/>
              <a:t>推しリスとは</a:t>
            </a:r>
          </a:p>
        </p:txBody>
      </p:sp>
      <p:sp>
        <p:nvSpPr>
          <p:cNvPr id="3" name="コンテンツ プレースホルダー 2">
            <a:extLst>
              <a:ext uri="{FF2B5EF4-FFF2-40B4-BE49-F238E27FC236}">
                <a16:creationId xmlns:a16="http://schemas.microsoft.com/office/drawing/2014/main" id="{4F68B470-BAFA-18F8-6FC2-955F9D87ADA9}"/>
              </a:ext>
            </a:extLst>
          </p:cNvPr>
          <p:cNvSpPr>
            <a:spLocks noGrp="1"/>
          </p:cNvSpPr>
          <p:nvPr>
            <p:ph idx="1"/>
          </p:nvPr>
        </p:nvSpPr>
        <p:spPr/>
        <p:txBody>
          <a:bodyPr>
            <a:normAutofit/>
          </a:bodyPr>
          <a:lstStyle/>
          <a:p>
            <a:r>
              <a:rPr lang="ja-JP" altLang="en-US" dirty="0"/>
              <a:t>毎日使うことを前提に、スマホ画面の表示形式にした</a:t>
            </a:r>
            <a:endParaRPr kumimoji="1" lang="en-US" altLang="ja-JP" dirty="0"/>
          </a:p>
          <a:p>
            <a:r>
              <a:rPr kumimoji="1" lang="ja-JP" altLang="en-US" dirty="0"/>
              <a:t>推しによるリスト管理</a:t>
            </a:r>
            <a:endParaRPr kumimoji="1" lang="en-US" altLang="ja-JP" dirty="0"/>
          </a:p>
          <a:p>
            <a:r>
              <a:rPr lang="ja-JP" altLang="en-US" dirty="0"/>
              <a:t>他の</a:t>
            </a:r>
            <a:r>
              <a:rPr lang="en-US" altLang="ja-JP" dirty="0" err="1"/>
              <a:t>ToDo</a:t>
            </a:r>
            <a:r>
              <a:rPr lang="ja-JP" altLang="en-US" dirty="0"/>
              <a:t>リストとの違いは？</a:t>
            </a:r>
            <a:endParaRPr kumimoji="1" lang="en-US" altLang="ja-JP" dirty="0"/>
          </a:p>
          <a:p>
            <a:r>
              <a:rPr kumimoji="1" lang="ja-JP" altLang="en-US" dirty="0"/>
              <a:t>今日のリストを作成</a:t>
            </a:r>
            <a:r>
              <a:rPr lang="ja-JP" altLang="en-US" dirty="0"/>
              <a:t>→達成できたら推しからありがたいお言葉をいただける</a:t>
            </a:r>
            <a:endParaRPr lang="en-US" altLang="ja-JP" dirty="0"/>
          </a:p>
          <a:p>
            <a:r>
              <a:rPr kumimoji="1" lang="ja-JP" altLang="en-US" dirty="0"/>
              <a:t>おせっかいでも許せるのは、推しにお願い（命令）されてるから！！</a:t>
            </a:r>
            <a:endParaRPr kumimoji="1" lang="en-US" altLang="ja-JP" dirty="0"/>
          </a:p>
          <a:p>
            <a:r>
              <a:rPr lang="ja-JP" altLang="en-US" dirty="0"/>
              <a:t>他の</a:t>
            </a:r>
            <a:r>
              <a:rPr lang="en-US" altLang="ja-JP" dirty="0" err="1"/>
              <a:t>ToDo</a:t>
            </a:r>
            <a:r>
              <a:rPr lang="ja-JP" altLang="en-US" dirty="0"/>
              <a:t>リストとの違い</a:t>
            </a:r>
            <a:endParaRPr lang="en-US" altLang="ja-JP" dirty="0"/>
          </a:p>
          <a:p>
            <a:r>
              <a:rPr lang="ja-JP" altLang="en-US" dirty="0"/>
              <a:t>（オシリスの誕生としのぴのアーティスティックな演奏）</a:t>
            </a:r>
            <a:endParaRPr kumimoji="1" lang="ja-JP" altLang="en-US" dirty="0"/>
          </a:p>
          <a:p>
            <a:endParaRPr kumimoji="1" lang="ja-JP" altLang="en-US" dirty="0"/>
          </a:p>
        </p:txBody>
      </p:sp>
      <p:pic>
        <p:nvPicPr>
          <p:cNvPr id="5" name="図 4">
            <a:extLst>
              <a:ext uri="{FF2B5EF4-FFF2-40B4-BE49-F238E27FC236}">
                <a16:creationId xmlns:a16="http://schemas.microsoft.com/office/drawing/2014/main" id="{6A8B57D1-7681-ED4D-43A7-E90A989512C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25000" b="96018" l="16446" r="35279">
                        <a14:foregroundMark x1="22016" y1="26549" x2="22016" y2="26549"/>
                        <a14:foregroundMark x1="22016" y1="26549" x2="24536" y2="25442"/>
                        <a14:foregroundMark x1="25199" y1="46460" x2="25199" y2="46460"/>
                        <a14:foregroundMark x1="24934" y1="46903" x2="24934" y2="46903"/>
                        <a14:foregroundMark x1="24934" y1="46903" x2="24934" y2="46903"/>
                        <a14:foregroundMark x1="24138" y1="60841" x2="24934" y2="42257"/>
                        <a14:foregroundMark x1="24934" y1="42257" x2="26127" y2="55531"/>
                        <a14:foregroundMark x1="26127" y1="55531" x2="23210" y2="61504"/>
                        <a14:foregroundMark x1="22414" y1="63717" x2="20822" y2="48673"/>
                        <a14:foregroundMark x1="20822" y1="48673" x2="23210" y2="65708"/>
                        <a14:foregroundMark x1="23210" y1="65708" x2="19894" y2="70354"/>
                        <a14:foregroundMark x1="22016" y1="57301" x2="22414" y2="59071"/>
                        <a14:foregroundMark x1="22812" y1="53982" x2="20292" y2="59735"/>
                        <a14:foregroundMark x1="22679" y1="52212" x2="22016" y2="55752"/>
                        <a14:foregroundMark x1="23210" y1="50221" x2="23475" y2="48009"/>
                        <a14:foregroundMark x1="23873" y1="48009" x2="24271" y2="45575"/>
                        <a14:foregroundMark x1="25995" y1="48451" x2="27321" y2="46239"/>
                        <a14:foregroundMark x1="23210" y1="47566" x2="24271" y2="44469"/>
                        <a14:foregroundMark x1="31167" y1="89381" x2="32493" y2="87611"/>
                        <a14:foregroundMark x1="18302" y1="94690" x2="20292" y2="91150"/>
                        <a14:foregroundMark x1="17905" y1="91150" x2="16844" y2="96018"/>
                        <a14:foregroundMark x1="17109" y1="92257" x2="19629" y2="84292"/>
                      </a14:backgroundRemoval>
                    </a14:imgEffect>
                  </a14:imgLayer>
                </a14:imgProps>
              </a:ext>
              <a:ext uri="{28A0092B-C50C-407E-A947-70E740481C1C}">
                <a14:useLocalDpi xmlns:a14="http://schemas.microsoft.com/office/drawing/2010/main" val="0"/>
              </a:ext>
            </a:extLst>
          </a:blip>
          <a:srcRect l="14234" t="18568" r="62326"/>
          <a:stretch/>
        </p:blipFill>
        <p:spPr>
          <a:xfrm>
            <a:off x="9960428" y="307230"/>
            <a:ext cx="1393372" cy="2901854"/>
          </a:xfrm>
          <a:prstGeom prst="rect">
            <a:avLst/>
          </a:prstGeom>
        </p:spPr>
      </p:pic>
    </p:spTree>
    <p:extLst>
      <p:ext uri="{BB962C8B-B14F-4D97-AF65-F5344CB8AC3E}">
        <p14:creationId xmlns:p14="http://schemas.microsoft.com/office/powerpoint/2010/main" val="196453392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573E79-8F81-3BF6-49FB-807C8E1073E0}"/>
              </a:ext>
            </a:extLst>
          </p:cNvPr>
          <p:cNvSpPr>
            <a:spLocks noGrp="1"/>
          </p:cNvSpPr>
          <p:nvPr>
            <p:ph type="title"/>
          </p:nvPr>
        </p:nvSpPr>
        <p:spPr/>
        <p:txBody>
          <a:bodyPr/>
          <a:lstStyle/>
          <a:p>
            <a:r>
              <a:rPr lang="ja-JP" altLang="en-US" dirty="0"/>
              <a:t>今までの吉田</a:t>
            </a:r>
            <a:endParaRPr kumimoji="1" lang="ja-JP" altLang="en-US" dirty="0"/>
          </a:p>
        </p:txBody>
      </p:sp>
      <p:sp>
        <p:nvSpPr>
          <p:cNvPr id="3" name="コンテンツ プレースホルダー 2">
            <a:extLst>
              <a:ext uri="{FF2B5EF4-FFF2-40B4-BE49-F238E27FC236}">
                <a16:creationId xmlns:a16="http://schemas.microsoft.com/office/drawing/2014/main" id="{4C8B4BDC-7F3C-3E41-6175-F57D1414421A}"/>
              </a:ext>
            </a:extLst>
          </p:cNvPr>
          <p:cNvSpPr>
            <a:spLocks noGrp="1"/>
          </p:cNvSpPr>
          <p:nvPr>
            <p:ph idx="1"/>
          </p:nvPr>
        </p:nvSpPr>
        <p:spPr>
          <a:xfrm>
            <a:off x="679174" y="1799120"/>
            <a:ext cx="10515600" cy="4351338"/>
          </a:xfrm>
        </p:spPr>
        <p:txBody>
          <a:bodyPr/>
          <a:lstStyle/>
          <a:p>
            <a:r>
              <a:rPr kumimoji="1" lang="ja-JP" altLang="en-US" dirty="0"/>
              <a:t>吉田のライフ</a:t>
            </a:r>
            <a:endParaRPr kumimoji="1" lang="en-US" altLang="ja-JP" dirty="0"/>
          </a:p>
          <a:p>
            <a:endParaRPr lang="en-US" altLang="ja-JP" dirty="0"/>
          </a:p>
          <a:p>
            <a:r>
              <a:rPr kumimoji="1" lang="ja-JP" altLang="en-US" dirty="0"/>
              <a:t>吉田のビフォーアフター</a:t>
            </a:r>
          </a:p>
        </p:txBody>
      </p:sp>
    </p:spTree>
    <p:extLst>
      <p:ext uri="{BB962C8B-B14F-4D97-AF65-F5344CB8AC3E}">
        <p14:creationId xmlns:p14="http://schemas.microsoft.com/office/powerpoint/2010/main" val="211959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CE576-847B-1948-5D5B-7D51BD98E995}"/>
              </a:ext>
            </a:extLst>
          </p:cNvPr>
          <p:cNvSpPr>
            <a:spLocks noGrp="1"/>
          </p:cNvSpPr>
          <p:nvPr>
            <p:ph type="title"/>
          </p:nvPr>
        </p:nvSpPr>
        <p:spPr/>
        <p:txBody>
          <a:bodyPr/>
          <a:lstStyle/>
          <a:p>
            <a:r>
              <a:rPr kumimoji="1" lang="ja-JP" altLang="en-US" dirty="0"/>
              <a:t>注目ポイント（吉田がデモ動画動作）</a:t>
            </a:r>
          </a:p>
        </p:txBody>
      </p:sp>
      <p:sp>
        <p:nvSpPr>
          <p:cNvPr id="3" name="コンテンツ プレースホルダー 2">
            <a:extLst>
              <a:ext uri="{FF2B5EF4-FFF2-40B4-BE49-F238E27FC236}">
                <a16:creationId xmlns:a16="http://schemas.microsoft.com/office/drawing/2014/main" id="{69A14DBC-A4F9-3107-E375-C09B73F955BE}"/>
              </a:ext>
            </a:extLst>
          </p:cNvPr>
          <p:cNvSpPr>
            <a:spLocks noGrp="1"/>
          </p:cNvSpPr>
          <p:nvPr>
            <p:ph idx="1"/>
          </p:nvPr>
        </p:nvSpPr>
        <p:spPr/>
        <p:txBody>
          <a:bodyPr>
            <a:normAutofit lnSpcReduction="10000"/>
          </a:bodyPr>
          <a:lstStyle/>
          <a:p>
            <a:r>
              <a:rPr lang="ja-JP" altLang="en-US" dirty="0">
                <a:solidFill>
                  <a:schemeClr val="accent1"/>
                </a:solidFill>
              </a:rPr>
              <a:t>ログインしたら、推しがお出迎え</a:t>
            </a:r>
            <a:endParaRPr lang="en-US" altLang="ja-JP" dirty="0">
              <a:solidFill>
                <a:schemeClr val="accent1"/>
              </a:solidFill>
            </a:endParaRPr>
          </a:p>
          <a:p>
            <a:r>
              <a:rPr lang="ja-JP" altLang="en-US" dirty="0">
                <a:solidFill>
                  <a:schemeClr val="accent1"/>
                </a:solidFill>
              </a:rPr>
              <a:t>ワンクリックで予定の作成が出来る</a:t>
            </a:r>
            <a:endParaRPr lang="en-US" altLang="ja-JP" dirty="0">
              <a:solidFill>
                <a:schemeClr val="accent1"/>
              </a:solidFill>
            </a:endParaRPr>
          </a:p>
          <a:p>
            <a:r>
              <a:rPr lang="ja-JP" altLang="en-US" dirty="0">
                <a:solidFill>
                  <a:schemeClr val="accent1"/>
                </a:solidFill>
              </a:rPr>
              <a:t>リストページで</a:t>
            </a:r>
            <a:r>
              <a:rPr lang="en-US" altLang="ja-JP" dirty="0">
                <a:solidFill>
                  <a:schemeClr val="accent1"/>
                </a:solidFill>
              </a:rPr>
              <a:t>1</a:t>
            </a:r>
            <a:r>
              <a:rPr lang="ja-JP" altLang="en-US" dirty="0">
                <a:solidFill>
                  <a:schemeClr val="accent1"/>
                </a:solidFill>
              </a:rPr>
              <a:t>つずつ推しから提案されたミッションをクリアしていく</a:t>
            </a:r>
            <a:endParaRPr lang="en-US" altLang="ja-JP" dirty="0">
              <a:solidFill>
                <a:schemeClr val="accent1"/>
              </a:solidFill>
            </a:endParaRPr>
          </a:p>
          <a:p>
            <a:r>
              <a:rPr lang="ja-JP" altLang="en-US" dirty="0">
                <a:solidFill>
                  <a:schemeClr val="accent1"/>
                </a:solidFill>
              </a:rPr>
              <a:t>一日が終わったら推しに達成報告をする画面へ</a:t>
            </a:r>
            <a:endParaRPr lang="en-US" altLang="ja-JP" dirty="0">
              <a:solidFill>
                <a:schemeClr val="accent1"/>
              </a:solidFill>
            </a:endParaRPr>
          </a:p>
          <a:p>
            <a:r>
              <a:rPr lang="ja-JP" altLang="en-US" dirty="0">
                <a:solidFill>
                  <a:schemeClr val="accent1"/>
                </a:solidFill>
              </a:rPr>
              <a:t>達成したリストの数に応じて、推しからの反応が変わる</a:t>
            </a:r>
            <a:endParaRPr lang="en-US" altLang="ja-JP" dirty="0">
              <a:solidFill>
                <a:schemeClr val="accent1"/>
              </a:solidFill>
            </a:endParaRPr>
          </a:p>
          <a:p>
            <a:r>
              <a:rPr lang="ja-JP" altLang="en-US" dirty="0">
                <a:solidFill>
                  <a:srgbClr val="FF0000"/>
                </a:solidFill>
              </a:rPr>
              <a:t>推しの画像・音声をカスタマイズできる</a:t>
            </a:r>
            <a:endParaRPr lang="en-US" altLang="ja-JP" dirty="0">
              <a:solidFill>
                <a:srgbClr val="FF0000"/>
              </a:solidFill>
            </a:endParaRPr>
          </a:p>
          <a:p>
            <a:r>
              <a:rPr lang="ja-JP" altLang="en-US" dirty="0">
                <a:solidFill>
                  <a:srgbClr val="FF0000"/>
                </a:solidFill>
              </a:rPr>
              <a:t>イベント編集ができる</a:t>
            </a:r>
            <a:endParaRPr lang="en-US" altLang="ja-JP" dirty="0">
              <a:solidFill>
                <a:srgbClr val="FF0000"/>
              </a:solidFill>
            </a:endParaRPr>
          </a:p>
          <a:p>
            <a:r>
              <a:rPr lang="ja-JP" altLang="en-US" dirty="0">
                <a:solidFill>
                  <a:srgbClr val="7030A0"/>
                </a:solidFill>
              </a:rPr>
              <a:t>履歴をカレンダー式にした（モーダル）</a:t>
            </a:r>
            <a:endParaRPr lang="en-US" altLang="ja-JP" dirty="0">
              <a:solidFill>
                <a:srgbClr val="7030A0"/>
              </a:solidFill>
            </a:endParaRPr>
          </a:p>
          <a:p>
            <a:endParaRPr lang="en-US" altLang="ja-JP" dirty="0"/>
          </a:p>
        </p:txBody>
      </p:sp>
    </p:spTree>
    <p:extLst>
      <p:ext uri="{BB962C8B-B14F-4D97-AF65-F5344CB8AC3E}">
        <p14:creationId xmlns:p14="http://schemas.microsoft.com/office/powerpoint/2010/main" val="401339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8EE40-E06F-63A4-2A61-CE6A32763E9B}"/>
              </a:ext>
            </a:extLst>
          </p:cNvPr>
          <p:cNvSpPr>
            <a:spLocks noGrp="1"/>
          </p:cNvSpPr>
          <p:nvPr>
            <p:ph type="title"/>
          </p:nvPr>
        </p:nvSpPr>
        <p:spPr/>
        <p:txBody>
          <a:bodyPr/>
          <a:lstStyle/>
          <a:p>
            <a:r>
              <a:rPr lang="ja-JP" altLang="ja-JP" kern="0" dirty="0">
                <a:solidFill>
                  <a:srgbClr val="1D1C1D"/>
                </a:solidFill>
                <a:effectLst/>
                <a:latin typeface="+mn-ea"/>
                <a:cs typeface="Arial" panose="020B0604020202020204" pitchFamily="34" charset="0"/>
              </a:rPr>
              <a:t>工夫した点</a:t>
            </a:r>
            <a:r>
              <a:rPr lang="ja-JP" altLang="en-US" kern="0" dirty="0">
                <a:solidFill>
                  <a:srgbClr val="1D1C1D"/>
                </a:solidFill>
                <a:effectLst/>
                <a:latin typeface="+mn-ea"/>
                <a:cs typeface="Arial" panose="020B0604020202020204" pitchFamily="34" charset="0"/>
              </a:rPr>
              <a:t>（技術面）吉田に売り込む店員（いのわた）</a:t>
            </a:r>
            <a:endParaRPr kumimoji="1" lang="ja-JP" altLang="en-US" dirty="0"/>
          </a:p>
        </p:txBody>
      </p:sp>
      <p:sp>
        <p:nvSpPr>
          <p:cNvPr id="3" name="コンテンツ プレースホルダー 2">
            <a:extLst>
              <a:ext uri="{FF2B5EF4-FFF2-40B4-BE49-F238E27FC236}">
                <a16:creationId xmlns:a16="http://schemas.microsoft.com/office/drawing/2014/main" id="{BECA8A52-0D64-E5D1-B25C-4907A0A7359E}"/>
              </a:ext>
            </a:extLst>
          </p:cNvPr>
          <p:cNvSpPr>
            <a:spLocks noGrp="1"/>
          </p:cNvSpPr>
          <p:nvPr>
            <p:ph idx="1"/>
          </p:nvPr>
        </p:nvSpPr>
        <p:spPr/>
        <p:txBody>
          <a:bodyPr>
            <a:normAutofit fontScale="92500" lnSpcReduction="10000"/>
          </a:bodyPr>
          <a:lstStyle/>
          <a:p>
            <a:r>
              <a:rPr kumimoji="1" lang="ja-JP" altLang="en-US" dirty="0"/>
              <a:t>技術的な言語を用いて</a:t>
            </a:r>
            <a:endParaRPr kumimoji="1" lang="en-US" altLang="ja-JP" dirty="0"/>
          </a:p>
          <a:p>
            <a:r>
              <a:rPr lang="ja-JP" altLang="en-US" dirty="0"/>
              <a:t>毎日使う想定で、日付を軸に作成</a:t>
            </a:r>
            <a:endParaRPr lang="en-US" altLang="ja-JP" dirty="0"/>
          </a:p>
          <a:p>
            <a:r>
              <a:rPr kumimoji="1" lang="ja-JP" altLang="en-US" dirty="0"/>
              <a:t>めんどくさがり屋の吉田のために、</a:t>
            </a:r>
            <a:r>
              <a:rPr kumimoji="1" lang="en-US" altLang="ja-JP" dirty="0"/>
              <a:t>1</a:t>
            </a:r>
            <a:r>
              <a:rPr kumimoji="1" lang="ja-JP" altLang="en-US" dirty="0"/>
              <a:t>日開かない時と達成できなかった時の対策もしたよ（履歴など）（吉田の彼女おすず）</a:t>
            </a:r>
            <a:endParaRPr kumimoji="1" lang="en-US" altLang="ja-JP" dirty="0"/>
          </a:p>
          <a:p>
            <a:r>
              <a:rPr lang="ja-JP" altLang="en-US" dirty="0"/>
              <a:t>連続で同じリストが出ない（二日おき）</a:t>
            </a:r>
            <a:endParaRPr kumimoji="1" lang="en-US" altLang="ja-JP" dirty="0"/>
          </a:p>
          <a:p>
            <a:r>
              <a:rPr lang="ja-JP" altLang="en-US" dirty="0"/>
              <a:t>画像とボイスをデータベースに格納して、複数ページに表示できるようにした</a:t>
            </a:r>
            <a:endParaRPr kumimoji="1" lang="en-US" altLang="ja-JP" dirty="0"/>
          </a:p>
          <a:p>
            <a:r>
              <a:rPr kumimoji="1" lang="ja-JP" altLang="en-US" dirty="0"/>
              <a:t>リストのチェックボックス一つでデータが送信できるようにした</a:t>
            </a:r>
            <a:endParaRPr kumimoji="1" lang="en-US" altLang="ja-JP" dirty="0"/>
          </a:p>
          <a:p>
            <a:r>
              <a:rPr kumimoji="1" lang="ja-JP" altLang="en-US" dirty="0"/>
              <a:t>ログイン時に</a:t>
            </a:r>
            <a:r>
              <a:rPr kumimoji="1" lang="en-US" altLang="ja-JP" dirty="0"/>
              <a:t>(</a:t>
            </a:r>
            <a:r>
              <a:rPr kumimoji="1" lang="en-US" altLang="ja-JP" dirty="0" err="1"/>
              <a:t>TopServlet</a:t>
            </a:r>
            <a:r>
              <a:rPr kumimoji="1" lang="en-US" altLang="ja-JP" dirty="0"/>
              <a:t>)</a:t>
            </a:r>
            <a:r>
              <a:rPr kumimoji="1" lang="ja-JP" altLang="en-US" dirty="0"/>
              <a:t>、その日のリストの有無によって分岐させた</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11058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11A51-3369-1880-015C-6FF4B84C382A}"/>
              </a:ext>
            </a:extLst>
          </p:cNvPr>
          <p:cNvSpPr>
            <a:spLocks noGrp="1"/>
          </p:cNvSpPr>
          <p:nvPr>
            <p:ph type="title"/>
          </p:nvPr>
        </p:nvSpPr>
        <p:spPr>
          <a:xfrm>
            <a:off x="838200" y="351873"/>
            <a:ext cx="10515600" cy="1325563"/>
          </a:xfrm>
        </p:spPr>
        <p:txBody>
          <a:bodyPr/>
          <a:lstStyle/>
          <a:p>
            <a:r>
              <a:rPr kumimoji="1" lang="ja-JP" altLang="en-US" dirty="0"/>
              <a:t>発表項目</a:t>
            </a:r>
          </a:p>
        </p:txBody>
      </p:sp>
      <p:sp>
        <p:nvSpPr>
          <p:cNvPr id="3" name="コンテンツ プレースホルダー 2">
            <a:extLst>
              <a:ext uri="{FF2B5EF4-FFF2-40B4-BE49-F238E27FC236}">
                <a16:creationId xmlns:a16="http://schemas.microsoft.com/office/drawing/2014/main" id="{6E4F3590-6669-229D-0B0F-86DE9EE72A10}"/>
              </a:ext>
            </a:extLst>
          </p:cNvPr>
          <p:cNvSpPr>
            <a:spLocks noGrp="1"/>
          </p:cNvSpPr>
          <p:nvPr>
            <p:ph idx="1"/>
          </p:nvPr>
        </p:nvSpPr>
        <p:spPr/>
        <p:txBody>
          <a:bodyPr/>
          <a:lstStyle/>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アプリの</a:t>
            </a:r>
            <a:r>
              <a:rPr lang="ja-JP" altLang="en-US" kern="0" dirty="0">
                <a:solidFill>
                  <a:srgbClr val="1D1C1D"/>
                </a:solidFill>
                <a:effectLst/>
                <a:latin typeface="+mn-ea"/>
                <a:cs typeface="Arial" panose="020B0604020202020204" pitchFamily="34" charset="0"/>
              </a:rPr>
              <a:t>説明</a:t>
            </a:r>
            <a:endParaRPr lang="en-US" altLang="ja-JP" kern="0" dirty="0">
              <a:solidFill>
                <a:srgbClr val="1D1C1D"/>
              </a:solidFill>
              <a:effectLst/>
              <a:latin typeface="+mn-ea"/>
              <a:cs typeface="Arial" panose="020B0604020202020204" pitchFamily="34" charset="0"/>
            </a:endParaRPr>
          </a:p>
          <a:p>
            <a:pPr marL="342900" lvl="0" indent="-342900" algn="l">
              <a:buFont typeface="+mj-ea"/>
              <a:buAutoNum type="arabicPeriod"/>
            </a:pPr>
            <a:r>
              <a:rPr lang="ja-JP" altLang="en-US" kern="0" dirty="0">
                <a:solidFill>
                  <a:srgbClr val="1D1C1D"/>
                </a:solidFill>
                <a:latin typeface="+mn-ea"/>
                <a:cs typeface="Arial" panose="020B0604020202020204" pitchFamily="34" charset="0"/>
              </a:rPr>
              <a:t>注目ポイント</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工夫した点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問題点・苦労点</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克服方法</a:t>
            </a:r>
            <a:endParaRPr lang="ja-JP" altLang="ja-JP" kern="100" dirty="0">
              <a:effectLst/>
              <a:latin typeface="+mn-ea"/>
              <a:cs typeface="Times New Roman" panose="02020603050405020304" pitchFamily="18" charset="0"/>
            </a:endParaRPr>
          </a:p>
          <a:p>
            <a:pPr marL="342900" lvl="0" indent="-342900" algn="l">
              <a:buFont typeface="+mj-ea"/>
              <a:buAutoNum type="arabicPeriod"/>
            </a:pPr>
            <a:r>
              <a:rPr lang="ja-JP" altLang="ja-JP" kern="0" dirty="0">
                <a:solidFill>
                  <a:srgbClr val="1D1C1D"/>
                </a:solidFill>
                <a:effectLst/>
                <a:latin typeface="+mn-ea"/>
                <a:cs typeface="Arial" panose="020B0604020202020204" pitchFamily="34" charset="0"/>
              </a:rPr>
              <a:t>課題と展望</a:t>
            </a:r>
            <a:r>
              <a:rPr lang="ja-JP" altLang="en-US" kern="0" dirty="0">
                <a:solidFill>
                  <a:srgbClr val="1D1C1D"/>
                </a:solidFill>
                <a:effectLst/>
                <a:latin typeface="+mn-ea"/>
                <a:cs typeface="Arial" panose="020B0604020202020204" pitchFamily="34" charset="0"/>
              </a:rPr>
              <a:t>（実装したかったができなかった点）</a:t>
            </a:r>
            <a:endParaRPr lang="ja-JP" altLang="ja-JP" kern="100" dirty="0">
              <a:effectLst/>
              <a:latin typeface="+mn-ea"/>
              <a:cs typeface="Times New Roman" panose="02020603050405020304" pitchFamily="18" charset="0"/>
            </a:endParaRPr>
          </a:p>
          <a:p>
            <a:pPr marL="0" indent="0">
              <a:buNone/>
            </a:pPr>
            <a:r>
              <a:rPr lang="en-US" altLang="ja-JP" kern="100" dirty="0">
                <a:latin typeface="+mn-ea"/>
                <a:cs typeface="Arial" panose="020B0604020202020204" pitchFamily="34" charset="0"/>
              </a:rPr>
              <a:t>7. 5</a:t>
            </a:r>
            <a:r>
              <a:rPr lang="ja-JP" altLang="ja-JP" kern="100" dirty="0">
                <a:latin typeface="+mn-ea"/>
                <a:cs typeface="Arial" panose="020B0604020202020204" pitchFamily="34" charset="0"/>
              </a:rPr>
              <a:t>月から成長した点</a:t>
            </a:r>
            <a:r>
              <a:rPr lang="en-US" altLang="ja-JP" kern="100" dirty="0">
                <a:latin typeface="+mn-ea"/>
                <a:cs typeface="Arial" panose="020B0604020202020204" pitchFamily="34" charset="0"/>
              </a:rPr>
              <a:t>(</a:t>
            </a:r>
            <a:r>
              <a:rPr lang="ja-JP" altLang="ja-JP" kern="100" dirty="0">
                <a:latin typeface="+mn-ea"/>
                <a:cs typeface="Arial" panose="020B0604020202020204" pitchFamily="34" charset="0"/>
              </a:rPr>
              <a:t>研修を通して</a:t>
            </a:r>
            <a:r>
              <a:rPr lang="en-US" altLang="ja-JP" kern="100" dirty="0">
                <a:latin typeface="+mn-ea"/>
                <a:cs typeface="Arial" panose="020B0604020202020204" pitchFamily="34" charset="0"/>
              </a:rPr>
              <a:t>)</a:t>
            </a:r>
            <a:endParaRPr lang="ja-JP" altLang="ja-JP" kern="100" dirty="0">
              <a:latin typeface="+mn-ea"/>
              <a:cs typeface="Times New Roman" panose="02020603050405020304" pitchFamily="18" charset="0"/>
            </a:endParaRPr>
          </a:p>
          <a:p>
            <a:pPr marL="0" indent="0">
              <a:buNone/>
            </a:pPr>
            <a:endParaRPr kumimoji="1" lang="ja-JP" altLang="en-US" dirty="0"/>
          </a:p>
        </p:txBody>
      </p:sp>
    </p:spTree>
    <p:extLst>
      <p:ext uri="{BB962C8B-B14F-4D97-AF65-F5344CB8AC3E}">
        <p14:creationId xmlns:p14="http://schemas.microsoft.com/office/powerpoint/2010/main" val="306331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2510</TotalTime>
  <Words>1150</Words>
  <Application>Microsoft Office PowerPoint</Application>
  <PresentationFormat>ワイド画面</PresentationFormat>
  <Paragraphs>159</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NotoSansJP</vt:lpstr>
      <vt:lpstr>游ゴシック</vt:lpstr>
      <vt:lpstr>游ゴシック Light</vt:lpstr>
      <vt:lpstr>Arial</vt:lpstr>
      <vt:lpstr>Office テーマ</vt:lpstr>
      <vt:lpstr>研修成果発表</vt:lpstr>
      <vt:lpstr>発表項目</vt:lpstr>
      <vt:lpstr>あなたには推しがいますか？</vt:lpstr>
      <vt:lpstr>PowerPoint プレゼンテーション</vt:lpstr>
      <vt:lpstr>推しリスとは</vt:lpstr>
      <vt:lpstr>今までの吉田</vt:lpstr>
      <vt:lpstr>注目ポイント（吉田がデモ動画動作）</vt:lpstr>
      <vt:lpstr>工夫した点（技術面）吉田に売り込む店員（いのわた）</vt:lpstr>
      <vt:lpstr>発表項目</vt:lpstr>
      <vt:lpstr>発表項目</vt:lpstr>
      <vt:lpstr>発表項目</vt:lpstr>
      <vt:lpstr>問題点・苦労点</vt:lpstr>
      <vt:lpstr>問題点・苦労点</vt:lpstr>
      <vt:lpstr>問題点・苦労点</vt:lpstr>
      <vt:lpstr>問題点・苦労点</vt:lpstr>
      <vt:lpstr>問題点・苦労点</vt:lpstr>
      <vt:lpstr>未実装のアイディア</vt:lpstr>
      <vt:lpstr>課題と展望(実装できなかった部分)</vt:lpstr>
      <vt:lpstr>5月から成長した点(研修を通して)</vt:lpstr>
      <vt:lpstr>5月から成長した点(研修を通して)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研修成果発表</dc:title>
  <dc:creator>山本依里</dc:creator>
  <cp:lastModifiedBy>山本依里</cp:lastModifiedBy>
  <cp:revision>31</cp:revision>
  <dcterms:created xsi:type="dcterms:W3CDTF">2022-06-22T13:42:42Z</dcterms:created>
  <dcterms:modified xsi:type="dcterms:W3CDTF">2022-06-28T00:56:00Z</dcterms:modified>
</cp:coreProperties>
</file>