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p:scale>
          <a:sx n="91" d="100"/>
          <a:sy n="91" d="100"/>
        </p:scale>
        <p:origin x="-156"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2022/6/2</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2022/6/2</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normAutofit/>
          </a:bodyPr>
          <a:lstStyle/>
          <a:p>
            <a:r>
              <a:rPr lang="ja-JP" altLang="en-US" b="0" dirty="0">
                <a:solidFill>
                  <a:schemeClr val="tx1"/>
                </a:solidFill>
                <a:effectLst/>
                <a:latin typeface="+mn-ea"/>
              </a:rPr>
              <a:t>北海道にいたが、</a:t>
            </a:r>
            <a:r>
              <a:rPr lang="en-US" altLang="ja-JP" b="0" dirty="0">
                <a:solidFill>
                  <a:schemeClr val="tx1"/>
                </a:solidFill>
                <a:effectLst/>
                <a:latin typeface="+mn-ea"/>
              </a:rPr>
              <a:t>22</a:t>
            </a:r>
            <a:r>
              <a:rPr lang="ja-JP" altLang="en-US" b="0" dirty="0">
                <a:solidFill>
                  <a:schemeClr val="tx1"/>
                </a:solidFill>
                <a:effectLst/>
                <a:latin typeface="+mn-ea"/>
              </a:rPr>
              <a:t>歳で大学の経済学部を卒業すると共に就職し東京で一人暮らしを開始した。北海道で母の美味しい手料理を食べて育ち、身長はなんと</a:t>
            </a:r>
            <a:r>
              <a:rPr lang="en-US" altLang="ja-JP" b="0" dirty="0">
                <a:solidFill>
                  <a:schemeClr val="tx1"/>
                </a:solidFill>
                <a:effectLst/>
                <a:latin typeface="+mn-ea"/>
              </a:rPr>
              <a:t>178㎝</a:t>
            </a:r>
            <a:r>
              <a:rPr lang="ja-JP" altLang="en-US" b="0" dirty="0">
                <a:solidFill>
                  <a:schemeClr val="tx1"/>
                </a:solidFill>
                <a:effectLst/>
                <a:latin typeface="+mn-ea"/>
              </a:rPr>
              <a:t>にもなった。運動は苦手だが、体育の授業で習っていたためスキーはできる。</a:t>
            </a:r>
            <a:endParaRPr lang="en-US" altLang="ja-JP" b="0" dirty="0">
              <a:solidFill>
                <a:schemeClr val="tx1"/>
              </a:solidFill>
              <a:effectLst/>
              <a:latin typeface="+mn-ea"/>
            </a:endParaRPr>
          </a:p>
          <a:p>
            <a:endParaRPr lang="en-US" altLang="ja-JP" i="0" u="none" strike="noStrike" dirty="0">
              <a:solidFill>
                <a:schemeClr val="tx1"/>
              </a:solidFill>
              <a:latin typeface="+mn-ea"/>
            </a:endParaRPr>
          </a:p>
          <a:p>
            <a:r>
              <a:rPr lang="ja-JP" altLang="en-US" b="0" dirty="0">
                <a:solidFill>
                  <a:schemeClr val="tx1"/>
                </a:solidFill>
                <a:effectLst/>
                <a:latin typeface="+mn-ea"/>
              </a:rPr>
              <a:t>生活：リモートワークが多いため</a:t>
            </a:r>
            <a:r>
              <a:rPr lang="ja-JP" altLang="en-US" b="0" i="0" u="none" strike="noStrike" dirty="0">
                <a:solidFill>
                  <a:schemeClr val="tx1"/>
                </a:solidFill>
                <a:effectLst/>
                <a:latin typeface="+mn-ea"/>
              </a:rPr>
              <a:t>やや夜型。通勤する場合は</a:t>
            </a:r>
            <a:r>
              <a:rPr lang="en-US" altLang="ja-JP" dirty="0">
                <a:solidFill>
                  <a:schemeClr val="tx1"/>
                </a:solidFill>
                <a:latin typeface="+mn-ea"/>
              </a:rPr>
              <a:t>door to door</a:t>
            </a:r>
            <a:r>
              <a:rPr lang="ja-JP" altLang="en-US" dirty="0">
                <a:solidFill>
                  <a:schemeClr val="tx1"/>
                </a:solidFill>
                <a:latin typeface="+mn-ea"/>
              </a:rPr>
              <a:t>で</a:t>
            </a:r>
            <a:r>
              <a:rPr lang="en-US" altLang="ja-JP" dirty="0">
                <a:solidFill>
                  <a:schemeClr val="tx1"/>
                </a:solidFill>
                <a:latin typeface="+mn-ea"/>
              </a:rPr>
              <a:t>30</a:t>
            </a:r>
            <a:r>
              <a:rPr lang="ja-JP" altLang="en-US" dirty="0">
                <a:solidFill>
                  <a:schemeClr val="tx1"/>
                </a:solidFill>
                <a:latin typeface="+mn-ea"/>
              </a:rPr>
              <a:t>分程度。</a:t>
            </a:r>
            <a:r>
              <a:rPr lang="ja-JP" altLang="en-US" b="0" i="0" u="none" strike="noStrike" dirty="0">
                <a:solidFill>
                  <a:schemeClr val="tx1"/>
                </a:solidFill>
                <a:effectLst/>
                <a:latin typeface="+mn-ea"/>
              </a:rPr>
              <a:t>休日は</a:t>
            </a:r>
            <a:r>
              <a:rPr lang="en-US" altLang="ja-JP" b="0" i="0" u="none" strike="noStrike" dirty="0">
                <a:solidFill>
                  <a:schemeClr val="tx1"/>
                </a:solidFill>
                <a:effectLst/>
                <a:latin typeface="+mn-ea"/>
              </a:rPr>
              <a:t>3</a:t>
            </a:r>
            <a:r>
              <a:rPr lang="ja-JP" altLang="en-US" b="0" i="0" u="none" strike="noStrike" dirty="0">
                <a:solidFill>
                  <a:schemeClr val="tx1"/>
                </a:solidFill>
                <a:effectLst/>
                <a:latin typeface="+mn-ea"/>
              </a:rPr>
              <a:t>時半まで起きてる。</a:t>
            </a:r>
            <a:endParaRPr lang="en-US" altLang="ja-JP" i="0" u="none" strike="noStrike" dirty="0">
              <a:solidFill>
                <a:schemeClr val="tx1"/>
              </a:solidFill>
              <a:latin typeface="+mn-ea"/>
            </a:endParaRPr>
          </a:p>
          <a:p>
            <a:endParaRPr lang="en-US" altLang="ja-JP" b="0" i="0" u="none" strike="noStrike" dirty="0">
              <a:solidFill>
                <a:schemeClr val="tx1"/>
              </a:solidFill>
              <a:effectLst/>
              <a:latin typeface="+mn-ea"/>
            </a:endParaRPr>
          </a:p>
        </p:txBody>
      </p:sp>
      <p:pic>
        <p:nvPicPr>
          <p:cNvPr id="11" name="図プレースホルダー 10" descr="人, 屋内, 男, テーブル が含まれている画像&#10;&#10;自動的に生成された説明">
            <a:extLst>
              <a:ext uri="{FF2B5EF4-FFF2-40B4-BE49-F238E27FC236}">
                <a16:creationId xmlns:a16="http://schemas.microsoft.com/office/drawing/2014/main" id="{F253D29F-B7D9-FB4C-251F-951E6293C5F6}"/>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920" b="920"/>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noAutofit/>
          </a:bodyPr>
          <a:lstStyle/>
          <a:p>
            <a:pPr rtl="0">
              <a:spcBef>
                <a:spcPts val="0"/>
              </a:spcBef>
              <a:spcAft>
                <a:spcPts val="0"/>
              </a:spcAft>
            </a:pPr>
            <a:r>
              <a:rPr lang="ja-JP" altLang="en-US" b="0" i="0" u="none" strike="noStrike" dirty="0">
                <a:solidFill>
                  <a:schemeClr val="tx1"/>
                </a:solidFill>
                <a:effectLst/>
                <a:latin typeface="+mn-ea"/>
              </a:rPr>
              <a:t>・氏名：斎藤　誠</a:t>
            </a:r>
            <a:endParaRPr lang="en-US" altLang="ja-JP" b="0" i="0" u="none" strike="noStrike" dirty="0">
              <a:solidFill>
                <a:schemeClr val="tx1"/>
              </a:solidFill>
              <a:effectLst/>
              <a:latin typeface="+mn-ea"/>
            </a:endParaRPr>
          </a:p>
          <a:p>
            <a:pPr rtl="0">
              <a:spcBef>
                <a:spcPts val="0"/>
              </a:spcBef>
              <a:spcAft>
                <a:spcPts val="0"/>
              </a:spcAft>
            </a:pPr>
            <a:r>
              <a:rPr lang="ja-JP" altLang="en-US" b="0" i="0" u="none" strike="noStrike" dirty="0">
                <a:solidFill>
                  <a:schemeClr val="tx1"/>
                </a:solidFill>
                <a:effectLst/>
                <a:latin typeface="+mn-ea"/>
              </a:rPr>
              <a:t>・年齢：</a:t>
            </a:r>
            <a:r>
              <a:rPr lang="en-US" altLang="ja-JP" b="0" i="0" u="none" strike="noStrike" dirty="0">
                <a:solidFill>
                  <a:schemeClr val="tx1"/>
                </a:solidFill>
                <a:effectLst/>
                <a:latin typeface="+mn-ea"/>
              </a:rPr>
              <a:t>23</a:t>
            </a:r>
            <a:r>
              <a:rPr lang="ja-JP" altLang="en-US" b="0" i="0" u="none" strike="noStrike" dirty="0">
                <a:solidFill>
                  <a:schemeClr val="tx1"/>
                </a:solidFill>
                <a:effectLst/>
                <a:latin typeface="+mn-ea"/>
              </a:rPr>
              <a:t>歳</a:t>
            </a:r>
            <a:endParaRPr lang="en-US" altLang="ja-JP" b="0" i="0" u="none" strike="noStrike" dirty="0">
              <a:solidFill>
                <a:schemeClr val="tx1"/>
              </a:solidFill>
              <a:effectLst/>
              <a:latin typeface="+mn-ea"/>
            </a:endParaRPr>
          </a:p>
          <a:p>
            <a:pPr rtl="0">
              <a:spcBef>
                <a:spcPts val="0"/>
              </a:spcBef>
              <a:spcAft>
                <a:spcPts val="0"/>
              </a:spcAft>
            </a:pPr>
            <a:r>
              <a:rPr lang="ja-JP" altLang="en-US" b="0" i="0" u="none" strike="noStrike" dirty="0">
                <a:solidFill>
                  <a:schemeClr val="tx1"/>
                </a:solidFill>
                <a:effectLst/>
                <a:latin typeface="+mn-ea"/>
              </a:rPr>
              <a:t>・住居：１人暮らし</a:t>
            </a:r>
            <a:endParaRPr lang="ja-JP" altLang="en-US" b="0" dirty="0">
              <a:solidFill>
                <a:schemeClr val="tx1"/>
              </a:solidFill>
              <a:effectLst/>
              <a:latin typeface="+mn-ea"/>
            </a:endParaRPr>
          </a:p>
          <a:p>
            <a:pPr rtl="0">
              <a:spcBef>
                <a:spcPts val="0"/>
              </a:spcBef>
              <a:spcAft>
                <a:spcPts val="0"/>
              </a:spcAft>
            </a:pPr>
            <a:r>
              <a:rPr lang="ja-JP" altLang="en-US" b="0" i="0" u="none" strike="noStrike" dirty="0">
                <a:solidFill>
                  <a:schemeClr val="tx1"/>
                </a:solidFill>
                <a:effectLst/>
                <a:latin typeface="+mn-ea"/>
              </a:rPr>
              <a:t>・利用時間帯：休憩・勤務外</a:t>
            </a:r>
            <a:endParaRPr lang="ja-JP" altLang="en-US" b="0" dirty="0">
              <a:solidFill>
                <a:schemeClr val="tx1"/>
              </a:solidFill>
              <a:effectLst/>
              <a:latin typeface="+mn-ea"/>
            </a:endParaRPr>
          </a:p>
          <a:p>
            <a:pPr rtl="0">
              <a:spcBef>
                <a:spcPts val="0"/>
              </a:spcBef>
              <a:spcAft>
                <a:spcPts val="0"/>
              </a:spcAft>
            </a:pPr>
            <a:r>
              <a:rPr lang="ja-JP" altLang="en-US" b="0" i="0" u="none" strike="noStrike" dirty="0">
                <a:solidFill>
                  <a:schemeClr val="tx1"/>
                </a:solidFill>
                <a:effectLst/>
                <a:latin typeface="+mn-ea"/>
              </a:rPr>
              <a:t>・性別：男性→（できたら両方）</a:t>
            </a:r>
            <a:endParaRPr lang="ja-JP" altLang="en-US" b="0" dirty="0">
              <a:solidFill>
                <a:schemeClr val="tx1"/>
              </a:solidFill>
              <a:effectLst/>
              <a:latin typeface="+mn-ea"/>
            </a:endParaRPr>
          </a:p>
          <a:p>
            <a:pPr rtl="0">
              <a:spcBef>
                <a:spcPts val="0"/>
              </a:spcBef>
              <a:spcAft>
                <a:spcPts val="0"/>
              </a:spcAft>
            </a:pPr>
            <a:r>
              <a:rPr lang="ja-JP" altLang="en-US" b="0" i="0" u="none" strike="noStrike" dirty="0">
                <a:solidFill>
                  <a:schemeClr val="tx1"/>
                </a:solidFill>
                <a:effectLst/>
                <a:latin typeface="+mn-ea"/>
              </a:rPr>
              <a:t>・趣味：インドア。アニメ、</a:t>
            </a:r>
            <a:r>
              <a:rPr lang="en-US" altLang="ja-JP" b="0" i="0" u="none" strike="noStrike" dirty="0" err="1">
                <a:solidFill>
                  <a:schemeClr val="tx1"/>
                </a:solidFill>
                <a:effectLst/>
                <a:latin typeface="+mn-ea"/>
              </a:rPr>
              <a:t>Youtube</a:t>
            </a:r>
            <a:r>
              <a:rPr lang="ja-JP" altLang="en-US" b="0" i="0" u="none" strike="noStrike" dirty="0">
                <a:solidFill>
                  <a:schemeClr val="tx1"/>
                </a:solidFill>
                <a:effectLst/>
                <a:latin typeface="+mn-ea"/>
              </a:rPr>
              <a:t>、ゲーム、漫画</a:t>
            </a:r>
            <a:endParaRPr lang="ja-JP" altLang="en-US" b="0" dirty="0">
              <a:solidFill>
                <a:schemeClr val="tx1"/>
              </a:solidFill>
              <a:effectLst/>
              <a:latin typeface="+mn-ea"/>
            </a:endParaRPr>
          </a:p>
          <a:p>
            <a:pPr rtl="0">
              <a:spcBef>
                <a:spcPts val="0"/>
              </a:spcBef>
              <a:spcAft>
                <a:spcPts val="0"/>
              </a:spcAft>
            </a:pPr>
            <a:r>
              <a:rPr lang="ja-JP" altLang="en-US" b="0" i="0" u="none" strike="noStrike" dirty="0">
                <a:solidFill>
                  <a:schemeClr val="tx1"/>
                </a:solidFill>
                <a:effectLst/>
                <a:latin typeface="+mn-ea"/>
              </a:rPr>
              <a:t>・職種：デスクワーク</a:t>
            </a:r>
            <a:endParaRPr lang="ja-JP" altLang="en-US" b="0" dirty="0">
              <a:solidFill>
                <a:schemeClr val="tx1"/>
              </a:solidFill>
              <a:effectLst/>
              <a:latin typeface="+mn-ea"/>
            </a:endParaRPr>
          </a:p>
          <a:p>
            <a:pPr rtl="0">
              <a:spcBef>
                <a:spcPts val="0"/>
              </a:spcBef>
              <a:spcAft>
                <a:spcPts val="0"/>
              </a:spcAft>
            </a:pPr>
            <a:r>
              <a:rPr lang="ja-JP" altLang="en-US" b="0" i="0" u="none" strike="noStrike" dirty="0">
                <a:solidFill>
                  <a:schemeClr val="tx1"/>
                </a:solidFill>
                <a:effectLst/>
                <a:latin typeface="+mn-ea"/>
              </a:rPr>
              <a:t>・収入：</a:t>
            </a:r>
            <a:r>
              <a:rPr lang="en-US" altLang="ja-JP" b="0" i="0" u="none" strike="noStrike" dirty="0">
                <a:solidFill>
                  <a:schemeClr val="tx1"/>
                </a:solidFill>
                <a:effectLst/>
                <a:latin typeface="+mn-ea"/>
              </a:rPr>
              <a:t>230</a:t>
            </a:r>
            <a:r>
              <a:rPr lang="ja-JP" altLang="en-US" b="0" i="0" u="none" strike="noStrike" dirty="0">
                <a:solidFill>
                  <a:schemeClr val="tx1"/>
                </a:solidFill>
                <a:effectLst/>
                <a:latin typeface="+mn-ea"/>
              </a:rPr>
              <a:t>万円</a:t>
            </a:r>
            <a:endParaRPr lang="ja-JP" altLang="en-US" b="0" dirty="0">
              <a:solidFill>
                <a:schemeClr val="tx1"/>
              </a:solidFill>
              <a:effectLst/>
              <a:latin typeface="+mn-ea"/>
            </a:endParaRPr>
          </a:p>
          <a:p>
            <a:pPr rtl="0">
              <a:spcBef>
                <a:spcPts val="0"/>
              </a:spcBef>
              <a:spcAft>
                <a:spcPts val="0"/>
              </a:spcAft>
            </a:pPr>
            <a:r>
              <a:rPr lang="ja-JP" altLang="en-US" b="0" i="0" u="none" strike="noStrike" dirty="0">
                <a:solidFill>
                  <a:schemeClr val="tx1"/>
                </a:solidFill>
                <a:effectLst/>
                <a:latin typeface="+mn-ea"/>
              </a:rPr>
              <a:t>・学歴：大卒。文系学部。</a:t>
            </a:r>
            <a:endParaRPr lang="ja-JP" altLang="en-US" b="0" dirty="0">
              <a:solidFill>
                <a:schemeClr val="tx1"/>
              </a:solidFill>
              <a:effectLst/>
              <a:latin typeface="+mn-ea"/>
            </a:endParaRPr>
          </a:p>
          <a:p>
            <a:pPr rtl="0">
              <a:spcBef>
                <a:spcPts val="0"/>
              </a:spcBef>
              <a:spcAft>
                <a:spcPts val="0"/>
              </a:spcAft>
            </a:pPr>
            <a:r>
              <a:rPr lang="ja-JP" altLang="en-US" b="0" i="0" u="none" strike="noStrike" dirty="0">
                <a:solidFill>
                  <a:schemeClr val="tx1"/>
                </a:solidFill>
                <a:effectLst/>
                <a:latin typeface="+mn-ea"/>
              </a:rPr>
              <a:t>・出生：北海道→東京</a:t>
            </a:r>
            <a:endParaRPr lang="ja-JP" altLang="en-US" b="0" dirty="0">
              <a:solidFill>
                <a:schemeClr val="tx1"/>
              </a:solidFill>
              <a:effectLst/>
              <a:latin typeface="+mn-ea"/>
            </a:endParaRPr>
          </a:p>
          <a:p>
            <a:pPr rtl="0">
              <a:spcBef>
                <a:spcPts val="0"/>
              </a:spcBef>
              <a:spcAft>
                <a:spcPts val="0"/>
              </a:spcAft>
            </a:pPr>
            <a:r>
              <a:rPr lang="ja-JP" altLang="en-US" b="0" i="0" u="none" strike="noStrike" dirty="0">
                <a:solidFill>
                  <a:schemeClr val="tx1"/>
                </a:solidFill>
                <a:effectLst/>
                <a:latin typeface="+mn-ea"/>
              </a:rPr>
              <a:t>・家族：父・母・兄。一人暮らしを始めてやや疎遠になった。</a:t>
            </a:r>
            <a:endParaRPr lang="ja-JP" altLang="en-US" b="0" dirty="0">
              <a:solidFill>
                <a:schemeClr val="tx1"/>
              </a:solidFill>
              <a:effectLst/>
              <a:latin typeface="+mn-ea"/>
            </a:endParaRPr>
          </a:p>
          <a:p>
            <a:pPr rtl="0">
              <a:spcBef>
                <a:spcPts val="0"/>
              </a:spcBef>
              <a:spcAft>
                <a:spcPts val="0"/>
              </a:spcAft>
            </a:pPr>
            <a:endParaRPr lang="ja-JP" altLang="en-US" b="0" dirty="0">
              <a:solidFill>
                <a:schemeClr val="tx1"/>
              </a:solidFill>
              <a:effectLst/>
              <a:latin typeface="+mn-ea"/>
            </a:endParaRPr>
          </a:p>
          <a:p>
            <a:br>
              <a:rPr lang="ja-JP" altLang="en-US" dirty="0">
                <a:solidFill>
                  <a:schemeClr val="tx1"/>
                </a:solidFill>
                <a:latin typeface="+mn-ea"/>
              </a:rPr>
            </a:br>
            <a:endParaRPr lang="ja-JP" altLang="en-US" dirty="0">
              <a:solidFill>
                <a:schemeClr val="tx1"/>
              </a:solidFill>
              <a:latin typeface="+mn-ea"/>
            </a:endParaRP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：毎日。タイムラインは見てない</a:t>
            </a:r>
            <a:endParaRPr lang="en-US" altLang="ja-JP" dirty="0"/>
          </a:p>
          <a:p>
            <a:r>
              <a:rPr lang="en-US" altLang="ja-JP" dirty="0"/>
              <a:t>Instagram</a:t>
            </a:r>
            <a:r>
              <a:rPr lang="ja-JP" altLang="en-US" dirty="0"/>
              <a:t>：登録はしたがあまり投稿はしていない。元クラスメイト等の投稿をよく見ている</a:t>
            </a:r>
            <a:endParaRPr lang="en-US" altLang="ja-JP" dirty="0"/>
          </a:p>
          <a:p>
            <a:r>
              <a:rPr lang="en-US" altLang="ja-JP" dirty="0"/>
              <a:t>Twitter</a:t>
            </a:r>
            <a:r>
              <a:rPr lang="ja-JP" altLang="en-US" dirty="0"/>
              <a:t>：毎日。思ったことをよく呟く。</a:t>
            </a:r>
            <a:endParaRPr lang="en-US" altLang="ja-JP" dirty="0"/>
          </a:p>
          <a:p>
            <a:endParaRPr lang="en-US" altLang="ja-JP" dirty="0"/>
          </a:p>
          <a:p>
            <a:r>
              <a:rPr lang="en-US" altLang="ja-JP" dirty="0"/>
              <a:t>YouTube</a:t>
            </a:r>
            <a:r>
              <a:rPr lang="ja-JP" altLang="en-US" dirty="0"/>
              <a:t>：ゲーム実況をよく見る。ペットや動物の動画。</a:t>
            </a:r>
            <a:endParaRPr lang="en-US" altLang="ja-JP" dirty="0"/>
          </a:p>
          <a:p>
            <a:r>
              <a:rPr lang="ja-JP" altLang="en-US" dirty="0"/>
              <a:t>５ちゃんねる：まとめサイトを見る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pPr rtl="0">
              <a:spcBef>
                <a:spcPts val="0"/>
              </a:spcBef>
              <a:spcAft>
                <a:spcPts val="0"/>
              </a:spcAft>
            </a:pPr>
            <a:r>
              <a:rPr lang="ja-JP" altLang="en-US" dirty="0">
                <a:solidFill>
                  <a:schemeClr val="tx1"/>
                </a:solidFill>
                <a:latin typeface="+mn-ea"/>
              </a:rPr>
              <a:t>不満：</a:t>
            </a:r>
            <a:r>
              <a:rPr lang="ja-JP" altLang="en-US" sz="1200" b="0" i="0" u="none" strike="noStrike" dirty="0">
                <a:solidFill>
                  <a:schemeClr val="tx1"/>
                </a:solidFill>
                <a:effectLst/>
                <a:latin typeface="+mn-ea"/>
              </a:rPr>
              <a:t>これからの健康管理</a:t>
            </a:r>
            <a:r>
              <a:rPr lang="ja-JP" altLang="en-US" dirty="0">
                <a:solidFill>
                  <a:schemeClr val="tx1"/>
                </a:solidFill>
                <a:latin typeface="+mn-ea"/>
              </a:rPr>
              <a:t>（</a:t>
            </a:r>
            <a:r>
              <a:rPr lang="ja-JP" altLang="en-US" sz="1200" b="0" i="0" u="none" strike="noStrike" dirty="0">
                <a:solidFill>
                  <a:schemeClr val="tx1"/>
                </a:solidFill>
                <a:effectLst/>
                <a:latin typeface="+mn-ea"/>
              </a:rPr>
              <a:t>運動不足、体重維持、体型維持、睡眠不足）が難しいと感じ始めている。</a:t>
            </a:r>
            <a:endParaRPr lang="en-US" altLang="ja-JP" sz="1200" b="0" i="0" u="none" strike="noStrike" dirty="0">
              <a:solidFill>
                <a:schemeClr val="tx1"/>
              </a:solidFill>
              <a:effectLst/>
              <a:latin typeface="+mn-ea"/>
            </a:endParaRPr>
          </a:p>
          <a:p>
            <a:pPr rtl="0">
              <a:spcBef>
                <a:spcPts val="0"/>
              </a:spcBef>
              <a:spcAft>
                <a:spcPts val="0"/>
              </a:spcAft>
            </a:pPr>
            <a:r>
              <a:rPr lang="ja-JP" altLang="en-US" dirty="0">
                <a:solidFill>
                  <a:schemeClr val="tx1"/>
                </a:solidFill>
                <a:latin typeface="+mn-ea"/>
              </a:rPr>
              <a:t>ゲームの通信で</a:t>
            </a:r>
            <a:r>
              <a:rPr lang="en-US" altLang="ja-JP" dirty="0">
                <a:solidFill>
                  <a:schemeClr val="tx1"/>
                </a:solidFill>
                <a:latin typeface="+mn-ea"/>
              </a:rPr>
              <a:t>pin</a:t>
            </a:r>
            <a:r>
              <a:rPr lang="ja-JP" altLang="en-US" dirty="0">
                <a:solidFill>
                  <a:schemeClr val="tx1"/>
                </a:solidFill>
                <a:latin typeface="+mn-ea"/>
              </a:rPr>
              <a:t>が重くなりラグが発生した時</a:t>
            </a:r>
            <a:endParaRPr lang="en-US" altLang="ja-JP" dirty="0">
              <a:solidFill>
                <a:schemeClr val="tx1"/>
              </a:solidFill>
              <a:latin typeface="+mn-ea"/>
            </a:endParaRPr>
          </a:p>
          <a:p>
            <a:endParaRPr lang="en-US" altLang="ja-JP" dirty="0">
              <a:solidFill>
                <a:schemeClr val="tx1"/>
              </a:solidFill>
              <a:latin typeface="+mn-ea"/>
            </a:endParaRPr>
          </a:p>
          <a:p>
            <a:r>
              <a:rPr lang="ja-JP" altLang="en-US" dirty="0">
                <a:solidFill>
                  <a:schemeClr val="tx1"/>
                </a:solidFill>
                <a:latin typeface="+mn-ea"/>
              </a:rPr>
              <a:t>満足：おいしいものを食べるとき。好きな本がリリースされて購入できた時。オンライン対人ゲームで勝った時に嬉しくなる。休日によく眠れたとき</a:t>
            </a:r>
            <a:endParaRPr lang="en-US" altLang="ja-JP" dirty="0">
              <a:solidFill>
                <a:schemeClr val="tx1"/>
              </a:solidFill>
              <a:latin typeface="+mn-ea"/>
            </a:endParaRPr>
          </a:p>
          <a:p>
            <a:endParaRPr lang="en-US" altLang="ja-JP" dirty="0">
              <a:solidFill>
                <a:schemeClr val="tx1"/>
              </a:solidFill>
              <a:latin typeface="+mn-ea"/>
            </a:endParaRPr>
          </a:p>
          <a:p>
            <a:r>
              <a:rPr lang="ja-JP" altLang="en-US" dirty="0">
                <a:solidFill>
                  <a:schemeClr val="tx1"/>
                </a:solidFill>
                <a:latin typeface="+mn-ea"/>
              </a:rPr>
              <a:t>欲求：</a:t>
            </a:r>
            <a:r>
              <a:rPr lang="en-US" altLang="ja-JP" dirty="0">
                <a:solidFill>
                  <a:schemeClr val="tx1"/>
                </a:solidFill>
                <a:latin typeface="+mn-ea"/>
              </a:rPr>
              <a:t>PC</a:t>
            </a:r>
            <a:r>
              <a:rPr lang="ja-JP" altLang="en-US" dirty="0">
                <a:solidFill>
                  <a:schemeClr val="tx1"/>
                </a:solidFill>
                <a:latin typeface="+mn-ea"/>
              </a:rPr>
              <a:t>のスペックアップをしたい。給料を上げてほしい。同期や先輩ともっとコミュニケーションを取りたい。</a:t>
            </a:r>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dirty="0"/>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903</Words>
  <Application>Microsoft Office PowerPoint</Application>
  <PresentationFormat>ワイド画面</PresentationFormat>
  <Paragraphs>48</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渡邉真弓</cp:lastModifiedBy>
  <cp:revision>18</cp:revision>
  <dcterms:created xsi:type="dcterms:W3CDTF">2022-05-26T01:13:26Z</dcterms:created>
  <dcterms:modified xsi:type="dcterms:W3CDTF">2022-06-02T06:22:37Z</dcterms:modified>
</cp:coreProperties>
</file>