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9144000" cx="5144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9AF047-DA87-405F-9430-6575FA6F0E11}">
  <a:tblStyle styleId="{C29AF047-DA87-405F-9430-6575FA6F0E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6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296218d50_1_25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296218d5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日々の食事記録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296218d50_1_29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296218d5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記録詳細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296218d50_1_33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296218d5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400">
                <a:solidFill>
                  <a:schemeClr val="dk1"/>
                </a:solidFill>
              </a:rPr>
              <a:t>レシピ登録結果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296218d50_1_37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296218d5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プロフィール編集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249f7db82_2_2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249f7db8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296218d50_1_46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296218d5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パスワード変更結果画面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296218d50_1_50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296218d5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400">
                <a:solidFill>
                  <a:schemeClr val="dk1"/>
                </a:solidFill>
              </a:rPr>
              <a:t>金額設定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296218d50_0_86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296218d5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400">
                <a:solidFill>
                  <a:schemeClr val="dk1"/>
                </a:solidFill>
              </a:rPr>
              <a:t>アラート設定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96218d50_0_13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96218d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96218d50_0_43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96218d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</a:t>
            </a:r>
            <a:r>
              <a:rPr lang="ja"/>
              <a:t>弊社のHPを参照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296218d50_0_0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296218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296218d50_1_9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296218d5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96218d50_1_13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296218d5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400">
                <a:solidFill>
                  <a:schemeClr val="dk1"/>
                </a:solidFill>
              </a:rPr>
              <a:t>ホーム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chemeClr val="dk1"/>
                </a:solidFill>
              </a:rPr>
              <a:t>・項目が横並びで、スクロールしても残っているような感じ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・ホバー時にも色を変えて、洗濯中は、くぼませるように見せる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296218d50_2_13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296218d5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400">
                <a:solidFill>
                  <a:schemeClr val="dk1"/>
                </a:solidFill>
              </a:rPr>
              <a:t>レシピ一覧・検索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400">
                <a:solidFill>
                  <a:schemeClr val="dk1"/>
                </a:solidFill>
              </a:rPr>
              <a:t>「検索」「詳細」にカーソルが合わさったとき（hover)には、色がほんの少し変わらせる。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296218d50_2_36:notes"/>
          <p:cNvSpPr/>
          <p:nvPr>
            <p:ph idx="2" type="sldImg"/>
          </p:nvPr>
        </p:nvSpPr>
        <p:spPr>
          <a:xfrm>
            <a:off x="2464725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296218d5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400">
                <a:solidFill>
                  <a:schemeClr val="dk1"/>
                </a:solidFill>
              </a:rPr>
              <a:t>登録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chemeClr val="dk1"/>
                </a:solidFill>
              </a:rPr>
              <a:t>※項目名の表示の候補として、弊社のホームページの求人欄を貼ってます。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296218d50_0_57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296218d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実際のレシピ参考サイト	クラシル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https://www.kurashiru.com/recipes/47f6d958-a4de-4015-90eb-be1ea1d0d188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5367" y="1323689"/>
            <a:ext cx="47937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362" y="5038444"/>
            <a:ext cx="47937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5362" y="1966444"/>
            <a:ext cx="47937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5362" y="5603956"/>
            <a:ext cx="47937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5362" y="3823733"/>
            <a:ext cx="47937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5362" y="2048844"/>
            <a:ext cx="2250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718701" y="2048844"/>
            <a:ext cx="2250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5362" y="987733"/>
            <a:ext cx="15798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5362" y="2470400"/>
            <a:ext cx="15798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5814" y="800267"/>
            <a:ext cx="35826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72200" y="-222"/>
            <a:ext cx="2572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9370" y="2192311"/>
            <a:ext cx="22758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9370" y="4983244"/>
            <a:ext cx="22758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778955" y="1287244"/>
            <a:ext cx="21588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75362" y="7521022"/>
            <a:ext cx="33750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5367" y="1323689"/>
            <a:ext cx="47937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画面設計_画像用スライド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5362" y="5038444"/>
            <a:ext cx="47937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</a:t>
            </a:r>
            <a:r>
              <a:rPr lang="ja"/>
              <a:t>詳細スライドはスプレッドシートに記載</a:t>
            </a:r>
            <a:r>
              <a:rPr lang="ja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https://docs.google.com/spreadsheets/d/1VNOrbD1t0U5v0fuKWj4fBt2q7-c0Z1nMEAFoM2yBjFg/edit#gid=0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/>
        </p:nvSpPr>
        <p:spPr>
          <a:xfrm>
            <a:off x="124850" y="160275"/>
            <a:ext cx="24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日々の食事記録</a:t>
            </a:r>
            <a:endParaRPr b="1"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900" y="1676755"/>
            <a:ext cx="1970775" cy="229367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2" name="Google Shape;332;p22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333" name="Google Shape;333;p22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sp>
        <p:nvSpPr>
          <p:cNvPr id="334" name="Google Shape;334;p22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レシピ登録</a:t>
            </a:r>
            <a:endParaRPr sz="1200"/>
          </a:p>
        </p:txBody>
      </p:sp>
      <p:grpSp>
        <p:nvGrpSpPr>
          <p:cNvPr id="335" name="Google Shape;335;p22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336" name="Google Shape;336;p22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" name="Google Shape;337;p22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2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2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22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78938" y="86027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1270000" y="7385688"/>
            <a:ext cx="2511300" cy="538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/>
              <a:t>　</a:t>
            </a:r>
            <a:r>
              <a:rPr lang="ja" sz="2300"/>
              <a:t>追加する</a:t>
            </a:r>
            <a:endParaRPr sz="2300"/>
          </a:p>
        </p:txBody>
      </p:sp>
      <p:sp>
        <p:nvSpPr>
          <p:cNvPr id="343" name="Google Shape;343;p22"/>
          <p:cNvSpPr/>
          <p:nvPr/>
        </p:nvSpPr>
        <p:spPr>
          <a:xfrm>
            <a:off x="1661725" y="7470450"/>
            <a:ext cx="371400" cy="369300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077" y="1070950"/>
            <a:ext cx="2049007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/>
          <p:nvPr/>
        </p:nvSpPr>
        <p:spPr>
          <a:xfrm>
            <a:off x="965900" y="2285600"/>
            <a:ext cx="2267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</a:t>
            </a:r>
            <a:r>
              <a:rPr lang="ja"/>
              <a:t>選択してください</a:t>
            </a:r>
            <a:endParaRPr/>
          </a:p>
        </p:txBody>
      </p:sp>
      <p:sp>
        <p:nvSpPr>
          <p:cNvPr id="346" name="Google Shape;346;p22"/>
          <p:cNvSpPr txBox="1"/>
          <p:nvPr/>
        </p:nvSpPr>
        <p:spPr>
          <a:xfrm>
            <a:off x="73775" y="2264638"/>
            <a:ext cx="8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朝食</a:t>
            </a:r>
            <a:endParaRPr sz="1600"/>
          </a:p>
        </p:txBody>
      </p:sp>
      <p:sp>
        <p:nvSpPr>
          <p:cNvPr id="347" name="Google Shape;347;p22"/>
          <p:cNvSpPr txBox="1"/>
          <p:nvPr/>
        </p:nvSpPr>
        <p:spPr>
          <a:xfrm>
            <a:off x="941600" y="1055500"/>
            <a:ext cx="8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日付</a:t>
            </a:r>
            <a:endParaRPr sz="1600"/>
          </a:p>
        </p:txBody>
      </p:sp>
      <p:sp>
        <p:nvSpPr>
          <p:cNvPr id="348" name="Google Shape;348;p22"/>
          <p:cNvSpPr txBox="1"/>
          <p:nvPr/>
        </p:nvSpPr>
        <p:spPr>
          <a:xfrm>
            <a:off x="3718975" y="1676750"/>
            <a:ext cx="140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削減</a:t>
            </a:r>
            <a:r>
              <a:rPr lang="ja" sz="1900"/>
              <a:t>金額</a:t>
            </a:r>
            <a:endParaRPr sz="1900"/>
          </a:p>
        </p:txBody>
      </p:sp>
      <p:sp>
        <p:nvSpPr>
          <p:cNvPr id="349" name="Google Shape;349;p22"/>
          <p:cNvSpPr txBox="1"/>
          <p:nvPr/>
        </p:nvSpPr>
        <p:spPr>
          <a:xfrm>
            <a:off x="965888" y="3252200"/>
            <a:ext cx="2267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※選択してください</a:t>
            </a:r>
            <a:endParaRPr/>
          </a:p>
        </p:txBody>
      </p:sp>
      <p:sp>
        <p:nvSpPr>
          <p:cNvPr id="350" name="Google Shape;350;p22"/>
          <p:cNvSpPr txBox="1"/>
          <p:nvPr/>
        </p:nvSpPr>
        <p:spPr>
          <a:xfrm>
            <a:off x="73763" y="3196025"/>
            <a:ext cx="8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昼</a:t>
            </a:r>
            <a:r>
              <a:rPr lang="ja" sz="1600"/>
              <a:t>食</a:t>
            </a:r>
            <a:endParaRPr sz="1600"/>
          </a:p>
        </p:txBody>
      </p:sp>
      <p:sp>
        <p:nvSpPr>
          <p:cNvPr id="351" name="Google Shape;351;p22"/>
          <p:cNvSpPr txBox="1"/>
          <p:nvPr/>
        </p:nvSpPr>
        <p:spPr>
          <a:xfrm>
            <a:off x="965888" y="4154425"/>
            <a:ext cx="2267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※選択してください</a:t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73763" y="4127413"/>
            <a:ext cx="8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夕</a:t>
            </a:r>
            <a:r>
              <a:rPr lang="ja" sz="1600"/>
              <a:t>食</a:t>
            </a:r>
            <a:endParaRPr sz="1600"/>
          </a:p>
        </p:txBody>
      </p:sp>
      <p:sp>
        <p:nvSpPr>
          <p:cNvPr id="353" name="Google Shape;353;p22"/>
          <p:cNvSpPr txBox="1"/>
          <p:nvPr/>
        </p:nvSpPr>
        <p:spPr>
          <a:xfrm>
            <a:off x="3765525" y="2382475"/>
            <a:ext cx="114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 ＿＿円</a:t>
            </a:r>
            <a:endParaRPr sz="1900"/>
          </a:p>
        </p:txBody>
      </p:sp>
      <p:sp>
        <p:nvSpPr>
          <p:cNvPr id="354" name="Google Shape;354;p22"/>
          <p:cNvSpPr txBox="1"/>
          <p:nvPr/>
        </p:nvSpPr>
        <p:spPr>
          <a:xfrm>
            <a:off x="3782325" y="3213950"/>
            <a:ext cx="114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 ＿</a:t>
            </a:r>
            <a:r>
              <a:rPr lang="ja" sz="1900"/>
              <a:t>＿</a:t>
            </a:r>
            <a:r>
              <a:rPr lang="ja" sz="1900"/>
              <a:t>円</a:t>
            </a:r>
            <a:endParaRPr sz="1900"/>
          </a:p>
        </p:txBody>
      </p:sp>
      <p:sp>
        <p:nvSpPr>
          <p:cNvPr id="355" name="Google Shape;355;p22"/>
          <p:cNvSpPr txBox="1"/>
          <p:nvPr/>
        </p:nvSpPr>
        <p:spPr>
          <a:xfrm>
            <a:off x="3765525" y="4045425"/>
            <a:ext cx="114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 ＿＿円</a:t>
            </a:r>
            <a:endParaRPr sz="1900"/>
          </a:p>
        </p:txBody>
      </p:sp>
      <p:sp>
        <p:nvSpPr>
          <p:cNvPr id="356" name="Google Shape;356;p22"/>
          <p:cNvSpPr/>
          <p:nvPr/>
        </p:nvSpPr>
        <p:spPr>
          <a:xfrm>
            <a:off x="2648025" y="2691663"/>
            <a:ext cx="314400" cy="297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2622275" y="3642750"/>
            <a:ext cx="314400" cy="297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2648025" y="4593825"/>
            <a:ext cx="314400" cy="297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2962425" y="2711163"/>
            <a:ext cx="314400" cy="2580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2922925" y="3662263"/>
            <a:ext cx="314400" cy="2580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2962425" y="4613325"/>
            <a:ext cx="314400" cy="2580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73763" y="5172063"/>
            <a:ext cx="8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備考</a:t>
            </a:r>
            <a:endParaRPr sz="1600"/>
          </a:p>
        </p:txBody>
      </p:sp>
      <p:sp>
        <p:nvSpPr>
          <p:cNvPr id="363" name="Google Shape;363;p22"/>
          <p:cNvSpPr txBox="1"/>
          <p:nvPr/>
        </p:nvSpPr>
        <p:spPr>
          <a:xfrm>
            <a:off x="1026975" y="5172075"/>
            <a:ext cx="3124200" cy="7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 txBox="1"/>
          <p:nvPr/>
        </p:nvSpPr>
        <p:spPr>
          <a:xfrm>
            <a:off x="671275" y="6174025"/>
            <a:ext cx="406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/>
              <a:t>今日の削減金額は＿円です！</a:t>
            </a:r>
            <a:endParaRPr sz="2200"/>
          </a:p>
        </p:txBody>
      </p:sp>
      <p:sp>
        <p:nvSpPr>
          <p:cNvPr id="365" name="Google Shape;365;p22"/>
          <p:cNvSpPr txBox="1"/>
          <p:nvPr/>
        </p:nvSpPr>
        <p:spPr>
          <a:xfrm>
            <a:off x="1540575" y="6805438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今日の目標：＿円</a:t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/>
        </p:nvSpPr>
        <p:spPr>
          <a:xfrm>
            <a:off x="124850" y="160275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記録詳細</a:t>
            </a:r>
            <a:endParaRPr b="1"/>
          </a:p>
        </p:txBody>
      </p:sp>
      <p:sp>
        <p:nvSpPr>
          <p:cNvPr id="372" name="Google Shape;372;p23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4" name="Google Shape;374;p23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375" name="Google Shape;375;p23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sp>
        <p:nvSpPr>
          <p:cNvPr id="376" name="Google Shape;376;p23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レシピ登録</a:t>
            </a:r>
            <a:endParaRPr sz="1200"/>
          </a:p>
        </p:txBody>
      </p:sp>
      <p:grpSp>
        <p:nvGrpSpPr>
          <p:cNvPr id="377" name="Google Shape;377;p23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378" name="Google Shape;378;p23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9" name="Google Shape;379;p23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3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3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23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124850" y="85738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4" name="Google Shape;3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25" y="1750975"/>
            <a:ext cx="11239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4725"/>
            <a:ext cx="4724425" cy="40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3"/>
          <p:cNvSpPr txBox="1"/>
          <p:nvPr/>
        </p:nvSpPr>
        <p:spPr>
          <a:xfrm>
            <a:off x="1952625" y="5657850"/>
            <a:ext cx="15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(※</a:t>
            </a:r>
            <a:r>
              <a:rPr lang="ja"/>
              <a:t>以下略</a:t>
            </a:r>
            <a:r>
              <a:rPr lang="ja"/>
              <a:t>)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4876825" y="1381125"/>
            <a:ext cx="95400" cy="19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4876825" y="1274725"/>
            <a:ext cx="95400" cy="586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162300" y="1274725"/>
            <a:ext cx="4819800" cy="586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3895725" y="7429500"/>
            <a:ext cx="914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戻る</a:t>
            </a:r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2244350" y="874525"/>
            <a:ext cx="10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詳細</a:t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idx="4294967295" type="body"/>
          </p:nvPr>
        </p:nvSpPr>
        <p:spPr>
          <a:xfrm>
            <a:off x="175350" y="1566238"/>
            <a:ext cx="4793700" cy="5226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レシピ名	カレーライス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費用		400	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所要時間　　30	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備考		</a:t>
            </a:r>
            <a:r>
              <a:rPr lang="ja" sz="1700"/>
              <a:t>クラシルのレシピ</a:t>
            </a:r>
            <a:endParaRPr sz="1700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700"/>
              <a:t>優しいお味シンプルカレーライス　　　</a:t>
            </a:r>
            <a:r>
              <a:rPr lang="ja"/>
              <a:t>　</a:t>
            </a:r>
            <a:endParaRPr/>
          </a:p>
        </p:txBody>
      </p:sp>
      <p:sp>
        <p:nvSpPr>
          <p:cNvPr id="398" name="Google Shape;398;p24"/>
          <p:cNvSpPr txBox="1"/>
          <p:nvPr/>
        </p:nvSpPr>
        <p:spPr>
          <a:xfrm>
            <a:off x="175350" y="1128150"/>
            <a:ext cx="30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レシピが</a:t>
            </a:r>
            <a:r>
              <a:rPr lang="ja">
                <a:solidFill>
                  <a:schemeClr val="dk1"/>
                </a:solidFill>
              </a:rPr>
              <a:t>追加できました！</a:t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2933700" y="7312025"/>
            <a:ext cx="12666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続けて登録する</a:t>
            </a:r>
            <a:endParaRPr sz="1200"/>
          </a:p>
        </p:txBody>
      </p:sp>
      <p:sp>
        <p:nvSpPr>
          <p:cNvPr id="400" name="Google Shape;400;p24"/>
          <p:cNvSpPr/>
          <p:nvPr/>
        </p:nvSpPr>
        <p:spPr>
          <a:xfrm>
            <a:off x="1123950" y="7312025"/>
            <a:ext cx="12666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一覧に戻る</a:t>
            </a:r>
            <a:endParaRPr sz="1300"/>
          </a:p>
        </p:txBody>
      </p:sp>
      <p:sp>
        <p:nvSpPr>
          <p:cNvPr id="401" name="Google Shape;401;p24"/>
          <p:cNvSpPr/>
          <p:nvPr/>
        </p:nvSpPr>
        <p:spPr>
          <a:xfrm>
            <a:off x="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403" name="Google Shape;403;p24"/>
          <p:cNvSpPr/>
          <p:nvPr/>
        </p:nvSpPr>
        <p:spPr>
          <a:xfrm>
            <a:off x="10864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sp>
        <p:nvSpPr>
          <p:cNvPr id="404" name="Google Shape;404;p24"/>
          <p:cNvSpPr/>
          <p:nvPr/>
        </p:nvSpPr>
        <p:spPr>
          <a:xfrm>
            <a:off x="24943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レシピ登録</a:t>
            </a:r>
            <a:endParaRPr sz="1200"/>
          </a:p>
        </p:txBody>
      </p:sp>
      <p:grpSp>
        <p:nvGrpSpPr>
          <p:cNvPr id="405" name="Google Shape;405;p24"/>
          <p:cNvGrpSpPr/>
          <p:nvPr/>
        </p:nvGrpSpPr>
        <p:grpSpPr>
          <a:xfrm>
            <a:off x="4535585" y="115950"/>
            <a:ext cx="493729" cy="400200"/>
            <a:chOff x="1589450" y="2122300"/>
            <a:chExt cx="654900" cy="400200"/>
          </a:xfrm>
        </p:grpSpPr>
        <p:sp>
          <p:nvSpPr>
            <p:cNvPr id="406" name="Google Shape;406;p24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7" name="Google Shape;407;p24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4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24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0" name="Google Shape;410;p24"/>
          <p:cNvSpPr txBox="1"/>
          <p:nvPr/>
        </p:nvSpPr>
        <p:spPr>
          <a:xfrm>
            <a:off x="36385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1524000" y="4248150"/>
            <a:ext cx="346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https://www.kurashiru.com/recipes/47f6d958-a4de-4015-90eb-be1ea1d0d188</a:t>
            </a:r>
            <a:endParaRPr sz="1300"/>
          </a:p>
        </p:txBody>
      </p:sp>
      <p:sp>
        <p:nvSpPr>
          <p:cNvPr id="412" name="Google Shape;412;p24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/>
        </p:nvSpPr>
        <p:spPr>
          <a:xfrm>
            <a:off x="848100" y="2686013"/>
            <a:ext cx="34482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パスワード変更</a:t>
            </a:r>
            <a:endParaRPr sz="1900"/>
          </a:p>
        </p:txBody>
      </p:sp>
      <p:sp>
        <p:nvSpPr>
          <p:cNvPr id="418" name="Google Shape;418;p25"/>
          <p:cNvSpPr txBox="1"/>
          <p:nvPr/>
        </p:nvSpPr>
        <p:spPr>
          <a:xfrm>
            <a:off x="848100" y="3619688"/>
            <a:ext cx="34482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目標金額変更</a:t>
            </a:r>
            <a:endParaRPr sz="1900"/>
          </a:p>
        </p:txBody>
      </p:sp>
      <p:sp>
        <p:nvSpPr>
          <p:cNvPr id="419" name="Google Shape;419;p25"/>
          <p:cNvSpPr txBox="1"/>
          <p:nvPr/>
        </p:nvSpPr>
        <p:spPr>
          <a:xfrm>
            <a:off x="848100" y="4553363"/>
            <a:ext cx="34482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アラート設定</a:t>
            </a:r>
            <a:endParaRPr sz="1900"/>
          </a:p>
        </p:txBody>
      </p:sp>
      <p:sp>
        <p:nvSpPr>
          <p:cNvPr id="420" name="Google Shape;420;p25"/>
          <p:cNvSpPr txBox="1"/>
          <p:nvPr/>
        </p:nvSpPr>
        <p:spPr>
          <a:xfrm>
            <a:off x="1653150" y="5487038"/>
            <a:ext cx="18381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/>
              <a:t>　ログアウト</a:t>
            </a:r>
            <a:endParaRPr b="1" sz="1900"/>
          </a:p>
        </p:txBody>
      </p:sp>
      <p:sp>
        <p:nvSpPr>
          <p:cNvPr id="421" name="Google Shape;421;p25"/>
          <p:cNvSpPr txBox="1"/>
          <p:nvPr/>
        </p:nvSpPr>
        <p:spPr>
          <a:xfrm>
            <a:off x="4415400" y="210000"/>
            <a:ext cx="537600" cy="5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/>
              <a:t> ×</a:t>
            </a:r>
            <a:endParaRPr sz="2300"/>
          </a:p>
        </p:txBody>
      </p:sp>
      <p:sp>
        <p:nvSpPr>
          <p:cNvPr id="422" name="Google Shape;422;p25"/>
          <p:cNvSpPr txBox="1"/>
          <p:nvPr/>
        </p:nvSpPr>
        <p:spPr>
          <a:xfrm>
            <a:off x="1066800" y="1023500"/>
            <a:ext cx="308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600"/>
              <a:t>(ニックネーム)</a:t>
            </a:r>
            <a:endParaRPr b="1" sz="2600"/>
          </a:p>
        </p:txBody>
      </p:sp>
      <p:sp>
        <p:nvSpPr>
          <p:cNvPr id="423" name="Google Shape;423;p25"/>
          <p:cNvSpPr txBox="1"/>
          <p:nvPr/>
        </p:nvSpPr>
        <p:spPr>
          <a:xfrm>
            <a:off x="1066800" y="1657550"/>
            <a:ext cx="308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(</a:t>
            </a:r>
            <a:r>
              <a:rPr lang="ja" sz="1900"/>
              <a:t>ログインID</a:t>
            </a:r>
            <a:r>
              <a:rPr lang="ja" sz="1900"/>
              <a:t>)</a:t>
            </a:r>
            <a:endParaRPr sz="1900"/>
          </a:p>
        </p:txBody>
      </p:sp>
      <p:cxnSp>
        <p:nvCxnSpPr>
          <p:cNvPr id="424" name="Google Shape;424;p25"/>
          <p:cNvCxnSpPr/>
          <p:nvPr/>
        </p:nvCxnSpPr>
        <p:spPr>
          <a:xfrm>
            <a:off x="-323850" y="7000875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5"/>
          <p:cNvSpPr txBox="1"/>
          <p:nvPr/>
        </p:nvSpPr>
        <p:spPr>
          <a:xfrm>
            <a:off x="1543050" y="7086600"/>
            <a:ext cx="32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↑</a:t>
            </a:r>
            <a:r>
              <a:rPr lang="ja"/>
              <a:t>サイズこのへんまで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/>
        </p:nvSpPr>
        <p:spPr>
          <a:xfrm>
            <a:off x="228075" y="950513"/>
            <a:ext cx="17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パスワード変更</a:t>
            </a:r>
            <a:endParaRPr b="1"/>
          </a:p>
        </p:txBody>
      </p:sp>
      <p:sp>
        <p:nvSpPr>
          <p:cNvPr id="431" name="Google Shape;431;p26"/>
          <p:cNvSpPr txBox="1"/>
          <p:nvPr/>
        </p:nvSpPr>
        <p:spPr>
          <a:xfrm>
            <a:off x="367225" y="1669125"/>
            <a:ext cx="209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現在の</a:t>
            </a:r>
            <a:r>
              <a:rPr lang="ja"/>
              <a:t>ログインID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2" name="Google Shape;432;p26"/>
          <p:cNvSpPr txBox="1"/>
          <p:nvPr/>
        </p:nvSpPr>
        <p:spPr>
          <a:xfrm>
            <a:off x="367225" y="3168113"/>
            <a:ext cx="20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新しいパスワード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※10文字以内</a:t>
            </a:r>
            <a:endParaRPr/>
          </a:p>
        </p:txBody>
      </p:sp>
      <p:sp>
        <p:nvSpPr>
          <p:cNvPr id="433" name="Google Shape;433;p26"/>
          <p:cNvSpPr txBox="1"/>
          <p:nvPr/>
        </p:nvSpPr>
        <p:spPr>
          <a:xfrm>
            <a:off x="367225" y="4482288"/>
            <a:ext cx="20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367225" y="2361300"/>
            <a:ext cx="407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367225" y="3837475"/>
            <a:ext cx="407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1821325" y="5857425"/>
            <a:ext cx="11679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確定</a:t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441" name="Google Shape;441;p26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sp>
        <p:nvSpPr>
          <p:cNvPr id="442" name="Google Shape;442;p26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レシピ登録</a:t>
            </a:r>
            <a:endParaRPr sz="1200"/>
          </a:p>
        </p:txBody>
      </p:sp>
      <p:grpSp>
        <p:nvGrpSpPr>
          <p:cNvPr id="443" name="Google Shape;443;p26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444" name="Google Shape;444;p26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5" name="Google Shape;445;p26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26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26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8" name="Google Shape;448;p26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sp>
        <p:nvSpPr>
          <p:cNvPr id="450" name="Google Shape;450;p26"/>
          <p:cNvSpPr txBox="1"/>
          <p:nvPr/>
        </p:nvSpPr>
        <p:spPr>
          <a:xfrm>
            <a:off x="175250" y="7644650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</a:t>
            </a:r>
            <a:r>
              <a:rPr b="1" lang="ja"/>
              <a:t>追加</a:t>
            </a:r>
            <a:r>
              <a:rPr b="1" lang="ja"/>
              <a:t>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451" name="Google Shape;451;p26"/>
          <p:cNvSpPr txBox="1"/>
          <p:nvPr/>
        </p:nvSpPr>
        <p:spPr>
          <a:xfrm>
            <a:off x="136088" y="710468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2" name="Google Shape;452;p26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3" name="Google Shape;453;p26"/>
          <p:cNvSpPr txBox="1"/>
          <p:nvPr/>
        </p:nvSpPr>
        <p:spPr>
          <a:xfrm>
            <a:off x="175350" y="8355588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454" name="Google Shape;454;p26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455" name="Google Shape;455;p26"/>
          <p:cNvSpPr txBox="1"/>
          <p:nvPr/>
        </p:nvSpPr>
        <p:spPr>
          <a:xfrm>
            <a:off x="1299625" y="4847450"/>
            <a:ext cx="27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※</a:t>
            </a:r>
            <a:r>
              <a:rPr lang="ja">
                <a:solidFill>
                  <a:srgbClr val="FF0000"/>
                </a:solidFill>
              </a:rPr>
              <a:t>更新できませんでした。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6" name="Google Shape;456;p26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/>
        </p:nvSpPr>
        <p:spPr>
          <a:xfrm>
            <a:off x="596250" y="1855725"/>
            <a:ext cx="421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/>
              <a:t>パスワードの変更が完了しました。</a:t>
            </a:r>
            <a:endParaRPr b="1" sz="1900"/>
          </a:p>
        </p:txBody>
      </p:sp>
      <p:sp>
        <p:nvSpPr>
          <p:cNvPr id="462" name="Google Shape;462;p27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64" name="Google Shape;464;p27"/>
          <p:cNvSpPr txBox="1"/>
          <p:nvPr/>
        </p:nvSpPr>
        <p:spPr>
          <a:xfrm>
            <a:off x="361250" y="632175"/>
            <a:ext cx="6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1581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466" name="Google Shape;466;p27"/>
          <p:cNvSpPr/>
          <p:nvPr/>
        </p:nvSpPr>
        <p:spPr>
          <a:xfrm>
            <a:off x="1219238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一覧・検索</a:t>
            </a:r>
            <a:endParaRPr sz="1200"/>
          </a:p>
        </p:txBody>
      </p:sp>
      <p:sp>
        <p:nvSpPr>
          <p:cNvPr id="467" name="Google Shape;467;p27"/>
          <p:cNvSpPr/>
          <p:nvPr/>
        </p:nvSpPr>
        <p:spPr>
          <a:xfrm>
            <a:off x="22803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登録</a:t>
            </a:r>
            <a:endParaRPr sz="1200"/>
          </a:p>
        </p:txBody>
      </p:sp>
      <p:grpSp>
        <p:nvGrpSpPr>
          <p:cNvPr id="468" name="Google Shape;468;p27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469" name="Google Shape;469;p27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" name="Google Shape;470;p27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7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7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3" name="Google Shape;473;p27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7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5" name="Google Shape;475;p27"/>
          <p:cNvSpPr txBox="1"/>
          <p:nvPr/>
        </p:nvSpPr>
        <p:spPr>
          <a:xfrm>
            <a:off x="361250" y="632175"/>
            <a:ext cx="6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81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477" name="Google Shape;477;p27"/>
          <p:cNvSpPr/>
          <p:nvPr/>
        </p:nvSpPr>
        <p:spPr>
          <a:xfrm>
            <a:off x="1219238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一覧・検索</a:t>
            </a:r>
            <a:endParaRPr sz="1200"/>
          </a:p>
        </p:txBody>
      </p:sp>
      <p:sp>
        <p:nvSpPr>
          <p:cNvPr id="478" name="Google Shape;478;p27"/>
          <p:cNvSpPr/>
          <p:nvPr/>
        </p:nvSpPr>
        <p:spPr>
          <a:xfrm>
            <a:off x="22803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登録</a:t>
            </a:r>
            <a:endParaRPr sz="1200"/>
          </a:p>
        </p:txBody>
      </p:sp>
      <p:sp>
        <p:nvSpPr>
          <p:cNvPr id="479" name="Google Shape;479;p27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7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1" name="Google Shape;481;p27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482" name="Google Shape;482;p27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grpSp>
        <p:nvGrpSpPr>
          <p:cNvPr id="483" name="Google Shape;483;p27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484" name="Google Shape;484;p27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5" name="Google Shape;485;p27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27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27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8" name="Google Shape;488;p27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レシピ登録</a:t>
            </a:r>
            <a:endParaRPr sz="1200"/>
          </a:p>
        </p:txBody>
      </p:sp>
      <p:sp>
        <p:nvSpPr>
          <p:cNvPr id="489" name="Google Shape;489;p27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1200600" y="2866575"/>
            <a:ext cx="27432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プロフィール編集に戻る</a:t>
            </a:r>
            <a:endParaRPr sz="1600"/>
          </a:p>
        </p:txBody>
      </p:sp>
      <p:sp>
        <p:nvSpPr>
          <p:cNvPr id="491" name="Google Shape;491;p27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sp>
        <p:nvSpPr>
          <p:cNvPr id="492" name="Google Shape;492;p27"/>
          <p:cNvSpPr txBox="1"/>
          <p:nvPr/>
        </p:nvSpPr>
        <p:spPr>
          <a:xfrm>
            <a:off x="175250" y="7644650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</a:t>
            </a:r>
            <a:r>
              <a:rPr b="1" lang="ja"/>
              <a:t>追加</a:t>
            </a:r>
            <a:r>
              <a:rPr b="1" lang="ja"/>
              <a:t>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493" name="Google Shape;493;p27"/>
          <p:cNvSpPr txBox="1"/>
          <p:nvPr/>
        </p:nvSpPr>
        <p:spPr>
          <a:xfrm>
            <a:off x="136088" y="710468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5" name="Google Shape;495;p27"/>
          <p:cNvSpPr txBox="1"/>
          <p:nvPr/>
        </p:nvSpPr>
        <p:spPr>
          <a:xfrm>
            <a:off x="175350" y="8355588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496" name="Google Shape;496;p27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497" name="Google Shape;497;p27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"/>
          <p:cNvSpPr/>
          <p:nvPr/>
        </p:nvSpPr>
        <p:spPr>
          <a:xfrm>
            <a:off x="5314950" y="1504950"/>
            <a:ext cx="3850200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1437750" y="3438563"/>
            <a:ext cx="226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目標削減金額　</a:t>
            </a:r>
            <a:r>
              <a:rPr b="1" lang="ja" sz="2400"/>
              <a:t>1500</a:t>
            </a:r>
            <a:endParaRPr b="1" sz="2400"/>
          </a:p>
        </p:txBody>
      </p:sp>
      <p:sp>
        <p:nvSpPr>
          <p:cNvPr id="504" name="Google Shape;504;p28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6" name="Google Shape;506;p28"/>
          <p:cNvSpPr txBox="1"/>
          <p:nvPr/>
        </p:nvSpPr>
        <p:spPr>
          <a:xfrm>
            <a:off x="361250" y="632175"/>
            <a:ext cx="6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1581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508" name="Google Shape;508;p28"/>
          <p:cNvSpPr/>
          <p:nvPr/>
        </p:nvSpPr>
        <p:spPr>
          <a:xfrm>
            <a:off x="1219238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一覧・検索</a:t>
            </a:r>
            <a:endParaRPr sz="1200"/>
          </a:p>
        </p:txBody>
      </p:sp>
      <p:sp>
        <p:nvSpPr>
          <p:cNvPr id="509" name="Google Shape;509;p28"/>
          <p:cNvSpPr/>
          <p:nvPr/>
        </p:nvSpPr>
        <p:spPr>
          <a:xfrm>
            <a:off x="22803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登録</a:t>
            </a:r>
            <a:endParaRPr sz="1200"/>
          </a:p>
        </p:txBody>
      </p:sp>
      <p:grpSp>
        <p:nvGrpSpPr>
          <p:cNvPr id="510" name="Google Shape;510;p28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511" name="Google Shape;511;p28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2" name="Google Shape;512;p28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8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8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5" name="Google Shape;515;p28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8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7" name="Google Shape;517;p28"/>
          <p:cNvSpPr txBox="1"/>
          <p:nvPr/>
        </p:nvSpPr>
        <p:spPr>
          <a:xfrm>
            <a:off x="361250" y="632175"/>
            <a:ext cx="6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1581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519" name="Google Shape;519;p28"/>
          <p:cNvSpPr/>
          <p:nvPr/>
        </p:nvSpPr>
        <p:spPr>
          <a:xfrm>
            <a:off x="1219238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一覧・検索</a:t>
            </a:r>
            <a:endParaRPr sz="1200"/>
          </a:p>
        </p:txBody>
      </p:sp>
      <p:sp>
        <p:nvSpPr>
          <p:cNvPr id="520" name="Google Shape;520;p28"/>
          <p:cNvSpPr/>
          <p:nvPr/>
        </p:nvSpPr>
        <p:spPr>
          <a:xfrm>
            <a:off x="22803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登録</a:t>
            </a:r>
            <a:endParaRPr sz="1200"/>
          </a:p>
        </p:txBody>
      </p:sp>
      <p:sp>
        <p:nvSpPr>
          <p:cNvPr id="521" name="Google Shape;521;p28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23" name="Google Shape;523;p28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524" name="Google Shape;524;p28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grpSp>
        <p:nvGrpSpPr>
          <p:cNvPr id="525" name="Google Shape;525;p28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526" name="Google Shape;526;p28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7" name="Google Shape;527;p28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8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8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0" name="Google Shape;530;p28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レシピ登録</a:t>
            </a:r>
            <a:endParaRPr sz="1200"/>
          </a:p>
        </p:txBody>
      </p:sp>
      <p:sp>
        <p:nvSpPr>
          <p:cNvPr id="531" name="Google Shape;531;p28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2" name="Google Shape;532;p28"/>
          <p:cNvSpPr txBox="1"/>
          <p:nvPr/>
        </p:nvSpPr>
        <p:spPr>
          <a:xfrm>
            <a:off x="124850" y="827088"/>
            <a:ext cx="1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目標金額</a:t>
            </a:r>
            <a:r>
              <a:rPr b="1" lang="ja"/>
              <a:t>設定</a:t>
            </a:r>
            <a:endParaRPr b="1"/>
          </a:p>
        </p:txBody>
      </p:sp>
      <p:sp>
        <p:nvSpPr>
          <p:cNvPr id="533" name="Google Shape;533;p28"/>
          <p:cNvSpPr/>
          <p:nvPr/>
        </p:nvSpPr>
        <p:spPr>
          <a:xfrm>
            <a:off x="2128950" y="5094100"/>
            <a:ext cx="8865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確定</a:t>
            </a:r>
            <a:endParaRPr sz="1300"/>
          </a:p>
        </p:txBody>
      </p:sp>
      <p:sp>
        <p:nvSpPr>
          <p:cNvPr id="534" name="Google Shape;534;p28"/>
          <p:cNvSpPr txBox="1"/>
          <p:nvPr/>
        </p:nvSpPr>
        <p:spPr>
          <a:xfrm>
            <a:off x="885800" y="2491200"/>
            <a:ext cx="385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選択した月の</a:t>
            </a:r>
            <a:r>
              <a:rPr lang="ja"/>
              <a:t>目標</a:t>
            </a:r>
            <a:r>
              <a:rPr lang="ja"/>
              <a:t>削減</a:t>
            </a:r>
            <a:r>
              <a:rPr lang="ja"/>
              <a:t>金額は</a:t>
            </a:r>
            <a:r>
              <a:rPr b="1" lang="ja"/>
              <a:t>　</a:t>
            </a:r>
            <a:r>
              <a:rPr b="1" lang="ja"/>
              <a:t>1000円</a:t>
            </a:r>
            <a:r>
              <a:rPr lang="ja"/>
              <a:t>で、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現在500円削減達成中です。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</a:rPr>
              <a:t>(既に設定月の目標設定をした後かつ当月中の設定変更の場合)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35" name="Google Shape;5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427" y="1959463"/>
            <a:ext cx="2049007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8"/>
          <p:cNvSpPr txBox="1"/>
          <p:nvPr/>
        </p:nvSpPr>
        <p:spPr>
          <a:xfrm>
            <a:off x="1320950" y="1944013"/>
            <a:ext cx="8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設定月</a:t>
            </a:r>
            <a:endParaRPr sz="1600"/>
          </a:p>
        </p:txBody>
      </p:sp>
      <p:sp>
        <p:nvSpPr>
          <p:cNvPr id="537" name="Google Shape;537;p28"/>
          <p:cNvSpPr txBox="1"/>
          <p:nvPr/>
        </p:nvSpPr>
        <p:spPr>
          <a:xfrm>
            <a:off x="3009900" y="2021125"/>
            <a:ext cx="5322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38" name="Google Shape;538;p28"/>
          <p:cNvSpPr txBox="1"/>
          <p:nvPr/>
        </p:nvSpPr>
        <p:spPr>
          <a:xfrm>
            <a:off x="5531000" y="2607225"/>
            <a:ext cx="363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選択した</a:t>
            </a:r>
            <a:r>
              <a:rPr lang="ja"/>
              <a:t>月の目標</a:t>
            </a:r>
            <a:r>
              <a:rPr lang="ja"/>
              <a:t>削減</a:t>
            </a:r>
            <a:r>
              <a:rPr lang="ja"/>
              <a:t>金額は</a:t>
            </a:r>
            <a:r>
              <a:rPr b="1" lang="ja"/>
              <a:t>未設定</a:t>
            </a:r>
            <a:r>
              <a:rPr lang="ja"/>
              <a:t>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</a:rPr>
              <a:t>(</a:t>
            </a:r>
            <a:r>
              <a:rPr lang="ja">
                <a:solidFill>
                  <a:srgbClr val="434343"/>
                </a:solidFill>
              </a:rPr>
              <a:t>設定月に関して初回入力時の表示、アプリを利用し始める以前の月もこの状態の想定</a:t>
            </a:r>
            <a:r>
              <a:rPr lang="ja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39" name="Google Shape;539;p28"/>
          <p:cNvSpPr txBox="1"/>
          <p:nvPr/>
        </p:nvSpPr>
        <p:spPr>
          <a:xfrm>
            <a:off x="3703075" y="3377825"/>
            <a:ext cx="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円</a:t>
            </a:r>
            <a:endParaRPr sz="2400"/>
          </a:p>
        </p:txBody>
      </p:sp>
      <p:sp>
        <p:nvSpPr>
          <p:cNvPr id="540" name="Google Shape;540;p28"/>
          <p:cNvSpPr/>
          <p:nvPr/>
        </p:nvSpPr>
        <p:spPr>
          <a:xfrm>
            <a:off x="5647800" y="3515663"/>
            <a:ext cx="226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目標削減金額　</a:t>
            </a:r>
            <a:r>
              <a:rPr b="1" lang="ja" sz="2400"/>
              <a:t>1500</a:t>
            </a:r>
            <a:endParaRPr b="1" sz="2400"/>
          </a:p>
        </p:txBody>
      </p:sp>
      <p:pic>
        <p:nvPicPr>
          <p:cNvPr id="541" name="Google Shape;5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477" y="2036563"/>
            <a:ext cx="2049007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8"/>
          <p:cNvSpPr txBox="1"/>
          <p:nvPr/>
        </p:nvSpPr>
        <p:spPr>
          <a:xfrm>
            <a:off x="5531000" y="2021113"/>
            <a:ext cx="8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設定月</a:t>
            </a:r>
            <a:endParaRPr sz="1600"/>
          </a:p>
        </p:txBody>
      </p:sp>
      <p:sp>
        <p:nvSpPr>
          <p:cNvPr id="543" name="Google Shape;543;p28"/>
          <p:cNvSpPr txBox="1"/>
          <p:nvPr/>
        </p:nvSpPr>
        <p:spPr>
          <a:xfrm>
            <a:off x="7913125" y="3454925"/>
            <a:ext cx="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円</a:t>
            </a:r>
            <a:endParaRPr sz="2400"/>
          </a:p>
        </p:txBody>
      </p:sp>
      <p:sp>
        <p:nvSpPr>
          <p:cNvPr id="544" name="Google Shape;544;p28"/>
          <p:cNvSpPr txBox="1"/>
          <p:nvPr/>
        </p:nvSpPr>
        <p:spPr>
          <a:xfrm>
            <a:off x="7372350" y="5635900"/>
            <a:ext cx="5322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45" name="Google Shape;545;p28"/>
          <p:cNvSpPr/>
          <p:nvPr/>
        </p:nvSpPr>
        <p:spPr>
          <a:xfrm>
            <a:off x="5422975" y="5027175"/>
            <a:ext cx="3850200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8"/>
          <p:cNvSpPr txBox="1"/>
          <p:nvPr/>
        </p:nvSpPr>
        <p:spPr>
          <a:xfrm>
            <a:off x="5531000" y="6129450"/>
            <a:ext cx="3742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選択した月の目標削減金額は</a:t>
            </a:r>
            <a:r>
              <a:rPr b="1" lang="ja" sz="1300"/>
              <a:t>　1000円</a:t>
            </a:r>
            <a:r>
              <a:rPr lang="ja" sz="1300"/>
              <a:t>です。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</a:rPr>
              <a:t>(</a:t>
            </a:r>
            <a:r>
              <a:rPr lang="ja">
                <a:solidFill>
                  <a:srgbClr val="434343"/>
                </a:solidFill>
              </a:rPr>
              <a:t>設定月が既に設定済かつ、まだその月が開始していない場合の</a:t>
            </a:r>
            <a:r>
              <a:rPr lang="ja">
                <a:solidFill>
                  <a:srgbClr val="434343"/>
                </a:solidFill>
              </a:rPr>
              <a:t>表示)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47" name="Google Shape;547;p28"/>
          <p:cNvSpPr/>
          <p:nvPr/>
        </p:nvSpPr>
        <p:spPr>
          <a:xfrm>
            <a:off x="5755825" y="7037888"/>
            <a:ext cx="226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目標削減金額　</a:t>
            </a:r>
            <a:r>
              <a:rPr b="1" lang="ja" sz="2400"/>
              <a:t>1500</a:t>
            </a:r>
            <a:endParaRPr b="1" sz="2400"/>
          </a:p>
        </p:txBody>
      </p:sp>
      <p:pic>
        <p:nvPicPr>
          <p:cNvPr id="548" name="Google Shape;5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502" y="5558788"/>
            <a:ext cx="2049007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8"/>
          <p:cNvSpPr txBox="1"/>
          <p:nvPr/>
        </p:nvSpPr>
        <p:spPr>
          <a:xfrm>
            <a:off x="5639025" y="5543338"/>
            <a:ext cx="8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設定月</a:t>
            </a:r>
            <a:endParaRPr sz="1600"/>
          </a:p>
        </p:txBody>
      </p:sp>
      <p:sp>
        <p:nvSpPr>
          <p:cNvPr id="550" name="Google Shape;550;p28"/>
          <p:cNvSpPr txBox="1"/>
          <p:nvPr/>
        </p:nvSpPr>
        <p:spPr>
          <a:xfrm>
            <a:off x="8021150" y="6977150"/>
            <a:ext cx="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円</a:t>
            </a:r>
            <a:endParaRPr sz="2400"/>
          </a:p>
        </p:txBody>
      </p:sp>
      <p:sp>
        <p:nvSpPr>
          <p:cNvPr id="551" name="Google Shape;551;p28"/>
          <p:cNvSpPr txBox="1"/>
          <p:nvPr/>
        </p:nvSpPr>
        <p:spPr>
          <a:xfrm>
            <a:off x="7190025" y="2127475"/>
            <a:ext cx="6549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52" name="Google Shape;552;p28"/>
          <p:cNvSpPr txBox="1"/>
          <p:nvPr/>
        </p:nvSpPr>
        <p:spPr>
          <a:xfrm>
            <a:off x="6998450" y="5559700"/>
            <a:ext cx="117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>
                <a:highlight>
                  <a:schemeClr val="lt1"/>
                </a:highlight>
              </a:rPr>
              <a:t>　07</a:t>
            </a:r>
            <a:r>
              <a:rPr lang="ja" sz="1600">
                <a:highlight>
                  <a:schemeClr val="lt1"/>
                </a:highlight>
              </a:rPr>
              <a:t>　</a:t>
            </a:r>
            <a:r>
              <a:rPr lang="ja" sz="1500">
                <a:highlight>
                  <a:schemeClr val="lt1"/>
                </a:highlight>
              </a:rPr>
              <a:t>　</a:t>
            </a:r>
            <a:endParaRPr sz="1500">
              <a:highlight>
                <a:schemeClr val="lt1"/>
              </a:highlight>
            </a:endParaRPr>
          </a:p>
        </p:txBody>
      </p:sp>
      <p:sp>
        <p:nvSpPr>
          <p:cNvPr id="553" name="Google Shape;553;p28"/>
          <p:cNvSpPr/>
          <p:nvPr/>
        </p:nvSpPr>
        <p:spPr>
          <a:xfrm>
            <a:off x="5422963" y="8549400"/>
            <a:ext cx="3850200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8"/>
          <p:cNvSpPr txBox="1"/>
          <p:nvPr/>
        </p:nvSpPr>
        <p:spPr>
          <a:xfrm>
            <a:off x="5530988" y="9651675"/>
            <a:ext cx="374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選択した月の目標削減金額は</a:t>
            </a:r>
            <a:r>
              <a:rPr b="1" lang="ja" sz="1300"/>
              <a:t>　1000円</a:t>
            </a:r>
            <a:r>
              <a:rPr lang="ja" sz="1300"/>
              <a:t>で</a:t>
            </a:r>
            <a:r>
              <a:rPr lang="ja" sz="1300"/>
              <a:t>した</a:t>
            </a:r>
            <a:r>
              <a:rPr lang="ja" sz="1300"/>
              <a:t>。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実際に削減できた金額は		 </a:t>
            </a:r>
            <a:r>
              <a:rPr b="1" lang="ja" sz="1300"/>
              <a:t>900円</a:t>
            </a:r>
            <a:r>
              <a:rPr lang="ja" sz="1300"/>
              <a:t>でした。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</a:rPr>
              <a:t>(設定月が既に設定済かつ、その月が</a:t>
            </a:r>
            <a:r>
              <a:rPr lang="ja">
                <a:solidFill>
                  <a:srgbClr val="434343"/>
                </a:solidFill>
              </a:rPr>
              <a:t>終了</a:t>
            </a:r>
            <a:r>
              <a:rPr lang="ja">
                <a:solidFill>
                  <a:srgbClr val="434343"/>
                </a:solidFill>
              </a:rPr>
              <a:t>した場合の表示→</a:t>
            </a:r>
            <a:r>
              <a:rPr lang="ja">
                <a:solidFill>
                  <a:srgbClr val="FF0000"/>
                </a:solidFill>
              </a:rPr>
              <a:t>遡れないように設計</a:t>
            </a:r>
            <a:r>
              <a:rPr lang="ja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5" name="Google Shape;555;p28"/>
          <p:cNvSpPr/>
          <p:nvPr/>
        </p:nvSpPr>
        <p:spPr>
          <a:xfrm>
            <a:off x="5755813" y="10560113"/>
            <a:ext cx="226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目標削減金額　</a:t>
            </a:r>
            <a:r>
              <a:rPr b="1" lang="ja" sz="2400"/>
              <a:t>1500</a:t>
            </a:r>
            <a:endParaRPr b="1" sz="2400"/>
          </a:p>
        </p:txBody>
      </p:sp>
      <p:pic>
        <p:nvPicPr>
          <p:cNvPr id="556" name="Google Shape;5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489" y="9081013"/>
            <a:ext cx="2049007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8"/>
          <p:cNvSpPr txBox="1"/>
          <p:nvPr/>
        </p:nvSpPr>
        <p:spPr>
          <a:xfrm>
            <a:off x="5639013" y="9065563"/>
            <a:ext cx="8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設定月</a:t>
            </a:r>
            <a:endParaRPr sz="1600"/>
          </a:p>
        </p:txBody>
      </p:sp>
      <p:sp>
        <p:nvSpPr>
          <p:cNvPr id="558" name="Google Shape;558;p28"/>
          <p:cNvSpPr txBox="1"/>
          <p:nvPr/>
        </p:nvSpPr>
        <p:spPr>
          <a:xfrm>
            <a:off x="8021137" y="10499375"/>
            <a:ext cx="5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円</a:t>
            </a:r>
            <a:endParaRPr sz="2400"/>
          </a:p>
        </p:txBody>
      </p:sp>
      <p:sp>
        <p:nvSpPr>
          <p:cNvPr id="559" name="Google Shape;559;p28"/>
          <p:cNvSpPr txBox="1"/>
          <p:nvPr/>
        </p:nvSpPr>
        <p:spPr>
          <a:xfrm>
            <a:off x="6998438" y="9081925"/>
            <a:ext cx="117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>
                <a:highlight>
                  <a:schemeClr val="lt1"/>
                </a:highlight>
              </a:rPr>
              <a:t>　05</a:t>
            </a:r>
            <a:r>
              <a:rPr lang="ja" sz="1600">
                <a:highlight>
                  <a:schemeClr val="lt1"/>
                </a:highlight>
              </a:rPr>
              <a:t>　</a:t>
            </a:r>
            <a:r>
              <a:rPr lang="ja" sz="1500">
                <a:highlight>
                  <a:schemeClr val="lt1"/>
                </a:highlight>
              </a:rPr>
              <a:t>　</a:t>
            </a:r>
            <a:endParaRPr sz="1500">
              <a:highlight>
                <a:schemeClr val="lt1"/>
              </a:highlight>
            </a:endParaRPr>
          </a:p>
        </p:txBody>
      </p:sp>
      <p:cxnSp>
        <p:nvCxnSpPr>
          <p:cNvPr id="560" name="Google Shape;560;p28"/>
          <p:cNvCxnSpPr/>
          <p:nvPr/>
        </p:nvCxnSpPr>
        <p:spPr>
          <a:xfrm flipH="1">
            <a:off x="5468350" y="8724900"/>
            <a:ext cx="3924300" cy="291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8"/>
          <p:cNvCxnSpPr/>
          <p:nvPr/>
        </p:nvCxnSpPr>
        <p:spPr>
          <a:xfrm>
            <a:off x="5411550" y="8835000"/>
            <a:ext cx="3924300" cy="291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28"/>
          <p:cNvSpPr/>
          <p:nvPr/>
        </p:nvSpPr>
        <p:spPr>
          <a:xfrm>
            <a:off x="1595700" y="4150387"/>
            <a:ext cx="19530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エラー表示余白</a:t>
            </a:r>
            <a:endParaRPr sz="1300"/>
          </a:p>
        </p:txBody>
      </p:sp>
      <p:sp>
        <p:nvSpPr>
          <p:cNvPr id="563" name="Google Shape;563;p28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 txBox="1"/>
          <p:nvPr/>
        </p:nvSpPr>
        <p:spPr>
          <a:xfrm>
            <a:off x="124850" y="160275"/>
            <a:ext cx="1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アラート</a:t>
            </a:r>
            <a:r>
              <a:rPr b="1" lang="ja"/>
              <a:t>設定</a:t>
            </a:r>
            <a:endParaRPr b="1"/>
          </a:p>
        </p:txBody>
      </p:sp>
      <p:sp>
        <p:nvSpPr>
          <p:cNvPr id="569" name="Google Shape;569;p29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571" name="Google Shape;571;p29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sp>
        <p:nvSpPr>
          <p:cNvPr id="572" name="Google Shape;572;p29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レシピ登録</a:t>
            </a:r>
            <a:endParaRPr sz="1200"/>
          </a:p>
        </p:txBody>
      </p:sp>
      <p:grpSp>
        <p:nvGrpSpPr>
          <p:cNvPr id="573" name="Google Shape;573;p29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574" name="Google Shape;574;p29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5" name="Google Shape;575;p29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29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29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8" name="Google Shape;578;p29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9" name="Google Shape;579;p29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sp>
        <p:nvSpPr>
          <p:cNvPr id="580" name="Google Shape;580;p29"/>
          <p:cNvSpPr txBox="1"/>
          <p:nvPr/>
        </p:nvSpPr>
        <p:spPr>
          <a:xfrm>
            <a:off x="175250" y="7644650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</a:t>
            </a:r>
            <a:r>
              <a:rPr b="1" lang="ja"/>
              <a:t>追加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581" name="Google Shape;581;p29"/>
          <p:cNvSpPr txBox="1"/>
          <p:nvPr/>
        </p:nvSpPr>
        <p:spPr>
          <a:xfrm>
            <a:off x="136088" y="710468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2" name="Google Shape;582;p29"/>
          <p:cNvSpPr txBox="1"/>
          <p:nvPr/>
        </p:nvSpPr>
        <p:spPr>
          <a:xfrm>
            <a:off x="175350" y="8355588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583" name="Google Shape;583;p29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584" name="Google Shape;584;p29"/>
          <p:cNvSpPr txBox="1"/>
          <p:nvPr/>
        </p:nvSpPr>
        <p:spPr>
          <a:xfrm>
            <a:off x="175350" y="903400"/>
            <a:ext cx="156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アラート設定</a:t>
            </a:r>
            <a:endParaRPr b="1" sz="1600"/>
          </a:p>
        </p:txBody>
      </p:sp>
      <p:sp>
        <p:nvSpPr>
          <p:cNvPr id="585" name="Google Shape;585;p29"/>
          <p:cNvSpPr/>
          <p:nvPr/>
        </p:nvSpPr>
        <p:spPr>
          <a:xfrm>
            <a:off x="124850" y="1828800"/>
            <a:ext cx="2865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p29"/>
          <p:cNvSpPr/>
          <p:nvPr/>
        </p:nvSpPr>
        <p:spPr>
          <a:xfrm>
            <a:off x="776975" y="1828800"/>
            <a:ext cx="2865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7" name="Google Shape;587;p29"/>
          <p:cNvSpPr/>
          <p:nvPr/>
        </p:nvSpPr>
        <p:spPr>
          <a:xfrm>
            <a:off x="1492325" y="1828800"/>
            <a:ext cx="2865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2207700" y="1828800"/>
            <a:ext cx="2865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9" name="Google Shape;589;p29"/>
          <p:cNvSpPr/>
          <p:nvPr/>
        </p:nvSpPr>
        <p:spPr>
          <a:xfrm>
            <a:off x="2923063" y="1828800"/>
            <a:ext cx="2865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3638425" y="1828800"/>
            <a:ext cx="2865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1" name="Google Shape;591;p29"/>
          <p:cNvSpPr/>
          <p:nvPr/>
        </p:nvSpPr>
        <p:spPr>
          <a:xfrm>
            <a:off x="4290550" y="1828800"/>
            <a:ext cx="2865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2" name="Google Shape;592;p29"/>
          <p:cNvSpPr txBox="1"/>
          <p:nvPr/>
        </p:nvSpPr>
        <p:spPr>
          <a:xfrm>
            <a:off x="411350" y="1760850"/>
            <a:ext cx="4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9"/>
          <p:cNvSpPr txBox="1"/>
          <p:nvPr/>
        </p:nvSpPr>
        <p:spPr>
          <a:xfrm>
            <a:off x="3876650" y="1760850"/>
            <a:ext cx="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土</a:t>
            </a:r>
            <a:endParaRPr/>
          </a:p>
        </p:txBody>
      </p:sp>
      <p:sp>
        <p:nvSpPr>
          <p:cNvPr id="594" name="Google Shape;594;p29"/>
          <p:cNvSpPr txBox="1"/>
          <p:nvPr/>
        </p:nvSpPr>
        <p:spPr>
          <a:xfrm>
            <a:off x="3145475" y="1760850"/>
            <a:ext cx="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金</a:t>
            </a:r>
            <a:endParaRPr/>
          </a:p>
        </p:txBody>
      </p:sp>
      <p:sp>
        <p:nvSpPr>
          <p:cNvPr id="595" name="Google Shape;595;p29"/>
          <p:cNvSpPr txBox="1"/>
          <p:nvPr/>
        </p:nvSpPr>
        <p:spPr>
          <a:xfrm>
            <a:off x="4607825" y="1760850"/>
            <a:ext cx="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日</a:t>
            </a:r>
            <a:endParaRPr/>
          </a:p>
        </p:txBody>
      </p:sp>
      <p:sp>
        <p:nvSpPr>
          <p:cNvPr id="596" name="Google Shape;596;p29"/>
          <p:cNvSpPr txBox="1"/>
          <p:nvPr/>
        </p:nvSpPr>
        <p:spPr>
          <a:xfrm>
            <a:off x="1743413" y="1760850"/>
            <a:ext cx="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水</a:t>
            </a:r>
            <a:endParaRPr/>
          </a:p>
        </p:txBody>
      </p:sp>
      <p:sp>
        <p:nvSpPr>
          <p:cNvPr id="597" name="Google Shape;597;p29"/>
          <p:cNvSpPr txBox="1"/>
          <p:nvPr/>
        </p:nvSpPr>
        <p:spPr>
          <a:xfrm>
            <a:off x="2461713" y="1760850"/>
            <a:ext cx="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木</a:t>
            </a:r>
            <a:endParaRPr/>
          </a:p>
        </p:txBody>
      </p:sp>
      <p:sp>
        <p:nvSpPr>
          <p:cNvPr id="598" name="Google Shape;598;p29"/>
          <p:cNvSpPr txBox="1"/>
          <p:nvPr/>
        </p:nvSpPr>
        <p:spPr>
          <a:xfrm>
            <a:off x="1077388" y="1760850"/>
            <a:ext cx="4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9"/>
          <p:cNvSpPr txBox="1"/>
          <p:nvPr/>
        </p:nvSpPr>
        <p:spPr>
          <a:xfrm>
            <a:off x="96850" y="2625788"/>
            <a:ext cx="8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朝</a:t>
            </a:r>
            <a:endParaRPr sz="3000"/>
          </a:p>
        </p:txBody>
      </p:sp>
      <p:sp>
        <p:nvSpPr>
          <p:cNvPr id="600" name="Google Shape;600;p29"/>
          <p:cNvSpPr txBox="1"/>
          <p:nvPr/>
        </p:nvSpPr>
        <p:spPr>
          <a:xfrm>
            <a:off x="96850" y="3926613"/>
            <a:ext cx="8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昼</a:t>
            </a:r>
            <a:endParaRPr sz="3000"/>
          </a:p>
        </p:txBody>
      </p:sp>
      <p:sp>
        <p:nvSpPr>
          <p:cNvPr id="601" name="Google Shape;601;p29"/>
          <p:cNvSpPr txBox="1"/>
          <p:nvPr/>
        </p:nvSpPr>
        <p:spPr>
          <a:xfrm>
            <a:off x="96850" y="5227425"/>
            <a:ext cx="8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夕</a:t>
            </a:r>
            <a:endParaRPr sz="3000"/>
          </a:p>
        </p:txBody>
      </p:sp>
      <p:sp>
        <p:nvSpPr>
          <p:cNvPr id="602" name="Google Shape;602;p29"/>
          <p:cNvSpPr/>
          <p:nvPr/>
        </p:nvSpPr>
        <p:spPr>
          <a:xfrm>
            <a:off x="865900" y="2733413"/>
            <a:ext cx="11019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3191500" y="2733488"/>
            <a:ext cx="11019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 txBox="1"/>
          <p:nvPr/>
        </p:nvSpPr>
        <p:spPr>
          <a:xfrm>
            <a:off x="2280688" y="2587388"/>
            <a:ext cx="59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500"/>
              <a:t>～</a:t>
            </a:r>
            <a:endParaRPr b="1" sz="3500"/>
          </a:p>
        </p:txBody>
      </p:sp>
      <p:sp>
        <p:nvSpPr>
          <p:cNvPr id="605" name="Google Shape;605;p29"/>
          <p:cNvSpPr txBox="1"/>
          <p:nvPr/>
        </p:nvSpPr>
        <p:spPr>
          <a:xfrm>
            <a:off x="4496200" y="2848988"/>
            <a:ext cx="4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分</a:t>
            </a:r>
            <a:endParaRPr b="1" sz="1800"/>
          </a:p>
        </p:txBody>
      </p:sp>
      <p:sp>
        <p:nvSpPr>
          <p:cNvPr id="606" name="Google Shape;606;p29"/>
          <p:cNvSpPr/>
          <p:nvPr/>
        </p:nvSpPr>
        <p:spPr>
          <a:xfrm>
            <a:off x="923450" y="4126463"/>
            <a:ext cx="11019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3249050" y="4126538"/>
            <a:ext cx="11019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 txBox="1"/>
          <p:nvPr/>
        </p:nvSpPr>
        <p:spPr>
          <a:xfrm>
            <a:off x="2338238" y="3980438"/>
            <a:ext cx="59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500"/>
              <a:t>～</a:t>
            </a:r>
            <a:endParaRPr b="1" sz="3500"/>
          </a:p>
        </p:txBody>
      </p:sp>
      <p:sp>
        <p:nvSpPr>
          <p:cNvPr id="609" name="Google Shape;609;p29"/>
          <p:cNvSpPr txBox="1"/>
          <p:nvPr/>
        </p:nvSpPr>
        <p:spPr>
          <a:xfrm>
            <a:off x="4553750" y="4242038"/>
            <a:ext cx="4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分</a:t>
            </a:r>
            <a:endParaRPr b="1" sz="1800"/>
          </a:p>
        </p:txBody>
      </p:sp>
      <p:sp>
        <p:nvSpPr>
          <p:cNvPr id="610" name="Google Shape;610;p29"/>
          <p:cNvSpPr/>
          <p:nvPr/>
        </p:nvSpPr>
        <p:spPr>
          <a:xfrm>
            <a:off x="865900" y="5373425"/>
            <a:ext cx="11019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3191500" y="5373500"/>
            <a:ext cx="11019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 txBox="1"/>
          <p:nvPr/>
        </p:nvSpPr>
        <p:spPr>
          <a:xfrm>
            <a:off x="2280688" y="5227400"/>
            <a:ext cx="59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500"/>
              <a:t>～</a:t>
            </a:r>
            <a:endParaRPr b="1" sz="3500"/>
          </a:p>
        </p:txBody>
      </p:sp>
      <p:sp>
        <p:nvSpPr>
          <p:cNvPr id="613" name="Google Shape;613;p29"/>
          <p:cNvSpPr txBox="1"/>
          <p:nvPr/>
        </p:nvSpPr>
        <p:spPr>
          <a:xfrm>
            <a:off x="4496200" y="5489000"/>
            <a:ext cx="4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分</a:t>
            </a:r>
            <a:endParaRPr b="1" sz="1800"/>
          </a:p>
        </p:txBody>
      </p:sp>
      <p:sp>
        <p:nvSpPr>
          <p:cNvPr id="614" name="Google Shape;614;p29"/>
          <p:cNvSpPr txBox="1"/>
          <p:nvPr/>
        </p:nvSpPr>
        <p:spPr>
          <a:xfrm>
            <a:off x="3180025" y="2182450"/>
            <a:ext cx="15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調理時間</a:t>
            </a:r>
            <a:endParaRPr b="1" sz="1800"/>
          </a:p>
        </p:txBody>
      </p:sp>
      <p:sp>
        <p:nvSpPr>
          <p:cNvPr id="615" name="Google Shape;615;p29"/>
          <p:cNvSpPr/>
          <p:nvPr/>
        </p:nvSpPr>
        <p:spPr>
          <a:xfrm>
            <a:off x="770450" y="6258450"/>
            <a:ext cx="14079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確定</a:t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3096050" y="6258450"/>
            <a:ext cx="14079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戻る</a:t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統一ルール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dk1"/>
                </a:solidFill>
              </a:rPr>
              <a:t>・左上に画面詳細名記載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dk1"/>
                </a:solidFill>
              </a:rPr>
              <a:t>・参照する数字は</a:t>
            </a:r>
            <a:r>
              <a:rPr lang="ja" sz="1900">
                <a:solidFill>
                  <a:srgbClr val="FF0000"/>
                </a:solidFill>
              </a:rPr>
              <a:t>全角赤文字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dk1"/>
                </a:solidFill>
              </a:rPr>
              <a:t>・画像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dk1"/>
                </a:solidFill>
              </a:rPr>
              <a:t>・ボタンの設定について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dk1"/>
                </a:solidFill>
              </a:rPr>
              <a:t>全ボタン：ホバー時に主要色より明るい色になる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dk1"/>
                </a:solidFill>
              </a:rPr>
              <a:t>nav部分：くぼみのアクションも付与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900">
                <a:solidFill>
                  <a:schemeClr val="dk1"/>
                </a:solidFill>
              </a:rPr>
              <a:t>・フッター：メイン３画面以外は付けない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-7865063" y="35972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共通画面(ヘッダー・フッター)　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-7865075" y="5032938"/>
            <a:ext cx="47937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465">
                <a:solidFill>
                  <a:schemeClr val="dk1"/>
                </a:solidFill>
              </a:rPr>
              <a:t>・ログイン後のヘッダー・フッターは、本スライドの画面を共通で利用</a:t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ja" sz="1465">
                <a:solidFill>
                  <a:schemeClr val="dk1"/>
                </a:solidFill>
              </a:rPr>
              <a:t>・ログイン、新規ユーザー登録画面は、</a:t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ja" sz="1465">
                <a:solidFill>
                  <a:schemeClr val="dk1"/>
                </a:solidFill>
              </a:rPr>
              <a:t>　・著作権</a:t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ja" sz="1465">
                <a:solidFill>
                  <a:schemeClr val="dk1"/>
                </a:solidFill>
              </a:rPr>
              <a:t>　・アプリロゴ</a:t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ja" sz="1465">
                <a:solidFill>
                  <a:schemeClr val="dk1"/>
                </a:solidFill>
              </a:rPr>
              <a:t>のみ画面に表示予定</a:t>
            </a:r>
            <a:endParaRPr sz="1465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</a:t>
            </a:r>
            <a:r>
              <a:rPr lang="ja"/>
              <a:t>reserved</a:t>
            </a:r>
            <a:r>
              <a:rPr lang="ja"/>
              <a:t>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9475" l="0" r="10626" t="25083"/>
          <a:stretch/>
        </p:blipFill>
        <p:spPr>
          <a:xfrm>
            <a:off x="-8444850" y="148125"/>
            <a:ext cx="6509400" cy="26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75250" y="7644650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レシピ追加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71" name="Google Shape;71;p15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" name="Google Shape;73;p15"/>
          <p:cNvSpPr txBox="1"/>
          <p:nvPr/>
        </p:nvSpPr>
        <p:spPr>
          <a:xfrm>
            <a:off x="175350" y="8355588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目標金額設定｜アラート設定｜パスワード変更</a:t>
            </a:r>
            <a:endParaRPr sz="1200"/>
          </a:p>
        </p:txBody>
      </p:sp>
      <p:sp>
        <p:nvSpPr>
          <p:cNvPr id="74" name="Google Shape;74;p15"/>
          <p:cNvSpPr txBox="1"/>
          <p:nvPr/>
        </p:nvSpPr>
        <p:spPr>
          <a:xfrm>
            <a:off x="6262850" y="3597250"/>
            <a:ext cx="35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sp>
        <p:nvSpPr>
          <p:cNvPr id="79" name="Google Shape;79;p15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</a:t>
            </a:r>
            <a:r>
              <a:rPr lang="ja" sz="1200"/>
              <a:t>追加</a:t>
            </a:r>
            <a:endParaRPr sz="1200"/>
          </a:p>
        </p:txBody>
      </p:sp>
      <p:grpSp>
        <p:nvGrpSpPr>
          <p:cNvPr id="80" name="Google Shape;80;p15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81" name="Google Shape;81;p15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" name="Google Shape;82;p15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5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36088" y="710468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28075" y="950513"/>
            <a:ext cx="17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新規ユーザー登録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367225" y="1669125"/>
            <a:ext cx="209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ログインID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*20文字以内</a:t>
            </a:r>
            <a:endParaRPr sz="1200"/>
          </a:p>
        </p:txBody>
      </p:sp>
      <p:sp>
        <p:nvSpPr>
          <p:cNvPr id="93" name="Google Shape;93;p16"/>
          <p:cNvSpPr txBox="1"/>
          <p:nvPr/>
        </p:nvSpPr>
        <p:spPr>
          <a:xfrm>
            <a:off x="367225" y="3099375"/>
            <a:ext cx="20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ニックネーム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*20文字以内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67225" y="4482288"/>
            <a:ext cx="20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＊10文字以内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0" y="7954175"/>
            <a:ext cx="5144400" cy="117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14038" y="81117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35775" y="8756575"/>
            <a:ext cx="25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©3SFY All rights reserved.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67225" y="2361300"/>
            <a:ext cx="407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67225" y="5111825"/>
            <a:ext cx="407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67225" y="3837475"/>
            <a:ext cx="407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06775" y="6258625"/>
            <a:ext cx="11679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381475" y="1063650"/>
            <a:ext cx="23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ログイン画面</a:t>
            </a:r>
            <a:endParaRPr b="1"/>
          </a:p>
        </p:txBody>
      </p:sp>
      <p:sp>
        <p:nvSpPr>
          <p:cNvPr id="109" name="Google Shape;109;p17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0" y="7954175"/>
            <a:ext cx="5144400" cy="117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14038" y="81117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5775" y="8756575"/>
            <a:ext cx="25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©3SFY All rights reserved.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81475" y="2109800"/>
            <a:ext cx="209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ログインID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*20文字以内</a:t>
            </a:r>
            <a:endParaRPr sz="1200"/>
          </a:p>
        </p:txBody>
      </p:sp>
      <p:sp>
        <p:nvSpPr>
          <p:cNvPr id="115" name="Google Shape;115;p17"/>
          <p:cNvSpPr/>
          <p:nvPr/>
        </p:nvSpPr>
        <p:spPr>
          <a:xfrm>
            <a:off x="381475" y="2801975"/>
            <a:ext cx="407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81475" y="4140688"/>
            <a:ext cx="20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＊10文字以内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81475" y="4770225"/>
            <a:ext cx="407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835575" y="5740875"/>
            <a:ext cx="11679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81475" y="6885913"/>
            <a:ext cx="407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「</a:t>
            </a:r>
            <a:r>
              <a:rPr lang="ja">
                <a:solidFill>
                  <a:srgbClr val="FF0000"/>
                </a:solidFill>
              </a:rPr>
              <a:t>ログイン失敗しました」表示する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p18"/>
          <p:cNvSpPr txBox="1"/>
          <p:nvPr/>
        </p:nvSpPr>
        <p:spPr>
          <a:xfrm>
            <a:off x="361250" y="1546575"/>
            <a:ext cx="6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128" name="Google Shape;128;p18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sp>
        <p:nvSpPr>
          <p:cNvPr id="129" name="Google Shape;129;p18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400" y="1143425"/>
            <a:ext cx="2621050" cy="31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-1377175" y="785250"/>
            <a:ext cx="1061100" cy="541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ホバー時色変更</a:t>
            </a:r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133" name="Google Shape;133;p18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18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8"/>
          <p:cNvSpPr/>
          <p:nvPr/>
        </p:nvSpPr>
        <p:spPr>
          <a:xfrm>
            <a:off x="684750" y="3226613"/>
            <a:ext cx="3951000" cy="17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 flipH="1" rot="10800000">
            <a:off x="681625" y="4224025"/>
            <a:ext cx="789000" cy="700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37" idx="1"/>
            <a:endCxn id="137" idx="3"/>
          </p:cNvCxnSpPr>
          <p:nvPr/>
        </p:nvCxnSpPr>
        <p:spPr>
          <a:xfrm>
            <a:off x="684750" y="4084613"/>
            <a:ext cx="3951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8"/>
          <p:cNvSpPr/>
          <p:nvPr/>
        </p:nvSpPr>
        <p:spPr>
          <a:xfrm>
            <a:off x="1261550" y="1436238"/>
            <a:ext cx="2621100" cy="2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節約金額目標グラフ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708450" y="5367075"/>
            <a:ext cx="1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/>
              <a:t>記録詳細へ</a:t>
            </a:r>
            <a:endParaRPr u="sng"/>
          </a:p>
        </p:txBody>
      </p:sp>
      <p:grpSp>
        <p:nvGrpSpPr>
          <p:cNvPr id="142" name="Google Shape;142;p18"/>
          <p:cNvGrpSpPr/>
          <p:nvPr/>
        </p:nvGrpSpPr>
        <p:grpSpPr>
          <a:xfrm>
            <a:off x="-3064850" y="785250"/>
            <a:ext cx="1255200" cy="672150"/>
            <a:chOff x="-3064850" y="785250"/>
            <a:chExt cx="1255200" cy="672150"/>
          </a:xfrm>
        </p:grpSpPr>
        <p:sp>
          <p:nvSpPr>
            <p:cNvPr id="143" name="Google Shape;143;p18"/>
            <p:cNvSpPr/>
            <p:nvPr/>
          </p:nvSpPr>
          <p:spPr>
            <a:xfrm>
              <a:off x="-3064850" y="785250"/>
              <a:ext cx="1255200" cy="672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/>
                <a:t>現在開いているページの項目を</a:t>
              </a:r>
              <a:r>
                <a:rPr lang="ja" sz="1000"/>
                <a:t>色変更(</a:t>
              </a:r>
              <a:r>
                <a:rPr lang="ja" sz="1000"/>
                <a:t>くぼみみたいな、、</a:t>
              </a:r>
              <a:r>
                <a:rPr lang="ja" sz="1000"/>
                <a:t>)</a:t>
              </a:r>
              <a:endParaRPr sz="1000"/>
            </a:p>
          </p:txBody>
        </p:sp>
        <p:cxnSp>
          <p:nvCxnSpPr>
            <p:cNvPr id="144" name="Google Shape;144;p18"/>
            <p:cNvCxnSpPr/>
            <p:nvPr/>
          </p:nvCxnSpPr>
          <p:spPr>
            <a:xfrm>
              <a:off x="-3038475" y="1447800"/>
              <a:ext cx="11715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-3061100" y="1452600"/>
              <a:ext cx="1247700" cy="0"/>
            </a:xfrm>
            <a:prstGeom prst="straightConnector1">
              <a:avLst/>
            </a:prstGeom>
            <a:noFill/>
            <a:ln cap="flat" cmpd="sng" w="3810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-1809650" y="811650"/>
              <a:ext cx="0" cy="619200"/>
            </a:xfrm>
            <a:prstGeom prst="straightConnector1">
              <a:avLst/>
            </a:prstGeom>
            <a:noFill/>
            <a:ln cap="flat" cmpd="sng" w="3810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7" name="Google Shape;147;p18"/>
          <p:cNvSpPr txBox="1"/>
          <p:nvPr/>
        </p:nvSpPr>
        <p:spPr>
          <a:xfrm>
            <a:off x="-100" y="3853775"/>
            <a:ext cx="7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FF0000"/>
                </a:solidFill>
              </a:rPr>
              <a:t>1日当たりの目標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261650" y="2582374"/>
            <a:ext cx="2621100" cy="2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期間：6/1~6/31</a:t>
            </a:r>
            <a:endParaRPr sz="1200"/>
          </a:p>
        </p:txBody>
      </p:sp>
      <p:sp>
        <p:nvSpPr>
          <p:cNvPr id="149" name="Google Shape;149;p18"/>
          <p:cNvSpPr/>
          <p:nvPr/>
        </p:nvSpPr>
        <p:spPr>
          <a:xfrm>
            <a:off x="1261550" y="1841182"/>
            <a:ext cx="2621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目標削減金額　</a:t>
            </a:r>
            <a:r>
              <a:rPr b="1" lang="ja" sz="2400"/>
              <a:t>1000円</a:t>
            </a:r>
            <a:endParaRPr b="1" sz="2400"/>
          </a:p>
        </p:txBody>
      </p:sp>
      <p:sp>
        <p:nvSpPr>
          <p:cNvPr id="150" name="Google Shape;150;p18"/>
          <p:cNvSpPr/>
          <p:nvPr/>
        </p:nvSpPr>
        <p:spPr>
          <a:xfrm>
            <a:off x="1261650" y="2236500"/>
            <a:ext cx="2621100" cy="2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目標達成まであと</a:t>
            </a:r>
            <a:r>
              <a:rPr lang="ja"/>
              <a:t>　500円</a:t>
            </a:r>
            <a:endParaRPr/>
          </a:p>
        </p:txBody>
      </p:sp>
      <p:cxnSp>
        <p:nvCxnSpPr>
          <p:cNvPr id="151" name="Google Shape;151;p18"/>
          <p:cNvCxnSpPr/>
          <p:nvPr/>
        </p:nvCxnSpPr>
        <p:spPr>
          <a:xfrm>
            <a:off x="1480250" y="4252700"/>
            <a:ext cx="819300" cy="304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 flipH="1" rot="10800000">
            <a:off x="2289875" y="3938600"/>
            <a:ext cx="828900" cy="618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3118550" y="3947900"/>
            <a:ext cx="762000" cy="54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>
            <a:endCxn id="137" idx="3"/>
          </p:cNvCxnSpPr>
          <p:nvPr/>
        </p:nvCxnSpPr>
        <p:spPr>
          <a:xfrm flipH="1" rot="10800000">
            <a:off x="3867450" y="4084613"/>
            <a:ext cx="768300" cy="379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1468350" y="3232163"/>
            <a:ext cx="0" cy="17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2285875" y="3232163"/>
            <a:ext cx="0" cy="17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3111025" y="3232163"/>
            <a:ext cx="0" cy="17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3867575" y="3232163"/>
            <a:ext cx="0" cy="17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 txBox="1"/>
          <p:nvPr/>
        </p:nvSpPr>
        <p:spPr>
          <a:xfrm>
            <a:off x="1184550" y="4942625"/>
            <a:ext cx="65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6/1(水)</a:t>
            </a:r>
            <a:endParaRPr sz="1100"/>
          </a:p>
        </p:txBody>
      </p:sp>
      <p:sp>
        <p:nvSpPr>
          <p:cNvPr id="160" name="Google Shape;160;p18"/>
          <p:cNvSpPr txBox="1"/>
          <p:nvPr/>
        </p:nvSpPr>
        <p:spPr>
          <a:xfrm>
            <a:off x="1958425" y="4942625"/>
            <a:ext cx="65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6/2(木)</a:t>
            </a:r>
            <a:endParaRPr sz="1100"/>
          </a:p>
        </p:txBody>
      </p:sp>
      <p:sp>
        <p:nvSpPr>
          <p:cNvPr id="161" name="Google Shape;161;p18"/>
          <p:cNvSpPr txBox="1"/>
          <p:nvPr/>
        </p:nvSpPr>
        <p:spPr>
          <a:xfrm>
            <a:off x="2783575" y="4942625"/>
            <a:ext cx="65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6/3(金)</a:t>
            </a:r>
            <a:endParaRPr sz="1100"/>
          </a:p>
        </p:txBody>
      </p:sp>
      <p:sp>
        <p:nvSpPr>
          <p:cNvPr id="162" name="Google Shape;162;p18"/>
          <p:cNvSpPr txBox="1"/>
          <p:nvPr/>
        </p:nvSpPr>
        <p:spPr>
          <a:xfrm>
            <a:off x="3540125" y="4942625"/>
            <a:ext cx="65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6/4(</a:t>
            </a:r>
            <a:r>
              <a:rPr lang="ja" sz="1100"/>
              <a:t>土</a:t>
            </a:r>
            <a:r>
              <a:rPr lang="ja" sz="1100"/>
              <a:t>)</a:t>
            </a:r>
            <a:endParaRPr sz="1100"/>
          </a:p>
        </p:txBody>
      </p:sp>
      <p:sp>
        <p:nvSpPr>
          <p:cNvPr id="163" name="Google Shape;163;p18"/>
          <p:cNvSpPr txBox="1"/>
          <p:nvPr/>
        </p:nvSpPr>
        <p:spPr>
          <a:xfrm>
            <a:off x="4114950" y="4942625"/>
            <a:ext cx="89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(以下略)</a:t>
            </a:r>
            <a:endParaRPr sz="1100"/>
          </a:p>
        </p:txBody>
      </p:sp>
      <p:sp>
        <p:nvSpPr>
          <p:cNvPr id="164" name="Google Shape;164;p18"/>
          <p:cNvSpPr txBox="1"/>
          <p:nvPr/>
        </p:nvSpPr>
        <p:spPr>
          <a:xfrm>
            <a:off x="394400" y="2919200"/>
            <a:ext cx="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円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0" y="7428100"/>
            <a:ext cx="5144400" cy="170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フッター(Ｐ.３参照)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0" y="7150275"/>
            <a:ext cx="5144400" cy="198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9475" l="0" r="10626" t="25083"/>
          <a:stretch/>
        </p:blipFill>
        <p:spPr>
          <a:xfrm>
            <a:off x="-8042700" y="4070462"/>
            <a:ext cx="6509400" cy="26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175200" y="7554500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レシピ登録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169" name="Google Shape;169;p18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170" name="Google Shape;170;p18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Google Shape;171;p18"/>
          <p:cNvSpPr txBox="1"/>
          <p:nvPr/>
        </p:nvSpPr>
        <p:spPr>
          <a:xfrm>
            <a:off x="175200" y="8169688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172" name="Google Shape;172;p18"/>
          <p:cNvSpPr txBox="1"/>
          <p:nvPr/>
        </p:nvSpPr>
        <p:spPr>
          <a:xfrm>
            <a:off x="57225" y="7150263"/>
            <a:ext cx="35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(アプリ名、ロゴがここにあったらいいな)</a:t>
            </a:r>
            <a:endParaRPr sz="1100"/>
          </a:p>
        </p:txBody>
      </p:sp>
      <p:sp>
        <p:nvSpPr>
          <p:cNvPr id="173" name="Google Shape;173;p18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75200" y="7335775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レシピ登録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175" name="Google Shape;175;p18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176" name="Google Shape;176;p18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" name="Google Shape;177;p18"/>
          <p:cNvSpPr txBox="1"/>
          <p:nvPr/>
        </p:nvSpPr>
        <p:spPr>
          <a:xfrm>
            <a:off x="175350" y="7909650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178" name="Google Shape;178;p18"/>
          <p:cNvSpPr txBox="1"/>
          <p:nvPr/>
        </p:nvSpPr>
        <p:spPr>
          <a:xfrm>
            <a:off x="114300" y="6998100"/>
            <a:ext cx="35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EngelS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1316550" y="5954038"/>
            <a:ext cx="2511300" cy="538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/>
              <a:t>　今日の記録</a:t>
            </a:r>
            <a:endParaRPr sz="2300"/>
          </a:p>
        </p:txBody>
      </p:sp>
      <p:sp>
        <p:nvSpPr>
          <p:cNvPr id="180" name="Google Shape;180;p18"/>
          <p:cNvSpPr/>
          <p:nvPr/>
        </p:nvSpPr>
        <p:spPr>
          <a:xfrm>
            <a:off x="1604575" y="6038800"/>
            <a:ext cx="371400" cy="369300"/>
          </a:xfrm>
          <a:prstGeom prst="mathPl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175250" y="7644650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</a:t>
            </a:r>
            <a:r>
              <a:rPr b="1" lang="ja"/>
              <a:t>追加</a:t>
            </a:r>
            <a:r>
              <a:rPr b="1" lang="ja"/>
              <a:t>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184" name="Google Shape;184;p18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185" name="Google Shape;185;p18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" name="Google Shape;186;p18"/>
          <p:cNvSpPr txBox="1"/>
          <p:nvPr/>
        </p:nvSpPr>
        <p:spPr>
          <a:xfrm>
            <a:off x="175350" y="8355588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187" name="Google Shape;187;p18"/>
          <p:cNvSpPr txBox="1"/>
          <p:nvPr/>
        </p:nvSpPr>
        <p:spPr>
          <a:xfrm>
            <a:off x="136088" y="710468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4" name="Google Shape;194;p19"/>
          <p:cNvSpPr txBox="1"/>
          <p:nvPr/>
        </p:nvSpPr>
        <p:spPr>
          <a:xfrm>
            <a:off x="361250" y="632175"/>
            <a:ext cx="6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581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196" name="Google Shape;196;p19"/>
          <p:cNvSpPr/>
          <p:nvPr/>
        </p:nvSpPr>
        <p:spPr>
          <a:xfrm>
            <a:off x="1219238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一覧・検索</a:t>
            </a:r>
            <a:endParaRPr sz="1200"/>
          </a:p>
        </p:txBody>
      </p:sp>
      <p:sp>
        <p:nvSpPr>
          <p:cNvPr id="197" name="Google Shape;197;p19"/>
          <p:cNvSpPr/>
          <p:nvPr/>
        </p:nvSpPr>
        <p:spPr>
          <a:xfrm>
            <a:off x="22803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登録</a:t>
            </a:r>
            <a:endParaRPr sz="1200"/>
          </a:p>
        </p:txBody>
      </p:sp>
      <p:sp>
        <p:nvSpPr>
          <p:cNvPr id="198" name="Google Shape;198;p19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0" name="Google Shape;200;p19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201" name="Google Shape;201;p19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grpSp>
        <p:nvGrpSpPr>
          <p:cNvPr id="202" name="Google Shape;202;p19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203" name="Google Shape;203;p19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Google Shape;204;p19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" name="Google Shape;207;p19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レシピ登録</a:t>
            </a:r>
            <a:endParaRPr sz="1200"/>
          </a:p>
        </p:txBody>
      </p:sp>
      <p:sp>
        <p:nvSpPr>
          <p:cNvPr id="208" name="Google Shape;208;p19"/>
          <p:cNvSpPr/>
          <p:nvPr/>
        </p:nvSpPr>
        <p:spPr>
          <a:xfrm>
            <a:off x="609600" y="1625600"/>
            <a:ext cx="26190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3555300" y="1625600"/>
            <a:ext cx="9801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428625" y="2686050"/>
            <a:ext cx="4410000" cy="439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150" y="2438398"/>
            <a:ext cx="2235725" cy="26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/>
          <p:nvPr/>
        </p:nvSpPr>
        <p:spPr>
          <a:xfrm>
            <a:off x="-1377175" y="785250"/>
            <a:ext cx="1061100" cy="541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ホバー時色変更</a:t>
            </a:r>
            <a:endParaRPr/>
          </a:p>
        </p:txBody>
      </p:sp>
      <p:graphicFrame>
        <p:nvGraphicFramePr>
          <p:cNvPr id="213" name="Google Shape;213;p19"/>
          <p:cNvGraphicFramePr/>
          <p:nvPr/>
        </p:nvGraphicFramePr>
        <p:xfrm>
          <a:off x="446175" y="26098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{C29AF047-DA87-405F-9430-6575FA6F0E11}</a:tableStyleId>
              </a:tblPr>
              <a:tblGrid>
                <a:gridCol w="1972125"/>
                <a:gridCol w="856350"/>
                <a:gridCol w="1102375"/>
                <a:gridCol w="479150"/>
              </a:tblGrid>
              <a:tr h="52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レシピ名称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所要時間(分)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費用(1人当たり)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肉じゃが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20分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300円/人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カレーライス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30分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200円/人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オムライス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15分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14" name="Google Shape;214;p19"/>
          <p:cNvGrpSpPr/>
          <p:nvPr/>
        </p:nvGrpSpPr>
        <p:grpSpPr>
          <a:xfrm>
            <a:off x="-2139175" y="1605575"/>
            <a:ext cx="1255200" cy="672150"/>
            <a:chOff x="-3064850" y="785250"/>
            <a:chExt cx="1255200" cy="672150"/>
          </a:xfrm>
        </p:grpSpPr>
        <p:sp>
          <p:nvSpPr>
            <p:cNvPr id="215" name="Google Shape;215;p19"/>
            <p:cNvSpPr/>
            <p:nvPr/>
          </p:nvSpPr>
          <p:spPr>
            <a:xfrm>
              <a:off x="-3064850" y="785250"/>
              <a:ext cx="1255200" cy="672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/>
                <a:t>現在開いているページの項目を色変更(くぼみみたいな、、)</a:t>
              </a:r>
              <a:endParaRPr sz="1000"/>
            </a:p>
          </p:txBody>
        </p:sp>
        <p:cxnSp>
          <p:nvCxnSpPr>
            <p:cNvPr id="216" name="Google Shape;216;p19"/>
            <p:cNvCxnSpPr/>
            <p:nvPr/>
          </p:nvCxnSpPr>
          <p:spPr>
            <a:xfrm>
              <a:off x="-3038475" y="1447800"/>
              <a:ext cx="11715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9"/>
            <p:cNvCxnSpPr/>
            <p:nvPr/>
          </p:nvCxnSpPr>
          <p:spPr>
            <a:xfrm>
              <a:off x="-3061100" y="1452600"/>
              <a:ext cx="1247700" cy="0"/>
            </a:xfrm>
            <a:prstGeom prst="straightConnector1">
              <a:avLst/>
            </a:prstGeom>
            <a:noFill/>
            <a:ln cap="flat" cmpd="sng" w="3810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9"/>
            <p:cNvCxnSpPr/>
            <p:nvPr/>
          </p:nvCxnSpPr>
          <p:spPr>
            <a:xfrm>
              <a:off x="-1809650" y="811650"/>
              <a:ext cx="0" cy="619200"/>
            </a:xfrm>
            <a:prstGeom prst="straightConnector1">
              <a:avLst/>
            </a:prstGeom>
            <a:noFill/>
            <a:ln cap="flat" cmpd="sng" w="3810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9" name="Google Shape;219;p19"/>
          <p:cNvSpPr txBox="1"/>
          <p:nvPr/>
        </p:nvSpPr>
        <p:spPr>
          <a:xfrm>
            <a:off x="-2667000" y="3848100"/>
            <a:ext cx="2571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500">
                <a:solidFill>
                  <a:schemeClr val="dk1"/>
                </a:solidFill>
              </a:rPr>
              <a:t>レシピ名、所要時間、費用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500">
                <a:solidFill>
                  <a:schemeClr val="dk1"/>
                </a:solidFill>
              </a:rPr>
              <a:t>　(詳細ボタンで詳細表示)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20" name="Google Shape;220;p19"/>
          <p:cNvSpPr/>
          <p:nvPr/>
        </p:nvSpPr>
        <p:spPr>
          <a:xfrm>
            <a:off x="4359475" y="3196975"/>
            <a:ext cx="493800" cy="30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詳細</a:t>
            </a:r>
            <a:endParaRPr sz="1100"/>
          </a:p>
        </p:txBody>
      </p:sp>
      <p:sp>
        <p:nvSpPr>
          <p:cNvPr id="221" name="Google Shape;221;p19"/>
          <p:cNvSpPr/>
          <p:nvPr/>
        </p:nvSpPr>
        <p:spPr>
          <a:xfrm>
            <a:off x="4359475" y="3591775"/>
            <a:ext cx="493800" cy="30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詳細</a:t>
            </a:r>
            <a:endParaRPr sz="1100"/>
          </a:p>
        </p:txBody>
      </p:sp>
      <p:sp>
        <p:nvSpPr>
          <p:cNvPr id="222" name="Google Shape;222;p19"/>
          <p:cNvSpPr/>
          <p:nvPr/>
        </p:nvSpPr>
        <p:spPr>
          <a:xfrm>
            <a:off x="4359475" y="3986563"/>
            <a:ext cx="493800" cy="30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詳細</a:t>
            </a:r>
            <a:endParaRPr sz="1100"/>
          </a:p>
        </p:txBody>
      </p:sp>
      <p:sp>
        <p:nvSpPr>
          <p:cNvPr id="223" name="Google Shape;223;p19"/>
          <p:cNvSpPr/>
          <p:nvPr/>
        </p:nvSpPr>
        <p:spPr>
          <a:xfrm>
            <a:off x="0" y="7428100"/>
            <a:ext cx="5144400" cy="170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フッター(Ｐ.３参照)</a:t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175200" y="7335775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レシピ登録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226" name="Google Shape;226;p19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227" name="Google Shape;227;p19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8" name="Google Shape;228;p19"/>
          <p:cNvSpPr txBox="1"/>
          <p:nvPr/>
        </p:nvSpPr>
        <p:spPr>
          <a:xfrm>
            <a:off x="175350" y="7909650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229" name="Google Shape;229;p19"/>
          <p:cNvSpPr txBox="1"/>
          <p:nvPr/>
        </p:nvSpPr>
        <p:spPr>
          <a:xfrm>
            <a:off x="114300" y="6998100"/>
            <a:ext cx="35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EngelS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175250" y="7644650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</a:t>
            </a:r>
            <a:r>
              <a:rPr b="1" lang="ja"/>
              <a:t>追加</a:t>
            </a:r>
            <a:r>
              <a:rPr b="1" lang="ja"/>
              <a:t>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233" name="Google Shape;233;p19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234" name="Google Shape;234;p19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5" name="Google Shape;235;p19"/>
          <p:cNvSpPr txBox="1"/>
          <p:nvPr/>
        </p:nvSpPr>
        <p:spPr>
          <a:xfrm>
            <a:off x="175350" y="8355588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236" name="Google Shape;236;p19"/>
          <p:cNvSpPr txBox="1"/>
          <p:nvPr/>
        </p:nvSpPr>
        <p:spPr>
          <a:xfrm>
            <a:off x="136088" y="710468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953850" y="1994059"/>
            <a:ext cx="3236400" cy="5177100"/>
          </a:xfrm>
          <a:prstGeom prst="rect">
            <a:avLst/>
          </a:prstGeom>
          <a:solidFill>
            <a:srgbClr val="595959">
              <a:alpha val="41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>
            <p:ph idx="4294967295" type="body"/>
          </p:nvPr>
        </p:nvSpPr>
        <p:spPr>
          <a:xfrm>
            <a:off x="1042178" y="2496320"/>
            <a:ext cx="3084900" cy="391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レシピ名	カレーライス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費用		400	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所要時間　　30	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備考		</a:t>
            </a:r>
            <a:r>
              <a:rPr lang="ja" sz="1700"/>
              <a:t>クラシルのレシピ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700"/>
              <a:t>優しいお味シンプルカレーライス　　　</a:t>
            </a:r>
            <a:r>
              <a:rPr lang="ja"/>
              <a:t>　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3789124" y="2111725"/>
            <a:ext cx="2868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×</a:t>
            </a:r>
            <a:endParaRPr sz="2000"/>
          </a:p>
        </p:txBody>
      </p:sp>
      <p:sp>
        <p:nvSpPr>
          <p:cNvPr id="240" name="Google Shape;240;p19"/>
          <p:cNvSpPr txBox="1"/>
          <p:nvPr/>
        </p:nvSpPr>
        <p:spPr>
          <a:xfrm>
            <a:off x="1844520" y="4468609"/>
            <a:ext cx="223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https://www.kurashiru.com/recipes/47f6d958-a4de-4015-90eb-be1ea1d0d188</a:t>
            </a:r>
            <a:endParaRPr sz="1300"/>
          </a:p>
        </p:txBody>
      </p:sp>
      <p:sp>
        <p:nvSpPr>
          <p:cNvPr id="241" name="Google Shape;241;p19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p20"/>
          <p:cNvSpPr txBox="1"/>
          <p:nvPr/>
        </p:nvSpPr>
        <p:spPr>
          <a:xfrm>
            <a:off x="361250" y="632175"/>
            <a:ext cx="6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1581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250" name="Google Shape;250;p20"/>
          <p:cNvSpPr/>
          <p:nvPr/>
        </p:nvSpPr>
        <p:spPr>
          <a:xfrm>
            <a:off x="1219238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一覧・検索</a:t>
            </a:r>
            <a:endParaRPr sz="1200"/>
          </a:p>
        </p:txBody>
      </p:sp>
      <p:sp>
        <p:nvSpPr>
          <p:cNvPr id="251" name="Google Shape;251;p20"/>
          <p:cNvSpPr/>
          <p:nvPr/>
        </p:nvSpPr>
        <p:spPr>
          <a:xfrm>
            <a:off x="22803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登録</a:t>
            </a:r>
            <a:endParaRPr sz="1200"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253" name="Google Shape;253;p20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0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20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9" name="Google Shape;259;p20"/>
          <p:cNvSpPr txBox="1"/>
          <p:nvPr/>
        </p:nvSpPr>
        <p:spPr>
          <a:xfrm>
            <a:off x="361250" y="632175"/>
            <a:ext cx="6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1581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261" name="Google Shape;261;p20"/>
          <p:cNvSpPr/>
          <p:nvPr/>
        </p:nvSpPr>
        <p:spPr>
          <a:xfrm>
            <a:off x="1219238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一覧・検索</a:t>
            </a:r>
            <a:endParaRPr sz="1200"/>
          </a:p>
        </p:txBody>
      </p:sp>
      <p:sp>
        <p:nvSpPr>
          <p:cNvPr id="262" name="Google Shape;262;p20"/>
          <p:cNvSpPr/>
          <p:nvPr/>
        </p:nvSpPr>
        <p:spPr>
          <a:xfrm>
            <a:off x="2280350" y="45150"/>
            <a:ext cx="1061100" cy="54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登録</a:t>
            </a:r>
            <a:endParaRPr sz="1200"/>
          </a:p>
        </p:txBody>
      </p:sp>
      <p:sp>
        <p:nvSpPr>
          <p:cNvPr id="263" name="Google Shape;263;p20"/>
          <p:cNvSpPr/>
          <p:nvPr/>
        </p:nvSpPr>
        <p:spPr>
          <a:xfrm>
            <a:off x="-100" y="0"/>
            <a:ext cx="5144400" cy="6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124850" y="16027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5" name="Google Shape;265;p20"/>
          <p:cNvSpPr/>
          <p:nvPr/>
        </p:nvSpPr>
        <p:spPr>
          <a:xfrm>
            <a:off x="-100" y="150"/>
            <a:ext cx="10863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ホーム</a:t>
            </a:r>
            <a:endParaRPr sz="1200"/>
          </a:p>
        </p:txBody>
      </p:sp>
      <p:sp>
        <p:nvSpPr>
          <p:cNvPr id="266" name="Google Shape;266;p20"/>
          <p:cNvSpPr/>
          <p:nvPr/>
        </p:nvSpPr>
        <p:spPr>
          <a:xfrm>
            <a:off x="1086325" y="0"/>
            <a:ext cx="14079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レシピ一覧・検索</a:t>
            </a:r>
            <a:endParaRPr sz="1200"/>
          </a:p>
        </p:txBody>
      </p:sp>
      <p:grpSp>
        <p:nvGrpSpPr>
          <p:cNvPr id="267" name="Google Shape;267;p20"/>
          <p:cNvGrpSpPr/>
          <p:nvPr/>
        </p:nvGrpSpPr>
        <p:grpSpPr>
          <a:xfrm>
            <a:off x="4535485" y="115950"/>
            <a:ext cx="493729" cy="400200"/>
            <a:chOff x="1589450" y="2122300"/>
            <a:chExt cx="654900" cy="400200"/>
          </a:xfrm>
        </p:grpSpPr>
        <p:sp>
          <p:nvSpPr>
            <p:cNvPr id="268" name="Google Shape;268;p20"/>
            <p:cNvSpPr/>
            <p:nvPr/>
          </p:nvSpPr>
          <p:spPr>
            <a:xfrm>
              <a:off x="1589450" y="2122300"/>
              <a:ext cx="6549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" name="Google Shape;269;p20"/>
            <p:cNvCxnSpPr/>
            <p:nvPr/>
          </p:nvCxnSpPr>
          <p:spPr>
            <a:xfrm>
              <a:off x="1725950" y="2232275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0"/>
            <p:cNvCxnSpPr/>
            <p:nvPr/>
          </p:nvCxnSpPr>
          <p:spPr>
            <a:xfrm>
              <a:off x="1725950" y="232240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0"/>
            <p:cNvCxnSpPr/>
            <p:nvPr/>
          </p:nvCxnSpPr>
          <p:spPr>
            <a:xfrm>
              <a:off x="1725950" y="2405750"/>
              <a:ext cx="381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レシピ登録</a:t>
            </a:r>
            <a:endParaRPr sz="1200"/>
          </a:p>
        </p:txBody>
      </p:sp>
      <p:sp>
        <p:nvSpPr>
          <p:cNvPr id="273" name="Google Shape;273;p20"/>
          <p:cNvSpPr/>
          <p:nvPr/>
        </p:nvSpPr>
        <p:spPr>
          <a:xfrm>
            <a:off x="-1377175" y="785250"/>
            <a:ext cx="1061100" cy="541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ホバー時色変更</a:t>
            </a:r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>
            <a:off x="-2229450" y="1823825"/>
            <a:ext cx="1255200" cy="672150"/>
            <a:chOff x="-3064850" y="785250"/>
            <a:chExt cx="1255200" cy="672150"/>
          </a:xfrm>
        </p:grpSpPr>
        <p:sp>
          <p:nvSpPr>
            <p:cNvPr id="275" name="Google Shape;275;p20"/>
            <p:cNvSpPr/>
            <p:nvPr/>
          </p:nvSpPr>
          <p:spPr>
            <a:xfrm>
              <a:off x="-3064850" y="785250"/>
              <a:ext cx="1255200" cy="672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/>
                <a:t>現在開いているページの項目を色変更(くぼみみたいな、、)</a:t>
              </a:r>
              <a:endParaRPr sz="1000"/>
            </a:p>
          </p:txBody>
        </p:sp>
        <p:cxnSp>
          <p:nvCxnSpPr>
            <p:cNvPr id="276" name="Google Shape;276;p20"/>
            <p:cNvCxnSpPr/>
            <p:nvPr/>
          </p:nvCxnSpPr>
          <p:spPr>
            <a:xfrm>
              <a:off x="-3038475" y="1447800"/>
              <a:ext cx="11715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0"/>
            <p:cNvCxnSpPr/>
            <p:nvPr/>
          </p:nvCxnSpPr>
          <p:spPr>
            <a:xfrm>
              <a:off x="-3061100" y="1452600"/>
              <a:ext cx="1247700" cy="0"/>
            </a:xfrm>
            <a:prstGeom prst="straightConnector1">
              <a:avLst/>
            </a:prstGeom>
            <a:noFill/>
            <a:ln cap="flat" cmpd="sng" w="3810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0"/>
            <p:cNvCxnSpPr/>
            <p:nvPr/>
          </p:nvCxnSpPr>
          <p:spPr>
            <a:xfrm>
              <a:off x="-1809650" y="811650"/>
              <a:ext cx="0" cy="619200"/>
            </a:xfrm>
            <a:prstGeom prst="straightConnector1">
              <a:avLst/>
            </a:prstGeom>
            <a:noFill/>
            <a:ln cap="flat" cmpd="sng" w="3810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" name="Google Shape;279;p20"/>
          <p:cNvSpPr txBox="1"/>
          <p:nvPr/>
        </p:nvSpPr>
        <p:spPr>
          <a:xfrm>
            <a:off x="124850" y="785250"/>
            <a:ext cx="30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レシピを登録してください</a:t>
            </a:r>
            <a:endParaRPr/>
          </a:p>
        </p:txBody>
      </p:sp>
      <p:pic>
        <p:nvPicPr>
          <p:cNvPr id="280" name="Google Shape;2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850" y="1684314"/>
            <a:ext cx="2305200" cy="269983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/>
          <p:nvPr/>
        </p:nvSpPr>
        <p:spPr>
          <a:xfrm>
            <a:off x="694550" y="5969000"/>
            <a:ext cx="8865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リセット</a:t>
            </a:r>
            <a:endParaRPr sz="1300"/>
          </a:p>
        </p:txBody>
      </p:sp>
      <p:sp>
        <p:nvSpPr>
          <p:cNvPr id="282" name="Google Shape;282;p20"/>
          <p:cNvSpPr/>
          <p:nvPr/>
        </p:nvSpPr>
        <p:spPr>
          <a:xfrm>
            <a:off x="1685700" y="5969000"/>
            <a:ext cx="8865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登録</a:t>
            </a:r>
            <a:endParaRPr sz="1300"/>
          </a:p>
        </p:txBody>
      </p:sp>
      <p:sp>
        <p:nvSpPr>
          <p:cNvPr id="283" name="Google Shape;283;p20"/>
          <p:cNvSpPr/>
          <p:nvPr/>
        </p:nvSpPr>
        <p:spPr>
          <a:xfrm>
            <a:off x="2904900" y="5969000"/>
            <a:ext cx="19530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エラー表示余白</a:t>
            </a:r>
            <a:endParaRPr sz="1300"/>
          </a:p>
        </p:txBody>
      </p:sp>
      <p:sp>
        <p:nvSpPr>
          <p:cNvPr id="284" name="Google Shape;284;p20"/>
          <p:cNvSpPr/>
          <p:nvPr/>
        </p:nvSpPr>
        <p:spPr>
          <a:xfrm>
            <a:off x="1390650" y="2557875"/>
            <a:ext cx="33294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半角英数字で記入してください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(プレースホルダー)</a:t>
            </a:r>
            <a:endParaRPr sz="1300"/>
          </a:p>
        </p:txBody>
      </p:sp>
      <p:sp>
        <p:nvSpPr>
          <p:cNvPr id="285" name="Google Shape;285;p20"/>
          <p:cNvSpPr/>
          <p:nvPr/>
        </p:nvSpPr>
        <p:spPr>
          <a:xfrm>
            <a:off x="1390650" y="1773050"/>
            <a:ext cx="33294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ここに記入(プレースホルダー)</a:t>
            </a:r>
            <a:endParaRPr sz="1300"/>
          </a:p>
        </p:txBody>
      </p:sp>
      <p:sp>
        <p:nvSpPr>
          <p:cNvPr id="286" name="Google Shape;286;p20"/>
          <p:cNvSpPr/>
          <p:nvPr/>
        </p:nvSpPr>
        <p:spPr>
          <a:xfrm>
            <a:off x="1390650" y="3342688"/>
            <a:ext cx="33294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半角英数字で</a:t>
            </a:r>
            <a:r>
              <a:rPr lang="ja" sz="1300">
                <a:solidFill>
                  <a:schemeClr val="dk1"/>
                </a:solidFill>
              </a:rPr>
              <a:t>記入してください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(プレースホルダー)</a:t>
            </a:r>
            <a:endParaRPr sz="1300"/>
          </a:p>
        </p:txBody>
      </p:sp>
      <p:sp>
        <p:nvSpPr>
          <p:cNvPr id="287" name="Google Shape;287;p20"/>
          <p:cNvSpPr/>
          <p:nvPr/>
        </p:nvSpPr>
        <p:spPr>
          <a:xfrm>
            <a:off x="1390650" y="4132625"/>
            <a:ext cx="33294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ここに記入(プレースホルダー)</a:t>
            </a:r>
            <a:endParaRPr sz="1300"/>
          </a:p>
        </p:txBody>
      </p:sp>
      <p:sp>
        <p:nvSpPr>
          <p:cNvPr id="288" name="Google Shape;288;p20"/>
          <p:cNvSpPr/>
          <p:nvPr/>
        </p:nvSpPr>
        <p:spPr>
          <a:xfrm>
            <a:off x="1390650" y="4922550"/>
            <a:ext cx="33294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ここに記入(プレースホルダー)</a:t>
            </a:r>
            <a:endParaRPr sz="1300"/>
          </a:p>
        </p:txBody>
      </p:sp>
      <p:sp>
        <p:nvSpPr>
          <p:cNvPr id="289" name="Google Shape;289;p20"/>
          <p:cNvSpPr/>
          <p:nvPr/>
        </p:nvSpPr>
        <p:spPr>
          <a:xfrm>
            <a:off x="245450" y="1899675"/>
            <a:ext cx="1061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レシピ名</a:t>
            </a:r>
            <a:r>
              <a:rPr b="1" lang="ja" sz="1300">
                <a:solidFill>
                  <a:srgbClr val="FF0000"/>
                </a:solidFill>
              </a:rPr>
              <a:t>※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245450" y="2709575"/>
            <a:ext cx="1061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費用(円)</a:t>
            </a:r>
            <a:r>
              <a:rPr b="1" lang="ja" sz="1300">
                <a:solidFill>
                  <a:srgbClr val="FF0000"/>
                </a:solidFill>
              </a:rPr>
              <a:t>※</a:t>
            </a:r>
            <a:endParaRPr sz="1300"/>
          </a:p>
        </p:txBody>
      </p:sp>
      <p:sp>
        <p:nvSpPr>
          <p:cNvPr id="291" name="Google Shape;291;p20"/>
          <p:cNvSpPr/>
          <p:nvPr/>
        </p:nvSpPr>
        <p:spPr>
          <a:xfrm>
            <a:off x="115525" y="3491100"/>
            <a:ext cx="12552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調理時間(分)</a:t>
            </a:r>
            <a:endParaRPr sz="1300"/>
          </a:p>
        </p:txBody>
      </p:sp>
      <p:sp>
        <p:nvSpPr>
          <p:cNvPr id="292" name="Google Shape;292;p20"/>
          <p:cNvSpPr/>
          <p:nvPr/>
        </p:nvSpPr>
        <p:spPr>
          <a:xfrm>
            <a:off x="245450" y="4248575"/>
            <a:ext cx="1086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9900"/>
                </a:solidFill>
              </a:rPr>
              <a:t>参考ＵＲＬ</a:t>
            </a:r>
            <a:endParaRPr sz="1300">
              <a:solidFill>
                <a:srgbClr val="FF9900"/>
              </a:solidFill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321650" y="5034850"/>
            <a:ext cx="8865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備考</a:t>
            </a:r>
            <a:endParaRPr sz="1300"/>
          </a:p>
        </p:txBody>
      </p:sp>
      <p:sp>
        <p:nvSpPr>
          <p:cNvPr id="294" name="Google Shape;294;p20"/>
          <p:cNvSpPr txBox="1"/>
          <p:nvPr/>
        </p:nvSpPr>
        <p:spPr>
          <a:xfrm>
            <a:off x="158150" y="1210263"/>
            <a:ext cx="273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FF0000"/>
                </a:solidFill>
              </a:rPr>
              <a:t>※</a:t>
            </a:r>
            <a:r>
              <a:rPr lang="ja" sz="1300">
                <a:solidFill>
                  <a:srgbClr val="FF0000"/>
                </a:solidFill>
              </a:rPr>
              <a:t>は</a:t>
            </a:r>
            <a:r>
              <a:rPr lang="ja" sz="1300">
                <a:solidFill>
                  <a:srgbClr val="FF0000"/>
                </a:solidFill>
              </a:rPr>
              <a:t>必須入力項目です。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0" y="7428100"/>
            <a:ext cx="5144400" cy="170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フッター(Ｐ.３参照)</a:t>
            </a:r>
            <a:endParaRPr/>
          </a:p>
        </p:txBody>
      </p:sp>
      <p:sp>
        <p:nvSpPr>
          <p:cNvPr id="296" name="Google Shape;296;p20"/>
          <p:cNvSpPr txBox="1"/>
          <p:nvPr/>
        </p:nvSpPr>
        <p:spPr>
          <a:xfrm>
            <a:off x="4720100" y="2826225"/>
            <a:ext cx="4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円</a:t>
            </a:r>
            <a:endParaRPr/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4">
            <a:alphaModFix/>
          </a:blip>
          <a:srcRect b="13410" l="3892" r="0" t="18654"/>
          <a:stretch/>
        </p:blipFill>
        <p:spPr>
          <a:xfrm>
            <a:off x="-6213525" y="4248575"/>
            <a:ext cx="4944275" cy="19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0"/>
          <p:cNvSpPr txBox="1"/>
          <p:nvPr/>
        </p:nvSpPr>
        <p:spPr>
          <a:xfrm>
            <a:off x="4720100" y="3546100"/>
            <a:ext cx="4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分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sp>
        <p:nvSpPr>
          <p:cNvPr id="300" name="Google Shape;300;p20"/>
          <p:cNvSpPr txBox="1"/>
          <p:nvPr/>
        </p:nvSpPr>
        <p:spPr>
          <a:xfrm>
            <a:off x="175200" y="7335775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レシピ登録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301" name="Google Shape;301;p20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302" name="Google Shape;302;p20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20"/>
          <p:cNvSpPr txBox="1"/>
          <p:nvPr/>
        </p:nvSpPr>
        <p:spPr>
          <a:xfrm>
            <a:off x="175350" y="7909650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304" name="Google Shape;304;p20"/>
          <p:cNvSpPr txBox="1"/>
          <p:nvPr/>
        </p:nvSpPr>
        <p:spPr>
          <a:xfrm>
            <a:off x="114300" y="6998100"/>
            <a:ext cx="35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EngelS</a:t>
            </a: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3638425" y="7753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0" y="6934200"/>
            <a:ext cx="5144400" cy="21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©3SFY All rights reserved.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175250" y="7644650"/>
            <a:ext cx="4793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ホーム　レシピ一覧・検索　レシピ</a:t>
            </a:r>
            <a:r>
              <a:rPr b="1" lang="ja"/>
              <a:t>追加</a:t>
            </a:r>
            <a:r>
              <a:rPr b="1" lang="ja"/>
              <a:t>　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１日の食事記録　詳細表示</a:t>
            </a:r>
            <a:endParaRPr b="1"/>
          </a:p>
        </p:txBody>
      </p:sp>
      <p:sp>
        <p:nvSpPr>
          <p:cNvPr id="308" name="Google Shape;308;p20"/>
          <p:cNvSpPr txBox="1"/>
          <p:nvPr/>
        </p:nvSpPr>
        <p:spPr>
          <a:xfrm>
            <a:off x="4032000" y="8724900"/>
            <a:ext cx="1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ログアウト</a:t>
            </a:r>
            <a:endParaRPr sz="1200"/>
          </a:p>
        </p:txBody>
      </p:sp>
      <p:sp>
        <p:nvSpPr>
          <p:cNvPr id="309" name="Google Shape;309;p20"/>
          <p:cNvSpPr txBox="1"/>
          <p:nvPr/>
        </p:nvSpPr>
        <p:spPr>
          <a:xfrm>
            <a:off x="3695700" y="8445425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0" name="Google Shape;310;p20"/>
          <p:cNvSpPr txBox="1"/>
          <p:nvPr/>
        </p:nvSpPr>
        <p:spPr>
          <a:xfrm>
            <a:off x="175350" y="8355588"/>
            <a:ext cx="4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プロフィール編集｜目標金額設定｜アラート設定｜パスワード変更</a:t>
            </a:r>
            <a:endParaRPr sz="1200"/>
          </a:p>
        </p:txBody>
      </p:sp>
      <p:sp>
        <p:nvSpPr>
          <p:cNvPr id="311" name="Google Shape;311;p20"/>
          <p:cNvSpPr txBox="1"/>
          <p:nvPr/>
        </p:nvSpPr>
        <p:spPr>
          <a:xfrm>
            <a:off x="136088" y="7104688"/>
            <a:ext cx="813900" cy="47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ロゴ</a:t>
            </a:r>
            <a:endParaRPr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2494200" y="0"/>
            <a:ext cx="1061100" cy="6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レシピ追加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/>
          <p:nvPr/>
        </p:nvSpPr>
        <p:spPr>
          <a:xfrm>
            <a:off x="38100" y="1809750"/>
            <a:ext cx="5029200" cy="6915300"/>
          </a:xfrm>
          <a:prstGeom prst="rect">
            <a:avLst/>
          </a:prstGeom>
          <a:solidFill>
            <a:srgbClr val="595959">
              <a:alpha val="41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 txBox="1"/>
          <p:nvPr>
            <p:ph type="title"/>
          </p:nvPr>
        </p:nvSpPr>
        <p:spPr>
          <a:xfrm>
            <a:off x="175350" y="333948"/>
            <a:ext cx="47937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レシピ登録画面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モーダルウィンドウ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33"/>
              <a:t>(レシピ登録画面上にポップアップで表示)</a:t>
            </a:r>
            <a:endParaRPr sz="2133"/>
          </a:p>
        </p:txBody>
      </p:sp>
      <p:sp>
        <p:nvSpPr>
          <p:cNvPr id="319" name="Google Shape;319;p21"/>
          <p:cNvSpPr txBox="1"/>
          <p:nvPr>
            <p:ph idx="1" type="body"/>
          </p:nvPr>
        </p:nvSpPr>
        <p:spPr>
          <a:xfrm>
            <a:off x="175350" y="2480638"/>
            <a:ext cx="4793700" cy="5226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レシピ名	カレーライス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費用		400	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所要時間　　30	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備考		</a:t>
            </a:r>
            <a:r>
              <a:rPr lang="ja" sz="1700"/>
              <a:t>クラシルのレシピ</a:t>
            </a:r>
            <a:endParaRPr sz="1700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700"/>
              <a:t>優しいお味シンプルカレーライス　　　</a:t>
            </a:r>
            <a:r>
              <a:rPr lang="ja"/>
              <a:t>　</a:t>
            </a:r>
            <a:endParaRPr/>
          </a:p>
        </p:txBody>
      </p:sp>
      <p:sp>
        <p:nvSpPr>
          <p:cNvPr id="320" name="Google Shape;320;p21"/>
          <p:cNvSpPr txBox="1"/>
          <p:nvPr/>
        </p:nvSpPr>
        <p:spPr>
          <a:xfrm>
            <a:off x="228600" y="1924050"/>
            <a:ext cx="4686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これで登録しますか？</a:t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1351775" y="7921625"/>
            <a:ext cx="8865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はい</a:t>
            </a:r>
            <a:endParaRPr sz="1300"/>
          </a:p>
        </p:txBody>
      </p:sp>
      <p:sp>
        <p:nvSpPr>
          <p:cNvPr id="322" name="Google Shape;322;p21"/>
          <p:cNvSpPr/>
          <p:nvPr/>
        </p:nvSpPr>
        <p:spPr>
          <a:xfrm>
            <a:off x="3075750" y="7921625"/>
            <a:ext cx="8865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いいえ</a:t>
            </a:r>
            <a:endParaRPr sz="1300"/>
          </a:p>
        </p:txBody>
      </p:sp>
      <p:sp>
        <p:nvSpPr>
          <p:cNvPr id="323" name="Google Shape;323;p21"/>
          <p:cNvSpPr txBox="1"/>
          <p:nvPr/>
        </p:nvSpPr>
        <p:spPr>
          <a:xfrm>
            <a:off x="1447800" y="5162550"/>
            <a:ext cx="346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https://www.kurashiru.com/recipes/47f6d958-a4de-4015-90eb-be1ea1d0d188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