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64" r:id="rId4"/>
    <p:sldId id="263" r:id="rId5"/>
    <p:sldId id="265" r:id="rId6"/>
    <p:sldId id="260" r:id="rId7"/>
    <p:sldId id="262"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8602"/>
    <a:srgbClr val="F941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F803202-4CFA-479C-A4DE-BE8F2866544D}" type="datetimeFigureOut">
              <a:rPr kumimoji="1" lang="ja-JP" altLang="en-US" smtClean="0"/>
              <a:t>2022/6/8</a:t>
            </a:fld>
            <a:endParaRPr kumimoji="1" lang="ja-JP" alt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9DF76B-E544-4776-A747-467F51EF953A}" type="slidenum">
              <a:rPr kumimoji="1" lang="ja-JP" altLang="en-US" smtClean="0"/>
              <a:t>‹#›</a:t>
            </a:fld>
            <a:endParaRPr kumimoji="1" lang="ja-JP" altLang="en-US"/>
          </a:p>
        </p:txBody>
      </p:sp>
    </p:spTree>
    <p:extLst>
      <p:ext uri="{BB962C8B-B14F-4D97-AF65-F5344CB8AC3E}">
        <p14:creationId xmlns:p14="http://schemas.microsoft.com/office/powerpoint/2010/main" val="2279220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F803202-4CFA-479C-A4DE-BE8F2866544D}" type="datetimeFigureOut">
              <a:rPr kumimoji="1" lang="ja-JP" altLang="en-US" smtClean="0"/>
              <a:t>2022/6/8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59DF76B-E544-4776-A747-467F51EF953A}" type="slidenum">
              <a:rPr kumimoji="1" lang="ja-JP" altLang="en-US" smtClean="0"/>
              <a:t>‹#›</a:t>
            </a:fld>
            <a:endParaRPr kumimoji="1" lang="ja-JP" altLang="en-US"/>
          </a:p>
        </p:txBody>
      </p:sp>
    </p:spTree>
    <p:extLst>
      <p:ext uri="{BB962C8B-B14F-4D97-AF65-F5344CB8AC3E}">
        <p14:creationId xmlns:p14="http://schemas.microsoft.com/office/powerpoint/2010/main" val="1401031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F803202-4CFA-479C-A4DE-BE8F2866544D}" type="datetimeFigureOut">
              <a:rPr kumimoji="1" lang="ja-JP" altLang="en-US" smtClean="0"/>
              <a:t>2022/6/8</a:t>
            </a:fld>
            <a:endParaRPr kumimoji="1" lang="ja-JP" altLang="en-US"/>
          </a:p>
        </p:txBody>
      </p:sp>
      <p:sp>
        <p:nvSpPr>
          <p:cNvPr id="5" name="Footer Placeholder 4"/>
          <p:cNvSpPr>
            <a:spLocks noGrp="1"/>
          </p:cNvSpPr>
          <p:nvPr>
            <p:ph type="ftr" sz="quarter" idx="11"/>
          </p:nvPr>
        </p:nvSpPr>
        <p:spPr>
          <a:xfrm>
            <a:off x="774923" y="5951811"/>
            <a:ext cx="7896279" cy="365125"/>
          </a:xfrm>
        </p:spPr>
        <p:txBody>
          <a:bodyPr/>
          <a:lstStyle/>
          <a:p>
            <a:endParaRPr kumimoji="1" lang="ja-JP"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9DF76B-E544-4776-A747-467F51EF953A}" type="slidenum">
              <a:rPr kumimoji="1" lang="ja-JP" altLang="en-US" smtClean="0"/>
              <a:t>‹#›</a:t>
            </a:fld>
            <a:endParaRPr kumimoji="1" lang="ja-JP" altLang="en-US"/>
          </a:p>
        </p:txBody>
      </p:sp>
    </p:spTree>
    <p:extLst>
      <p:ext uri="{BB962C8B-B14F-4D97-AF65-F5344CB8AC3E}">
        <p14:creationId xmlns:p14="http://schemas.microsoft.com/office/powerpoint/2010/main" val="424704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F803202-4CFA-479C-A4DE-BE8F2866544D}" type="datetimeFigureOut">
              <a:rPr kumimoji="1" lang="ja-JP" altLang="en-US" smtClean="0"/>
              <a:t>2022/6/8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558300" y="5956137"/>
            <a:ext cx="1052508" cy="365125"/>
          </a:xfrm>
        </p:spPr>
        <p:txBody>
          <a:bodyPr/>
          <a:lstStyle/>
          <a:p>
            <a:fld id="{C59DF76B-E544-4776-A747-467F51EF953A}" type="slidenum">
              <a:rPr kumimoji="1" lang="ja-JP" altLang="en-US" smtClean="0"/>
              <a:t>‹#›</a:t>
            </a:fld>
            <a:endParaRPr kumimoji="1" lang="ja-JP" altLang="en-US"/>
          </a:p>
        </p:txBody>
      </p:sp>
    </p:spTree>
    <p:extLst>
      <p:ext uri="{BB962C8B-B14F-4D97-AF65-F5344CB8AC3E}">
        <p14:creationId xmlns:p14="http://schemas.microsoft.com/office/powerpoint/2010/main" val="431338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F803202-4CFA-479C-A4DE-BE8F2866544D}" type="datetimeFigureOut">
              <a:rPr kumimoji="1" lang="ja-JP" altLang="en-US" smtClean="0"/>
              <a:t>2022/6/8</a:t>
            </a:fld>
            <a:endParaRPr kumimoji="1" lang="ja-JP"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9DF76B-E544-4776-A747-467F51EF953A}" type="slidenum">
              <a:rPr kumimoji="1" lang="ja-JP" altLang="en-US" smtClean="0"/>
              <a:t>‹#›</a:t>
            </a:fld>
            <a:endParaRPr kumimoji="1" lang="ja-JP" altLang="en-US"/>
          </a:p>
        </p:txBody>
      </p:sp>
    </p:spTree>
    <p:extLst>
      <p:ext uri="{BB962C8B-B14F-4D97-AF65-F5344CB8AC3E}">
        <p14:creationId xmlns:p14="http://schemas.microsoft.com/office/powerpoint/2010/main" val="1914574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F803202-4CFA-479C-A4DE-BE8F2866544D}" type="datetimeFigureOut">
              <a:rPr kumimoji="1" lang="ja-JP" altLang="en-US" smtClean="0"/>
              <a:t>2022/6/8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59DF76B-E544-4776-A747-467F51EF953A}" type="slidenum">
              <a:rPr kumimoji="1" lang="ja-JP" altLang="en-US" smtClean="0"/>
              <a:t>‹#›</a:t>
            </a:fld>
            <a:endParaRPr kumimoji="1" lang="ja-JP" altLang="en-US"/>
          </a:p>
        </p:txBody>
      </p:sp>
    </p:spTree>
    <p:extLst>
      <p:ext uri="{BB962C8B-B14F-4D97-AF65-F5344CB8AC3E}">
        <p14:creationId xmlns:p14="http://schemas.microsoft.com/office/powerpoint/2010/main" val="765252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F803202-4CFA-479C-A4DE-BE8F2866544D}" type="datetimeFigureOut">
              <a:rPr kumimoji="1" lang="ja-JP" altLang="en-US" smtClean="0"/>
              <a:t>2022/6/8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59DF76B-E544-4776-A747-467F51EF953A}" type="slidenum">
              <a:rPr kumimoji="1" lang="ja-JP" altLang="en-US" smtClean="0"/>
              <a:t>‹#›</a:t>
            </a:fld>
            <a:endParaRPr kumimoji="1" lang="ja-JP" altLang="en-US"/>
          </a:p>
        </p:txBody>
      </p:sp>
    </p:spTree>
    <p:extLst>
      <p:ext uri="{BB962C8B-B14F-4D97-AF65-F5344CB8AC3E}">
        <p14:creationId xmlns:p14="http://schemas.microsoft.com/office/powerpoint/2010/main" val="990659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F803202-4CFA-479C-A4DE-BE8F2866544D}" type="datetimeFigureOut">
              <a:rPr kumimoji="1" lang="ja-JP" altLang="en-US" smtClean="0"/>
              <a:t>2022/6/8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59DF76B-E544-4776-A747-467F51EF953A}" type="slidenum">
              <a:rPr kumimoji="1" lang="ja-JP" altLang="en-US" smtClean="0"/>
              <a:t>‹#›</a:t>
            </a:fld>
            <a:endParaRPr kumimoji="1" lang="ja-JP" alt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113758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03202-4CFA-479C-A4DE-BE8F2866544D}" type="datetimeFigureOut">
              <a:rPr kumimoji="1" lang="ja-JP" altLang="en-US" smtClean="0"/>
              <a:t>2022/6/8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59DF76B-E544-4776-A747-467F51EF953A}" type="slidenum">
              <a:rPr kumimoji="1" lang="ja-JP" altLang="en-US" smtClean="0"/>
              <a:t>‹#›</a:t>
            </a:fld>
            <a:endParaRPr kumimoji="1" lang="ja-JP" altLang="en-US"/>
          </a:p>
        </p:txBody>
      </p:sp>
    </p:spTree>
    <p:extLst>
      <p:ext uri="{BB962C8B-B14F-4D97-AF65-F5344CB8AC3E}">
        <p14:creationId xmlns:p14="http://schemas.microsoft.com/office/powerpoint/2010/main" val="151014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F803202-4CFA-479C-A4DE-BE8F2866544D}" type="datetimeFigureOut">
              <a:rPr kumimoji="1" lang="ja-JP" altLang="en-US" smtClean="0"/>
              <a:t>2022/6/8</a:t>
            </a:fld>
            <a:endParaRPr kumimoji="1" lang="ja-JP"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9DF76B-E544-4776-A747-467F51EF953A}" type="slidenum">
              <a:rPr kumimoji="1" lang="ja-JP" altLang="en-US" smtClean="0"/>
              <a:t>‹#›</a:t>
            </a:fld>
            <a:endParaRPr kumimoji="1" lang="ja-JP" altLang="en-US"/>
          </a:p>
        </p:txBody>
      </p:sp>
    </p:spTree>
    <p:extLst>
      <p:ext uri="{BB962C8B-B14F-4D97-AF65-F5344CB8AC3E}">
        <p14:creationId xmlns:p14="http://schemas.microsoft.com/office/powerpoint/2010/main" val="518216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F803202-4CFA-479C-A4DE-BE8F2866544D}" type="datetimeFigureOut">
              <a:rPr kumimoji="1" lang="ja-JP" altLang="en-US" smtClean="0"/>
              <a:t>2022/6/8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59DF76B-E544-4776-A747-467F51EF953A}" type="slidenum">
              <a:rPr kumimoji="1" lang="ja-JP" altLang="en-US" smtClean="0"/>
              <a:t>‹#›</a:t>
            </a:fld>
            <a:endParaRPr kumimoji="1" lang="ja-JP" altLang="en-US"/>
          </a:p>
        </p:txBody>
      </p:sp>
    </p:spTree>
    <p:extLst>
      <p:ext uri="{BB962C8B-B14F-4D97-AF65-F5344CB8AC3E}">
        <p14:creationId xmlns:p14="http://schemas.microsoft.com/office/powerpoint/2010/main" val="2744310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F803202-4CFA-479C-A4DE-BE8F2866544D}" type="datetimeFigureOut">
              <a:rPr kumimoji="1" lang="ja-JP" altLang="en-US" smtClean="0"/>
              <a:t>2022/6/8</a:t>
            </a:fld>
            <a:endParaRPr kumimoji="1" lang="ja-JP"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ja-JP"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9DF76B-E544-4776-A747-467F51EF953A}" type="slidenum">
              <a:rPr kumimoji="1" lang="ja-JP" altLang="en-US" smtClean="0"/>
              <a:t>‹#›</a:t>
            </a:fld>
            <a:endParaRPr kumimoji="1" lang="ja-JP" alt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898292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6AF4EFB-8126-BC5F-8535-B5F56EF356E8}"/>
              </a:ext>
            </a:extLst>
          </p:cNvPr>
          <p:cNvSpPr>
            <a:spLocks noGrp="1" noChangeArrowheads="1"/>
          </p:cNvSpPr>
          <p:nvPr>
            <p:ph type="ctrTitle"/>
          </p:nvPr>
        </p:nvSpPr>
        <p:spPr bwMode="auto">
          <a:xfrm>
            <a:off x="2894482" y="1680868"/>
            <a:ext cx="640303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ja-JP" sz="4000" b="1" cap="none" dirty="0">
                <a:solidFill>
                  <a:schemeClr val="tx1"/>
                </a:solidFill>
                <a:latin typeface="Arial" panose="020B0604020202020204" pitchFamily="34" charset="0"/>
              </a:rPr>
              <a:t>Web</a:t>
            </a:r>
            <a:r>
              <a:rPr kumimoji="0" lang="ja-JP" altLang="en-US" sz="4000" b="1" cap="none" dirty="0">
                <a:solidFill>
                  <a:schemeClr val="tx1"/>
                </a:solidFill>
                <a:latin typeface="Arial" panose="020B0604020202020204" pitchFamily="34" charset="0"/>
              </a:rPr>
              <a:t>アプリ開発　中間報告</a:t>
            </a:r>
            <a:endParaRPr kumimoji="0" lang="ja-JP" altLang="ja-JP" sz="4000" b="1" i="0" u="none" strike="noStrike" cap="none" normalizeH="0" baseline="0" dirty="0">
              <a:ln>
                <a:noFill/>
              </a:ln>
              <a:solidFill>
                <a:schemeClr val="tx1"/>
              </a:solidFill>
              <a:effectLst/>
              <a:latin typeface="Arial" panose="020B0604020202020204" pitchFamily="34" charset="0"/>
            </a:endParaRPr>
          </a:p>
        </p:txBody>
      </p:sp>
      <p:sp>
        <p:nvSpPr>
          <p:cNvPr id="3" name="字幕 2">
            <a:extLst>
              <a:ext uri="{FF2B5EF4-FFF2-40B4-BE49-F238E27FC236}">
                <a16:creationId xmlns:a16="http://schemas.microsoft.com/office/drawing/2014/main" id="{C8BAF779-A173-EF08-0677-CE9CD84AFEFF}"/>
              </a:ext>
            </a:extLst>
          </p:cNvPr>
          <p:cNvSpPr>
            <a:spLocks noGrp="1"/>
          </p:cNvSpPr>
          <p:nvPr>
            <p:ph type="subTitle" idx="1"/>
          </p:nvPr>
        </p:nvSpPr>
        <p:spPr>
          <a:xfrm>
            <a:off x="1524000" y="4052612"/>
            <a:ext cx="9144000" cy="1655762"/>
          </a:xfrm>
        </p:spPr>
        <p:txBody>
          <a:bodyPr>
            <a:normAutofit/>
          </a:bodyPr>
          <a:lstStyle/>
          <a:p>
            <a:pPr algn="ctr"/>
            <a:r>
              <a:rPr kumimoji="1" lang="en-US" altLang="ja-JP" sz="3200" dirty="0">
                <a:solidFill>
                  <a:schemeClr val="bg1"/>
                </a:solidFill>
              </a:rPr>
              <a:t>C-4</a:t>
            </a:r>
            <a:r>
              <a:rPr kumimoji="1" lang="ja-JP" altLang="en-US" sz="3200" dirty="0">
                <a:solidFill>
                  <a:schemeClr val="bg1"/>
                </a:solidFill>
              </a:rPr>
              <a:t>　チーム名：</a:t>
            </a:r>
            <a:r>
              <a:rPr lang="en-US" altLang="ja-JP" sz="3200" dirty="0">
                <a:solidFill>
                  <a:schemeClr val="bg1"/>
                </a:solidFill>
              </a:rPr>
              <a:t>3SFY</a:t>
            </a:r>
          </a:p>
          <a:p>
            <a:pPr algn="ctr"/>
            <a:r>
              <a:rPr kumimoji="1" lang="ja-JP" altLang="en-US" sz="3200" dirty="0">
                <a:solidFill>
                  <a:schemeClr val="bg1"/>
                </a:solidFill>
              </a:rPr>
              <a:t>目黒、工藤、落合、山口、富濱</a:t>
            </a:r>
            <a:endParaRPr kumimoji="1" lang="en-US" altLang="ja-JP" sz="3200" dirty="0">
              <a:solidFill>
                <a:schemeClr val="bg1"/>
              </a:solidFill>
            </a:endParaRPr>
          </a:p>
        </p:txBody>
      </p:sp>
    </p:spTree>
    <p:extLst>
      <p:ext uri="{BB962C8B-B14F-4D97-AF65-F5344CB8AC3E}">
        <p14:creationId xmlns:p14="http://schemas.microsoft.com/office/powerpoint/2010/main" val="1605871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9AF7BE-F945-122C-1A34-E6637DA1ADD3}"/>
              </a:ext>
            </a:extLst>
          </p:cNvPr>
          <p:cNvSpPr>
            <a:spLocks noGrp="1"/>
          </p:cNvSpPr>
          <p:nvPr>
            <p:ph type="title"/>
          </p:nvPr>
        </p:nvSpPr>
        <p:spPr/>
        <p:txBody>
          <a:bodyPr>
            <a:normAutofit/>
          </a:bodyPr>
          <a:lstStyle/>
          <a:p>
            <a:r>
              <a:rPr lang="ja-JP" altLang="en-US" sz="4800" dirty="0"/>
              <a:t>システムの目的</a:t>
            </a:r>
            <a:endParaRPr kumimoji="1" lang="ja-JP" altLang="en-US" sz="4800" dirty="0"/>
          </a:p>
        </p:txBody>
      </p:sp>
      <p:sp>
        <p:nvSpPr>
          <p:cNvPr id="3" name="コンテンツ プレースホルダー 2">
            <a:extLst>
              <a:ext uri="{FF2B5EF4-FFF2-40B4-BE49-F238E27FC236}">
                <a16:creationId xmlns:a16="http://schemas.microsoft.com/office/drawing/2014/main" id="{CA2179DA-78E3-F451-2DC1-D9124247E450}"/>
              </a:ext>
            </a:extLst>
          </p:cNvPr>
          <p:cNvSpPr>
            <a:spLocks noGrp="1"/>
          </p:cNvSpPr>
          <p:nvPr>
            <p:ph idx="1"/>
          </p:nvPr>
        </p:nvSpPr>
        <p:spPr>
          <a:xfrm>
            <a:off x="581193" y="2173357"/>
            <a:ext cx="11029615" cy="4465982"/>
          </a:xfrm>
        </p:spPr>
        <p:txBody>
          <a:bodyPr>
            <a:noAutofit/>
          </a:bodyPr>
          <a:lstStyle/>
          <a:p>
            <a:pPr marL="0" indent="0">
              <a:buNone/>
            </a:pPr>
            <a:r>
              <a:rPr lang="ja-JP" altLang="en-US" sz="2800" dirty="0"/>
              <a:t>ズボラ女子</a:t>
            </a:r>
            <a:r>
              <a:rPr lang="en-US" altLang="ja-JP" sz="2800" dirty="0"/>
              <a:t>(1</a:t>
            </a:r>
            <a:r>
              <a:rPr lang="ja-JP" altLang="en-US" sz="2800" dirty="0"/>
              <a:t>人暮らし</a:t>
            </a:r>
            <a:r>
              <a:rPr lang="en-US" altLang="ja-JP" sz="2800" dirty="0"/>
              <a:t>)</a:t>
            </a:r>
            <a:r>
              <a:rPr lang="ja-JP" altLang="en-US" sz="2800" dirty="0"/>
              <a:t>のための食費節約アプリ「</a:t>
            </a:r>
            <a:r>
              <a:rPr lang="en-US" altLang="ja-JP" sz="2800" dirty="0" err="1"/>
              <a:t>EngelS</a:t>
            </a:r>
            <a:r>
              <a:rPr lang="ja-JP" altLang="en-US" sz="2800" dirty="0"/>
              <a:t>」</a:t>
            </a:r>
            <a:endParaRPr lang="en-US" altLang="ja-JP" sz="2800" dirty="0"/>
          </a:p>
          <a:p>
            <a:pPr marL="0" indent="0">
              <a:buNone/>
            </a:pPr>
            <a:r>
              <a:rPr lang="en-US" altLang="ja-JP" sz="2400" dirty="0"/>
              <a:t>(</a:t>
            </a:r>
            <a:r>
              <a:rPr lang="ja-JP" altLang="en-US" sz="2400" dirty="0"/>
              <a:t>エンゲル係数 </a:t>
            </a:r>
            <a:r>
              <a:rPr lang="en-US" altLang="ja-JP" sz="2400" dirty="0"/>
              <a:t>&amp; Save &amp; Support &amp; Salutary)</a:t>
            </a:r>
          </a:p>
          <a:p>
            <a:pPr marL="0" indent="0">
              <a:buNone/>
            </a:pPr>
            <a:endParaRPr lang="en-US" altLang="ja-JP" sz="2400" u="sng" dirty="0"/>
          </a:p>
          <a:p>
            <a:pPr marL="0" indent="0">
              <a:buNone/>
            </a:pPr>
            <a:r>
              <a:rPr lang="ja-JP" altLang="en-US" sz="2400" dirty="0"/>
              <a:t>目的：「</a:t>
            </a:r>
            <a:r>
              <a:rPr lang="ja-JP" altLang="en-US" sz="2400" u="sng" dirty="0"/>
              <a:t>自炊によって</a:t>
            </a:r>
            <a:r>
              <a:rPr lang="ja-JP" altLang="en-US" sz="2400" dirty="0"/>
              <a:t>節約すること」を促す！</a:t>
            </a:r>
            <a:endParaRPr lang="en-US" altLang="ja-JP" sz="2400" dirty="0"/>
          </a:p>
          <a:p>
            <a:pPr marL="0" indent="0">
              <a:buNone/>
            </a:pPr>
            <a:endParaRPr lang="en-US" altLang="ja-JP" sz="2400" u="sng" dirty="0"/>
          </a:p>
          <a:p>
            <a:pPr marL="0" indent="0">
              <a:buNone/>
            </a:pPr>
            <a:r>
              <a:rPr lang="ja-JP" altLang="en-US" sz="2400" dirty="0"/>
              <a:t>家計簿：いちいち金額を記録するのがめんどくさいので続かない</a:t>
            </a:r>
            <a:r>
              <a:rPr lang="en-US" altLang="ja-JP" sz="2400" dirty="0"/>
              <a:t>…</a:t>
            </a:r>
          </a:p>
          <a:p>
            <a:pPr marL="0" indent="0">
              <a:buNone/>
            </a:pPr>
            <a:r>
              <a:rPr lang="ja-JP" altLang="en-US" sz="2400" dirty="0"/>
              <a:t>→ズボラでも節約と自炊を楽しく続けられるようにということが大事！</a:t>
            </a:r>
            <a:endParaRPr lang="en-US" altLang="ja-JP" sz="2400" dirty="0"/>
          </a:p>
          <a:p>
            <a:pPr marL="0" indent="0">
              <a:buNone/>
            </a:pPr>
            <a:endParaRPr lang="en-US" altLang="ja-JP" sz="2400" dirty="0"/>
          </a:p>
          <a:p>
            <a:pPr marL="0" indent="0">
              <a:buNone/>
            </a:pPr>
            <a:endParaRPr lang="ja-JP" altLang="en-US" sz="2400" dirty="0"/>
          </a:p>
        </p:txBody>
      </p:sp>
      <p:sp>
        <p:nvSpPr>
          <p:cNvPr id="5" name="乗算記号 4">
            <a:extLst>
              <a:ext uri="{FF2B5EF4-FFF2-40B4-BE49-F238E27FC236}">
                <a16:creationId xmlns:a16="http://schemas.microsoft.com/office/drawing/2014/main" id="{6658DCDF-6543-63CA-55A7-51F750EE982C}"/>
              </a:ext>
            </a:extLst>
          </p:cNvPr>
          <p:cNvSpPr/>
          <p:nvPr/>
        </p:nvSpPr>
        <p:spPr>
          <a:xfrm>
            <a:off x="581192" y="4603398"/>
            <a:ext cx="1099930" cy="657639"/>
          </a:xfrm>
          <a:prstGeom prst="mathMultiply">
            <a:avLst/>
          </a:prstGeom>
          <a:solidFill>
            <a:srgbClr val="FE8602"/>
          </a:solidFill>
          <a:ln w="9525">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kumimoji="1" lang="ja-JP" altLang="en-US">
              <a:solidFill>
                <a:srgbClr val="F941C4"/>
              </a:solidFill>
            </a:endParaRPr>
          </a:p>
        </p:txBody>
      </p:sp>
    </p:spTree>
    <p:extLst>
      <p:ext uri="{BB962C8B-B14F-4D97-AF65-F5344CB8AC3E}">
        <p14:creationId xmlns:p14="http://schemas.microsoft.com/office/powerpoint/2010/main" val="368918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9AF7BE-F945-122C-1A34-E6637DA1ADD3}"/>
              </a:ext>
            </a:extLst>
          </p:cNvPr>
          <p:cNvSpPr>
            <a:spLocks noGrp="1"/>
          </p:cNvSpPr>
          <p:nvPr>
            <p:ph type="title"/>
          </p:nvPr>
        </p:nvSpPr>
        <p:spPr/>
        <p:txBody>
          <a:bodyPr>
            <a:normAutofit/>
          </a:bodyPr>
          <a:lstStyle/>
          <a:p>
            <a:r>
              <a:rPr kumimoji="1" lang="ja-JP" altLang="en-US" sz="4800" dirty="0"/>
              <a:t>機能紹介</a:t>
            </a:r>
            <a:r>
              <a:rPr kumimoji="1" lang="en-US" altLang="ja-JP" sz="4800" dirty="0"/>
              <a:t>(</a:t>
            </a:r>
            <a:r>
              <a:rPr kumimoji="1" lang="ja-JP" altLang="en-US" sz="4800" dirty="0"/>
              <a:t>抜粋</a:t>
            </a:r>
            <a:r>
              <a:rPr kumimoji="1" lang="en-US" altLang="ja-JP" sz="4800" dirty="0"/>
              <a:t>)</a:t>
            </a:r>
            <a:endParaRPr kumimoji="1" lang="ja-JP" altLang="en-US" sz="4800" dirty="0"/>
          </a:p>
        </p:txBody>
      </p:sp>
      <p:sp>
        <p:nvSpPr>
          <p:cNvPr id="3" name="コンテンツ プレースホルダー 2">
            <a:extLst>
              <a:ext uri="{FF2B5EF4-FFF2-40B4-BE49-F238E27FC236}">
                <a16:creationId xmlns:a16="http://schemas.microsoft.com/office/drawing/2014/main" id="{CA2179DA-78E3-F451-2DC1-D9124247E450}"/>
              </a:ext>
            </a:extLst>
          </p:cNvPr>
          <p:cNvSpPr>
            <a:spLocks noGrp="1"/>
          </p:cNvSpPr>
          <p:nvPr>
            <p:ph idx="1"/>
          </p:nvPr>
        </p:nvSpPr>
        <p:spPr>
          <a:xfrm>
            <a:off x="581193" y="2193235"/>
            <a:ext cx="11029615" cy="4664765"/>
          </a:xfrm>
        </p:spPr>
        <p:txBody>
          <a:bodyPr>
            <a:noAutofit/>
          </a:bodyPr>
          <a:lstStyle/>
          <a:p>
            <a:pPr marL="0" indent="0">
              <a:buNone/>
            </a:pPr>
            <a:r>
              <a:rPr lang="ja-JP" altLang="en-US" sz="2400" dirty="0"/>
              <a:t>①日々の食事記録：</a:t>
            </a:r>
            <a:endParaRPr lang="en-US" altLang="ja-JP" sz="2400" dirty="0"/>
          </a:p>
          <a:p>
            <a:pPr marL="0" indent="0">
              <a:buNone/>
            </a:pPr>
            <a:r>
              <a:rPr lang="ja-JP" altLang="en-US" sz="2400" dirty="0"/>
              <a:t>・まずレシピが既に管理者側で登録されてある</a:t>
            </a:r>
            <a:r>
              <a:rPr lang="en-US" altLang="ja-JP" sz="2400" dirty="0"/>
              <a:t>(</a:t>
            </a:r>
            <a:r>
              <a:rPr lang="ja-JP" altLang="en-US" sz="2400" dirty="0"/>
              <a:t>料理名、調理時間、費用</a:t>
            </a:r>
            <a:r>
              <a:rPr lang="en-US" altLang="ja-JP" sz="2400" dirty="0"/>
              <a:t>)</a:t>
            </a:r>
          </a:p>
          <a:p>
            <a:pPr marL="0" indent="0">
              <a:buNone/>
            </a:pPr>
            <a:r>
              <a:rPr lang="ja-JP" altLang="en-US" dirty="0"/>
              <a:t>　</a:t>
            </a:r>
            <a:r>
              <a:rPr lang="en-US" altLang="ja-JP" dirty="0"/>
              <a:t>※</a:t>
            </a:r>
            <a:r>
              <a:rPr lang="ja-JP" altLang="en-US" dirty="0"/>
              <a:t>ユーザーによる追加も可能</a:t>
            </a:r>
            <a:endParaRPr lang="en-US" altLang="ja-JP" dirty="0"/>
          </a:p>
          <a:p>
            <a:pPr marL="0" indent="0">
              <a:buNone/>
            </a:pPr>
            <a:r>
              <a:rPr lang="ja-JP" altLang="en-US" sz="2400" dirty="0"/>
              <a:t>・朝昼晩の食事をそのレシピを使って記録する。</a:t>
            </a:r>
            <a:endParaRPr lang="en-US" altLang="ja-JP" sz="2400" dirty="0"/>
          </a:p>
          <a:p>
            <a:pPr marL="0" indent="0">
              <a:buNone/>
            </a:pPr>
            <a:r>
              <a:rPr lang="ja-JP" altLang="en-US" sz="2400" dirty="0"/>
              <a:t>・「外食と比べていくら節約できたか？」という目安金額が勝手に表示される。</a:t>
            </a:r>
            <a:endParaRPr lang="en-US" altLang="ja-JP" sz="2400" dirty="0"/>
          </a:p>
          <a:p>
            <a:pPr marL="0" indent="0">
              <a:buNone/>
            </a:pPr>
            <a:r>
              <a:rPr lang="ja-JP" altLang="en-US" sz="2400" dirty="0">
                <a:solidFill>
                  <a:srgbClr val="FE8602"/>
                </a:solidFill>
              </a:rPr>
              <a:t>→いちいち金額などを入力しなくていい手軽さ！</a:t>
            </a:r>
            <a:endParaRPr lang="en-US" altLang="ja-JP" sz="2400" dirty="0">
              <a:solidFill>
                <a:srgbClr val="FE8602"/>
              </a:solidFill>
            </a:endParaRPr>
          </a:p>
          <a:p>
            <a:pPr marL="0" indent="0">
              <a:buNone/>
            </a:pPr>
            <a:endParaRPr lang="en-US" altLang="ja-JP" sz="2400" dirty="0"/>
          </a:p>
        </p:txBody>
      </p:sp>
    </p:spTree>
    <p:extLst>
      <p:ext uri="{BB962C8B-B14F-4D97-AF65-F5344CB8AC3E}">
        <p14:creationId xmlns:p14="http://schemas.microsoft.com/office/powerpoint/2010/main" val="8850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9AF7BE-F945-122C-1A34-E6637DA1ADD3}"/>
              </a:ext>
            </a:extLst>
          </p:cNvPr>
          <p:cNvSpPr>
            <a:spLocks noGrp="1"/>
          </p:cNvSpPr>
          <p:nvPr>
            <p:ph type="title"/>
          </p:nvPr>
        </p:nvSpPr>
        <p:spPr/>
        <p:txBody>
          <a:bodyPr>
            <a:normAutofit/>
          </a:bodyPr>
          <a:lstStyle/>
          <a:p>
            <a:r>
              <a:rPr kumimoji="1" lang="ja-JP" altLang="en-US" sz="4800" dirty="0"/>
              <a:t>機能紹介</a:t>
            </a:r>
            <a:r>
              <a:rPr kumimoji="1" lang="en-US" altLang="ja-JP" sz="4800" dirty="0"/>
              <a:t>(</a:t>
            </a:r>
            <a:r>
              <a:rPr kumimoji="1" lang="ja-JP" altLang="en-US" sz="4800" dirty="0"/>
              <a:t>抜粋</a:t>
            </a:r>
            <a:r>
              <a:rPr kumimoji="1" lang="en-US" altLang="ja-JP" sz="4800" dirty="0"/>
              <a:t>)</a:t>
            </a:r>
            <a:endParaRPr kumimoji="1" lang="ja-JP" altLang="en-US" sz="4800" dirty="0"/>
          </a:p>
        </p:txBody>
      </p:sp>
      <p:sp>
        <p:nvSpPr>
          <p:cNvPr id="3" name="コンテンツ プレースホルダー 2">
            <a:extLst>
              <a:ext uri="{FF2B5EF4-FFF2-40B4-BE49-F238E27FC236}">
                <a16:creationId xmlns:a16="http://schemas.microsoft.com/office/drawing/2014/main" id="{CA2179DA-78E3-F451-2DC1-D9124247E450}"/>
              </a:ext>
            </a:extLst>
          </p:cNvPr>
          <p:cNvSpPr>
            <a:spLocks noGrp="1"/>
          </p:cNvSpPr>
          <p:nvPr>
            <p:ph idx="1"/>
          </p:nvPr>
        </p:nvSpPr>
        <p:spPr>
          <a:xfrm>
            <a:off x="581193" y="1908313"/>
            <a:ext cx="11029615" cy="4638261"/>
          </a:xfrm>
        </p:spPr>
        <p:txBody>
          <a:bodyPr>
            <a:noAutofit/>
          </a:bodyPr>
          <a:lstStyle/>
          <a:p>
            <a:pPr marL="0" indent="0">
              <a:buNone/>
            </a:pPr>
            <a:r>
              <a:rPr lang="ja-JP" altLang="en-US" sz="2400" dirty="0"/>
              <a:t>②アラート機能：</a:t>
            </a:r>
            <a:endParaRPr lang="en-US" altLang="ja-JP" sz="2400" dirty="0"/>
          </a:p>
          <a:p>
            <a:pPr marL="0" indent="0">
              <a:buNone/>
            </a:pPr>
            <a:r>
              <a:rPr lang="ja-JP" altLang="en-US" sz="2400" dirty="0"/>
              <a:t>・毎ログイン時に「今日は〇〇を作ってみよう！」といった提案が表示</a:t>
            </a:r>
            <a:endParaRPr lang="en-US" altLang="ja-JP" sz="2400" dirty="0"/>
          </a:p>
          <a:p>
            <a:pPr marL="0" indent="0">
              <a:buNone/>
            </a:pPr>
            <a:r>
              <a:rPr lang="ja-JP" altLang="en-US" sz="2400" dirty="0"/>
              <a:t>・月初めには「先月は朝食</a:t>
            </a:r>
            <a:r>
              <a:rPr lang="en-US" altLang="ja-JP" sz="2400" dirty="0"/>
              <a:t>(or</a:t>
            </a:r>
            <a:r>
              <a:rPr lang="ja-JP" altLang="en-US" sz="2400" dirty="0"/>
              <a:t>昼食</a:t>
            </a:r>
            <a:r>
              <a:rPr lang="en-US" altLang="ja-JP" sz="2400" dirty="0"/>
              <a:t>or</a:t>
            </a:r>
            <a:r>
              <a:rPr lang="ja-JP" altLang="en-US" sz="2400"/>
              <a:t>夕食</a:t>
            </a:r>
            <a:r>
              <a:rPr lang="en-US" altLang="ja-JP" sz="2400"/>
              <a:t>)</a:t>
            </a:r>
            <a:r>
              <a:rPr lang="ja-JP" altLang="en-US" sz="2400" dirty="0"/>
              <a:t>を結構抜いたので今月は気を付けましょうね」といった忠告がされる</a:t>
            </a:r>
            <a:endParaRPr lang="en-US" altLang="ja-JP" sz="2400" dirty="0"/>
          </a:p>
          <a:p>
            <a:pPr marL="0" indent="0">
              <a:buNone/>
            </a:pPr>
            <a:r>
              <a:rPr lang="ja-JP" altLang="en-US" sz="2400" dirty="0">
                <a:solidFill>
                  <a:srgbClr val="FE8602"/>
                </a:solidFill>
              </a:rPr>
              <a:t>→継続・モチベーションアップ、健康維持のため</a:t>
            </a:r>
            <a:endParaRPr lang="en-US" altLang="ja-JP" sz="2400" dirty="0"/>
          </a:p>
        </p:txBody>
      </p:sp>
    </p:spTree>
    <p:extLst>
      <p:ext uri="{BB962C8B-B14F-4D97-AF65-F5344CB8AC3E}">
        <p14:creationId xmlns:p14="http://schemas.microsoft.com/office/powerpoint/2010/main" val="175076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9AF7BE-F945-122C-1A34-E6637DA1ADD3}"/>
              </a:ext>
            </a:extLst>
          </p:cNvPr>
          <p:cNvSpPr>
            <a:spLocks noGrp="1"/>
          </p:cNvSpPr>
          <p:nvPr>
            <p:ph type="title"/>
          </p:nvPr>
        </p:nvSpPr>
        <p:spPr/>
        <p:txBody>
          <a:bodyPr>
            <a:normAutofit/>
          </a:bodyPr>
          <a:lstStyle/>
          <a:p>
            <a:r>
              <a:rPr lang="ja-JP" altLang="en-US" sz="4800" dirty="0"/>
              <a:t>画面遷移図</a:t>
            </a:r>
            <a:endParaRPr kumimoji="1" lang="ja-JP" altLang="en-US" sz="4800" dirty="0"/>
          </a:p>
        </p:txBody>
      </p:sp>
      <p:pic>
        <p:nvPicPr>
          <p:cNvPr id="5" name="コンテンツ プレースホルダー 4" descr="ダイアグラム&#10;&#10;自動的に生成された説明">
            <a:extLst>
              <a:ext uri="{FF2B5EF4-FFF2-40B4-BE49-F238E27FC236}">
                <a16:creationId xmlns:a16="http://schemas.microsoft.com/office/drawing/2014/main" id="{791A7EBA-59F5-F23D-3118-FC8E96BA12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0466" y="1849368"/>
            <a:ext cx="8430211" cy="5078071"/>
          </a:xfrm>
        </p:spPr>
      </p:pic>
    </p:spTree>
    <p:extLst>
      <p:ext uri="{BB962C8B-B14F-4D97-AF65-F5344CB8AC3E}">
        <p14:creationId xmlns:p14="http://schemas.microsoft.com/office/powerpoint/2010/main" val="3669901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9AF7BE-F945-122C-1A34-E6637DA1ADD3}"/>
              </a:ext>
            </a:extLst>
          </p:cNvPr>
          <p:cNvSpPr>
            <a:spLocks noGrp="1"/>
          </p:cNvSpPr>
          <p:nvPr>
            <p:ph type="title"/>
          </p:nvPr>
        </p:nvSpPr>
        <p:spPr/>
        <p:txBody>
          <a:bodyPr>
            <a:normAutofit/>
          </a:bodyPr>
          <a:lstStyle/>
          <a:p>
            <a:r>
              <a:rPr kumimoji="1" lang="ja-JP" altLang="en-US" sz="4800" dirty="0"/>
              <a:t>画面設計</a:t>
            </a:r>
          </a:p>
        </p:txBody>
      </p:sp>
      <p:pic>
        <p:nvPicPr>
          <p:cNvPr id="5" name="コンテンツ プレースホルダー 4" descr="グラフ, 折れ線グラフ&#10;&#10;自動的に生成された説明">
            <a:extLst>
              <a:ext uri="{FF2B5EF4-FFF2-40B4-BE49-F238E27FC236}">
                <a16:creationId xmlns:a16="http://schemas.microsoft.com/office/drawing/2014/main" id="{F2F8F86A-E1CC-24B7-CC30-9878AD0B36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7742" y="1998539"/>
            <a:ext cx="2626277" cy="4664075"/>
          </a:xfrm>
        </p:spPr>
      </p:pic>
      <p:sp>
        <p:nvSpPr>
          <p:cNvPr id="7" name="吹き出し: 角を丸めた四角形 6">
            <a:extLst>
              <a:ext uri="{FF2B5EF4-FFF2-40B4-BE49-F238E27FC236}">
                <a16:creationId xmlns:a16="http://schemas.microsoft.com/office/drawing/2014/main" id="{823FF651-1C93-23A8-0172-931D7C16F0EF}"/>
              </a:ext>
            </a:extLst>
          </p:cNvPr>
          <p:cNvSpPr/>
          <p:nvPr/>
        </p:nvSpPr>
        <p:spPr>
          <a:xfrm>
            <a:off x="5148774" y="1998539"/>
            <a:ext cx="5233181" cy="1167618"/>
          </a:xfrm>
          <a:prstGeom prst="wedgeRoundRectCallout">
            <a:avLst>
              <a:gd name="adj1" fmla="val -55577"/>
              <a:gd name="adj2" fmla="val -3147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E8602"/>
                </a:solidFill>
              </a:rPr>
              <a:t>ナビゲーションはスクロールしても固定されるように、ホバーしたら色が薄くなるようになど</a:t>
            </a:r>
            <a:r>
              <a:rPr kumimoji="1" lang="en-US" altLang="ja-JP" dirty="0">
                <a:solidFill>
                  <a:srgbClr val="FE8602"/>
                </a:solidFill>
              </a:rPr>
              <a:t>(</a:t>
            </a:r>
            <a:r>
              <a:rPr kumimoji="1" lang="ja-JP" altLang="en-US" dirty="0">
                <a:solidFill>
                  <a:srgbClr val="FE8602"/>
                </a:solidFill>
              </a:rPr>
              <a:t>共通部分はデザイン面も先に話し合い</a:t>
            </a:r>
            <a:r>
              <a:rPr kumimoji="1" lang="en-US" altLang="ja-JP" dirty="0">
                <a:solidFill>
                  <a:srgbClr val="FE8602"/>
                </a:solidFill>
              </a:rPr>
              <a:t>)</a:t>
            </a:r>
          </a:p>
        </p:txBody>
      </p:sp>
      <p:sp>
        <p:nvSpPr>
          <p:cNvPr id="8" name="吹き出し: 角を丸めた四角形 7">
            <a:extLst>
              <a:ext uri="{FF2B5EF4-FFF2-40B4-BE49-F238E27FC236}">
                <a16:creationId xmlns:a16="http://schemas.microsoft.com/office/drawing/2014/main" id="{9D4A300E-D03F-DC64-8605-D29440DE0FB2}"/>
              </a:ext>
            </a:extLst>
          </p:cNvPr>
          <p:cNvSpPr/>
          <p:nvPr/>
        </p:nvSpPr>
        <p:spPr>
          <a:xfrm>
            <a:off x="5148773" y="3746767"/>
            <a:ext cx="5233181" cy="1167618"/>
          </a:xfrm>
          <a:prstGeom prst="wedgeRoundRectCallout">
            <a:avLst>
              <a:gd name="adj1" fmla="val -55577"/>
              <a:gd name="adj2" fmla="val -3147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E8602"/>
                </a:solidFill>
              </a:rPr>
              <a:t>折れ線グラフの表示！</a:t>
            </a:r>
            <a:endParaRPr kumimoji="1" lang="en-US" altLang="ja-JP" dirty="0">
              <a:solidFill>
                <a:srgbClr val="FE8602"/>
              </a:solidFill>
            </a:endParaRPr>
          </a:p>
          <a:p>
            <a:pPr algn="ctr"/>
            <a:r>
              <a:rPr kumimoji="1" lang="ja-JP" altLang="en-US" dirty="0">
                <a:solidFill>
                  <a:srgbClr val="FE8602"/>
                </a:solidFill>
              </a:rPr>
              <a:t>日々の目標と節約金額が比較できる。</a:t>
            </a:r>
            <a:endParaRPr kumimoji="1" lang="en-US" altLang="ja-JP" dirty="0">
              <a:solidFill>
                <a:srgbClr val="FE8602"/>
              </a:solidFill>
            </a:endParaRPr>
          </a:p>
        </p:txBody>
      </p:sp>
      <p:sp>
        <p:nvSpPr>
          <p:cNvPr id="6" name="吹き出し: 角を丸めた四角形 5">
            <a:extLst>
              <a:ext uri="{FF2B5EF4-FFF2-40B4-BE49-F238E27FC236}">
                <a16:creationId xmlns:a16="http://schemas.microsoft.com/office/drawing/2014/main" id="{CAB38E49-D08D-A5EE-4F0B-13C9ECA537A3}"/>
              </a:ext>
            </a:extLst>
          </p:cNvPr>
          <p:cNvSpPr/>
          <p:nvPr/>
        </p:nvSpPr>
        <p:spPr>
          <a:xfrm>
            <a:off x="5148774" y="5366506"/>
            <a:ext cx="5233181" cy="1167618"/>
          </a:xfrm>
          <a:prstGeom prst="wedgeRoundRectCallout">
            <a:avLst>
              <a:gd name="adj1" fmla="val -56083"/>
              <a:gd name="adj2" fmla="val -4509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E8602"/>
                </a:solidFill>
              </a:rPr>
              <a:t>今日の記録ボタンから食事記録をする</a:t>
            </a:r>
            <a:endParaRPr kumimoji="1" lang="en-US" altLang="ja-JP" dirty="0">
              <a:solidFill>
                <a:srgbClr val="FE8602"/>
              </a:solidFill>
            </a:endParaRPr>
          </a:p>
          <a:p>
            <a:pPr algn="ctr"/>
            <a:r>
              <a:rPr kumimoji="1" lang="ja-JP" altLang="en-US" dirty="0">
                <a:solidFill>
                  <a:srgbClr val="FE8602"/>
                </a:solidFill>
              </a:rPr>
              <a:t>節約できた金額は自動でグラフに反映されるようにする</a:t>
            </a:r>
            <a:endParaRPr kumimoji="1" lang="en-US" altLang="ja-JP" dirty="0">
              <a:solidFill>
                <a:srgbClr val="FE8602"/>
              </a:solidFill>
            </a:endParaRPr>
          </a:p>
        </p:txBody>
      </p:sp>
    </p:spTree>
    <p:extLst>
      <p:ext uri="{BB962C8B-B14F-4D97-AF65-F5344CB8AC3E}">
        <p14:creationId xmlns:p14="http://schemas.microsoft.com/office/powerpoint/2010/main" val="331509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9AF7BE-F945-122C-1A34-E6637DA1ADD3}"/>
              </a:ext>
            </a:extLst>
          </p:cNvPr>
          <p:cNvSpPr>
            <a:spLocks noGrp="1"/>
          </p:cNvSpPr>
          <p:nvPr>
            <p:ph type="title"/>
          </p:nvPr>
        </p:nvSpPr>
        <p:spPr/>
        <p:txBody>
          <a:bodyPr>
            <a:normAutofit/>
          </a:bodyPr>
          <a:lstStyle/>
          <a:p>
            <a:r>
              <a:rPr kumimoji="1" lang="en-US" altLang="ja-JP" sz="4800" dirty="0"/>
              <a:t>DB</a:t>
            </a:r>
            <a:r>
              <a:rPr kumimoji="1" lang="ja-JP" altLang="en-US" sz="4800" dirty="0"/>
              <a:t>設計</a:t>
            </a:r>
          </a:p>
        </p:txBody>
      </p:sp>
      <p:sp>
        <p:nvSpPr>
          <p:cNvPr id="3" name="コンテンツ プレースホルダー 2">
            <a:extLst>
              <a:ext uri="{FF2B5EF4-FFF2-40B4-BE49-F238E27FC236}">
                <a16:creationId xmlns:a16="http://schemas.microsoft.com/office/drawing/2014/main" id="{CA2179DA-78E3-F451-2DC1-D9124247E450}"/>
              </a:ext>
            </a:extLst>
          </p:cNvPr>
          <p:cNvSpPr>
            <a:spLocks noGrp="1"/>
          </p:cNvSpPr>
          <p:nvPr>
            <p:ph idx="1"/>
          </p:nvPr>
        </p:nvSpPr>
        <p:spPr>
          <a:xfrm>
            <a:off x="581193" y="1974574"/>
            <a:ext cx="11029615" cy="4664765"/>
          </a:xfrm>
        </p:spPr>
        <p:txBody>
          <a:bodyPr>
            <a:noAutofit/>
          </a:bodyPr>
          <a:lstStyle/>
          <a:p>
            <a:pPr marL="0" indent="0">
              <a:buNone/>
            </a:pPr>
            <a:br>
              <a:rPr lang="ja-JP" altLang="en-US" dirty="0"/>
            </a:br>
            <a:endParaRPr lang="en-US" altLang="ja-JP" sz="2400" dirty="0"/>
          </a:p>
        </p:txBody>
      </p:sp>
      <p:pic>
        <p:nvPicPr>
          <p:cNvPr id="5" name="図 4" descr="ダイアグラム, 概略図&#10;&#10;自動的に生成された説明">
            <a:extLst>
              <a:ext uri="{FF2B5EF4-FFF2-40B4-BE49-F238E27FC236}">
                <a16:creationId xmlns:a16="http://schemas.microsoft.com/office/drawing/2014/main" id="{32159C3C-FE93-94DE-AF70-0BF631ABE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521" y="2631102"/>
            <a:ext cx="7220958" cy="3524742"/>
          </a:xfrm>
          <a:prstGeom prst="rect">
            <a:avLst/>
          </a:prstGeom>
        </p:spPr>
      </p:pic>
      <p:sp>
        <p:nvSpPr>
          <p:cNvPr id="6" name="テキスト ボックス 5">
            <a:extLst>
              <a:ext uri="{FF2B5EF4-FFF2-40B4-BE49-F238E27FC236}">
                <a16:creationId xmlns:a16="http://schemas.microsoft.com/office/drawing/2014/main" id="{6510BB9D-8FFD-19C6-FF49-A58B5693A7C8}"/>
              </a:ext>
            </a:extLst>
          </p:cNvPr>
          <p:cNvSpPr txBox="1"/>
          <p:nvPr/>
        </p:nvSpPr>
        <p:spPr>
          <a:xfrm>
            <a:off x="1760555" y="2020832"/>
            <a:ext cx="8670889" cy="461665"/>
          </a:xfrm>
          <a:prstGeom prst="rect">
            <a:avLst/>
          </a:prstGeom>
          <a:noFill/>
        </p:spPr>
        <p:txBody>
          <a:bodyPr wrap="square" rtlCol="0">
            <a:spAutoFit/>
          </a:bodyPr>
          <a:lstStyle/>
          <a:p>
            <a:r>
              <a:rPr lang="en-US" altLang="ja-JP" sz="2400" b="0" i="0" dirty="0">
                <a:solidFill>
                  <a:srgbClr val="FE8602"/>
                </a:solidFill>
                <a:effectLst/>
                <a:latin typeface="NotoSansJP"/>
              </a:rPr>
              <a:t>Access</a:t>
            </a:r>
            <a:r>
              <a:rPr lang="ja-JP" altLang="en-US" sz="2400" b="0" i="0" dirty="0">
                <a:solidFill>
                  <a:srgbClr val="FE8602"/>
                </a:solidFill>
                <a:effectLst/>
                <a:latin typeface="NotoSansJP"/>
              </a:rPr>
              <a:t>を用いて各テーブルのつながりを分かりやすく表した！</a:t>
            </a:r>
            <a:endParaRPr kumimoji="1" lang="ja-JP" altLang="en-US" sz="2400" dirty="0">
              <a:solidFill>
                <a:srgbClr val="FE8602"/>
              </a:solidFill>
            </a:endParaRPr>
          </a:p>
        </p:txBody>
      </p:sp>
    </p:spTree>
    <p:extLst>
      <p:ext uri="{BB962C8B-B14F-4D97-AF65-F5344CB8AC3E}">
        <p14:creationId xmlns:p14="http://schemas.microsoft.com/office/powerpoint/2010/main" val="1621613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9AF7BE-F945-122C-1A34-E6637DA1ADD3}"/>
              </a:ext>
            </a:extLst>
          </p:cNvPr>
          <p:cNvSpPr>
            <a:spLocks noGrp="1"/>
          </p:cNvSpPr>
          <p:nvPr>
            <p:ph type="title"/>
          </p:nvPr>
        </p:nvSpPr>
        <p:spPr/>
        <p:txBody>
          <a:bodyPr>
            <a:normAutofit/>
          </a:bodyPr>
          <a:lstStyle/>
          <a:p>
            <a:r>
              <a:rPr lang="ja-JP" altLang="en-US" sz="4800" dirty="0"/>
              <a:t>使用ツール紹介</a:t>
            </a:r>
            <a:endParaRPr kumimoji="1" lang="ja-JP" altLang="en-US" sz="4800" dirty="0"/>
          </a:p>
        </p:txBody>
      </p:sp>
      <p:sp>
        <p:nvSpPr>
          <p:cNvPr id="3" name="コンテンツ プレースホルダー 2">
            <a:extLst>
              <a:ext uri="{FF2B5EF4-FFF2-40B4-BE49-F238E27FC236}">
                <a16:creationId xmlns:a16="http://schemas.microsoft.com/office/drawing/2014/main" id="{CA2179DA-78E3-F451-2DC1-D9124247E450}"/>
              </a:ext>
            </a:extLst>
          </p:cNvPr>
          <p:cNvSpPr>
            <a:spLocks noGrp="1"/>
          </p:cNvSpPr>
          <p:nvPr>
            <p:ph idx="1"/>
          </p:nvPr>
        </p:nvSpPr>
        <p:spPr>
          <a:xfrm>
            <a:off x="581192" y="2053883"/>
            <a:ext cx="11029615" cy="4233764"/>
          </a:xfrm>
        </p:spPr>
        <p:txBody>
          <a:bodyPr>
            <a:noAutofit/>
          </a:bodyPr>
          <a:lstStyle/>
          <a:p>
            <a:pPr marL="0" indent="0">
              <a:buNone/>
            </a:pPr>
            <a:r>
              <a:rPr lang="ja-JP" altLang="en-US" sz="2800" dirty="0">
                <a:solidFill>
                  <a:srgbClr val="FE8602"/>
                </a:solidFill>
              </a:rPr>
              <a:t>★</a:t>
            </a:r>
            <a:r>
              <a:rPr lang="en-US" altLang="ja-JP" sz="2800" dirty="0">
                <a:solidFill>
                  <a:srgbClr val="FE8602"/>
                </a:solidFill>
              </a:rPr>
              <a:t>Google</a:t>
            </a:r>
            <a:r>
              <a:rPr lang="ja-JP" altLang="en-US" sz="2800" dirty="0">
                <a:solidFill>
                  <a:srgbClr val="FE8602"/>
                </a:solidFill>
              </a:rPr>
              <a:t>のツールを大いに活用！</a:t>
            </a:r>
            <a:endParaRPr lang="en-US" altLang="ja-JP" sz="2800" dirty="0">
              <a:solidFill>
                <a:srgbClr val="FE8602"/>
              </a:solidFill>
            </a:endParaRPr>
          </a:p>
          <a:p>
            <a:pPr marL="0" indent="0">
              <a:buNone/>
            </a:pPr>
            <a:r>
              <a:rPr lang="ja-JP" altLang="en-US" sz="2800" dirty="0"/>
              <a:t>：リアルタイムに同時編集＆表示でオンラインでのやり辛さが軽減できる！</a:t>
            </a:r>
            <a:endParaRPr lang="en-US" altLang="ja-JP" sz="2800" dirty="0"/>
          </a:p>
          <a:p>
            <a:pPr marL="0" indent="0">
              <a:buNone/>
            </a:pPr>
            <a:r>
              <a:rPr lang="ja-JP" altLang="en-US" sz="2800" dirty="0"/>
              <a:t>・議事録、発表記録など：</a:t>
            </a:r>
            <a:r>
              <a:rPr lang="en-US" altLang="ja-JP" sz="2800" dirty="0"/>
              <a:t>Google</a:t>
            </a:r>
            <a:r>
              <a:rPr lang="ja-JP" altLang="en-US" sz="2800" dirty="0"/>
              <a:t>ドキュメント</a:t>
            </a:r>
            <a:endParaRPr lang="en-US" altLang="ja-JP" sz="2800" dirty="0"/>
          </a:p>
          <a:p>
            <a:pPr marL="0" indent="0">
              <a:buNone/>
            </a:pPr>
            <a:r>
              <a:rPr lang="ja-JP" altLang="en-US" sz="2800" dirty="0"/>
              <a:t>・データベース定義書、外部設計書：</a:t>
            </a:r>
            <a:r>
              <a:rPr lang="en-US" altLang="ja-JP" sz="2800" dirty="0"/>
              <a:t>Google</a:t>
            </a:r>
            <a:r>
              <a:rPr lang="ja-JP" altLang="en-US" sz="2800" dirty="0"/>
              <a:t>スプレッドシート</a:t>
            </a:r>
            <a:endParaRPr lang="en-US" altLang="ja-JP" sz="2800" dirty="0"/>
          </a:p>
          <a:p>
            <a:pPr marL="0" indent="0">
              <a:buNone/>
            </a:pPr>
            <a:r>
              <a:rPr lang="ja-JP" altLang="en-US" sz="2800" dirty="0"/>
              <a:t>・画面設計：</a:t>
            </a:r>
            <a:r>
              <a:rPr lang="en-US" altLang="ja-JP" sz="2800" dirty="0"/>
              <a:t>Google</a:t>
            </a:r>
            <a:r>
              <a:rPr lang="ja-JP" altLang="en-US" sz="2800" dirty="0"/>
              <a:t>スライド</a:t>
            </a:r>
            <a:endParaRPr lang="en-US" altLang="ja-JP" sz="2800" dirty="0"/>
          </a:p>
          <a:p>
            <a:pPr marL="0" indent="0">
              <a:buNone/>
            </a:pPr>
            <a:r>
              <a:rPr lang="en-US" altLang="ja-JP" sz="2800" dirty="0"/>
              <a:t>※</a:t>
            </a:r>
            <a:r>
              <a:rPr lang="ja-JP" altLang="en-US" sz="2800" dirty="0"/>
              <a:t>完成物は</a:t>
            </a:r>
            <a:r>
              <a:rPr lang="en-US" altLang="ja-JP" sz="2800" dirty="0"/>
              <a:t>Excel</a:t>
            </a:r>
            <a:r>
              <a:rPr lang="ja-JP" altLang="en-US" sz="2800" dirty="0"/>
              <a:t>、</a:t>
            </a:r>
            <a:r>
              <a:rPr lang="en-US" altLang="ja-JP" sz="2800" dirty="0"/>
              <a:t>Word</a:t>
            </a:r>
            <a:r>
              <a:rPr lang="ja-JP" altLang="en-US" sz="2800" dirty="0"/>
              <a:t>ファイル等に直し</a:t>
            </a:r>
            <a:r>
              <a:rPr lang="en-US" altLang="ja-JP" sz="2800" dirty="0"/>
              <a:t>GitHub</a:t>
            </a:r>
            <a:r>
              <a:rPr lang="ja-JP" altLang="en-US" sz="2800" dirty="0"/>
              <a:t>で共有</a:t>
            </a:r>
          </a:p>
        </p:txBody>
      </p:sp>
    </p:spTree>
    <p:extLst>
      <p:ext uri="{BB962C8B-B14F-4D97-AF65-F5344CB8AC3E}">
        <p14:creationId xmlns:p14="http://schemas.microsoft.com/office/powerpoint/2010/main" val="297201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配当">
  <a:themeElements>
    <a:clrScheme name="配当">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配当">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配当">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TM03457464[[fn=配当]]</Template>
  <TotalTime>99</TotalTime>
  <Words>390</Words>
  <Application>Microsoft Office PowerPoint</Application>
  <PresentationFormat>ワイド画面</PresentationFormat>
  <Paragraphs>40</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NotoSansJP</vt:lpstr>
      <vt:lpstr>Arial</vt:lpstr>
      <vt:lpstr>Gill Sans MT</vt:lpstr>
      <vt:lpstr>Wingdings 2</vt:lpstr>
      <vt:lpstr>配当</vt:lpstr>
      <vt:lpstr>Webアプリ開発　中間報告</vt:lpstr>
      <vt:lpstr>システムの目的</vt:lpstr>
      <vt:lpstr>機能紹介(抜粋)</vt:lpstr>
      <vt:lpstr>機能紹介(抜粋)</vt:lpstr>
      <vt:lpstr>画面遷移図</vt:lpstr>
      <vt:lpstr>画面設計</vt:lpstr>
      <vt:lpstr>DB設計</vt:lpstr>
      <vt:lpstr>使用ツール紹介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要件定義～内部設計において大切だと思ったこと </dc:title>
  <dc:creator>富濱瞳</dc:creator>
  <cp:lastModifiedBy>富濱瞳</cp:lastModifiedBy>
  <cp:revision>38</cp:revision>
  <dcterms:created xsi:type="dcterms:W3CDTF">2022-06-03T08:49:55Z</dcterms:created>
  <dcterms:modified xsi:type="dcterms:W3CDTF">2022-06-08T04:34:36Z</dcterms:modified>
</cp:coreProperties>
</file>