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kiko Megur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6-27T08:00:35.520" idx="1">
    <p:pos x="196" y="901"/>
    <p:text>表示をどうするか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4ce9c817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4ce9c817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4ce9c817d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4ce9c817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4ce9c817d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4ce9c817d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4ce9c817d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4ce9c817d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4ce9c817d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4ce9c817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4ce9c817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4ce9c817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4d3c9aafb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4d3c9aafb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4d3c9aaf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4d3c9aaf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4d3c9aafb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4d3c9aafb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4ce9c817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4ce9c817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ce9c81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ce9c8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4d3c9aa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4d3c9aa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4d3c9aaf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4d3c9aa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4ce9c817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4ce9c817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4ce9c817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4ce9c817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4ce9c817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4ce9c817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4ce9c817d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34ce9c817d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ce9c817d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4ce9c817d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4ce9c817d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4ce9c817d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4ce9c817d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4ce9c817d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4ce9c817d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4ce9c817d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4ce9c817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4ce9c817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4ce9c817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34ce9c817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4ce9c817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4ce9c817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4ce9c817d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4ce9c817d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34ce9c817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4ce9c817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4ce9c817d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4ce9c817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4ce9c817d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4ce9c817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4ce9c81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4ce9c81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4ce9c81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4ce9c81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4ce9c81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4ce9c81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4ce9c817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4ce9c817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d3c9aaf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d3c9aafb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solidFill>
                  <a:schemeClr val="dk1"/>
                </a:solidFill>
              </a:rPr>
              <a:t>・名前や代表は～は不要</a:t>
            </a:r>
            <a:endParaRPr sz="1400">
              <a:solidFill>
                <a:schemeClr val="dk1"/>
              </a:solidFill>
            </a:endParaRPr>
          </a:p>
          <a:p>
            <a:pPr marL="0" lvl="0" indent="0" algn="l" rtl="0">
              <a:spcBef>
                <a:spcPts val="0"/>
              </a:spcBef>
              <a:spcAft>
                <a:spcPts val="0"/>
              </a:spcAft>
              <a:buNone/>
            </a:pPr>
            <a:r>
              <a:rPr lang="ja" sz="1400">
                <a:solidFill>
                  <a:schemeClr val="dk1"/>
                </a:solidFill>
              </a:rPr>
              <a:t>プロセスの例</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ja" sz="1400">
                <a:solidFill>
                  <a:schemeClr val="dk1"/>
                </a:solidFill>
              </a:rPr>
              <a:t>・3つのステップ</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chemeClr val="dk1"/>
                </a:solidFill>
              </a:rPr>
              <a:t>例：データを目的に合わせて分けて用意</a:t>
            </a: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chemeClr val="dk1"/>
                </a:solidFill>
              </a:rPr>
              <a:t>例：複雑にならないように、一つひとつの機能を小さく最低限にして、それらを組み合わせた</a:t>
            </a: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rgbClr val="666666"/>
                </a:solidFill>
              </a:rPr>
              <a:t>・チームワーク(具体例少し出す)</a:t>
            </a:r>
            <a:endParaRPr sz="1400">
              <a:solidFill>
                <a:srgbClr val="666666"/>
              </a:solidFill>
            </a:endParaRPr>
          </a:p>
          <a:p>
            <a:pPr marL="0" lvl="0" indent="0" algn="l" rtl="0">
              <a:spcBef>
                <a:spcPts val="0"/>
              </a:spcBef>
              <a:spcAft>
                <a:spcPts val="0"/>
              </a:spcAft>
              <a:buClr>
                <a:schemeClr val="dk1"/>
              </a:buClr>
              <a:buSzPts val="1100"/>
              <a:buFont typeface="Arial"/>
              <a:buNone/>
            </a:pPr>
            <a:endParaRPr sz="1400">
              <a:solidFill>
                <a:srgbClr val="666666"/>
              </a:solidFill>
            </a:endParaRPr>
          </a:p>
          <a:p>
            <a:pPr marL="0" lvl="0" indent="0" algn="l" rtl="0">
              <a:spcBef>
                <a:spcPts val="0"/>
              </a:spcBef>
              <a:spcAft>
                <a:spcPts val="0"/>
              </a:spcAft>
              <a:buClr>
                <a:schemeClr val="dk1"/>
              </a:buClr>
              <a:buSzPts val="1100"/>
              <a:buFont typeface="Arial"/>
              <a:buNone/>
            </a:pPr>
            <a:r>
              <a:rPr lang="ja" sz="1500">
                <a:solidFill>
                  <a:schemeClr val="dk1"/>
                </a:solidFill>
              </a:rPr>
              <a:t>処理を細分化するメリット</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ja" sz="1500" u="sng">
                <a:solidFill>
                  <a:schemeClr val="dk1"/>
                </a:solidFill>
              </a:rPr>
              <a:t>実装時や実装後の編集・保守を行いやすくすることに繋がる</a:t>
            </a:r>
            <a:endParaRPr sz="1400">
              <a:solidFill>
                <a:srgbClr val="6666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4d3c9aafb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4d3c9aafb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6D0D7-7C83-1053-4940-801B0304A690}"/>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95ADE9-F5B2-639C-0EB4-30E506E2A85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A84185B-C7E9-72CC-D3AD-1B5F2BEAF1CF}"/>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3BB0581F-3494-D227-5BFE-AB5D3C1E0411}"/>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4EFF8B9-6859-30F4-AD53-58D0E9EF6F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087951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B4DC8-369F-1CD6-F4F4-2DA89E1A48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C7F533-198A-F816-9A2A-9DA315B3F0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E3E033-EDDA-42B3-B129-BE7E664BF925}"/>
              </a:ext>
            </a:extLst>
          </p:cNvPr>
          <p:cNvSpPr>
            <a:spLocks noGrp="1"/>
          </p:cNvSpPr>
          <p:nvPr>
            <p:ph type="dt" sz="half" idx="10"/>
          </p:nvPr>
        </p:nvSpPr>
        <p:spPr/>
        <p:txBody>
          <a:bodyPr/>
          <a:lstStyle/>
          <a:p>
            <a:fld id="{5F4E5243-F52A-4D37-9694-EB26C6C31910}"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D4AC0E03-CA3A-B185-3A2F-01E513B9ED67}"/>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E1D9093C-640A-0B2D-3FCC-881E52C997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1039994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C5673D-B124-DC6F-2622-6031AA4D2DE5}"/>
              </a:ext>
            </a:extLst>
          </p:cNvPr>
          <p:cNvSpPr>
            <a:spLocks noGrp="1"/>
          </p:cNvSpPr>
          <p:nvPr>
            <p:ph type="title" orient="vert"/>
          </p:nvPr>
        </p:nvSpPr>
        <p:spPr>
          <a:xfrm>
            <a:off x="6543675" y="273844"/>
            <a:ext cx="1971675" cy="435887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71EF2A-31F9-3ADF-D762-D20FEF26DE0F}"/>
              </a:ext>
            </a:extLst>
          </p:cNvPr>
          <p:cNvSpPr>
            <a:spLocks noGrp="1"/>
          </p:cNvSpPr>
          <p:nvPr>
            <p:ph type="body" orient="vert" idx="1"/>
          </p:nvPr>
        </p:nvSpPr>
        <p:spPr>
          <a:xfrm>
            <a:off x="628650" y="273844"/>
            <a:ext cx="5800725" cy="4358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707B79-2D56-EA2E-C505-7831FC655664}"/>
              </a:ext>
            </a:extLst>
          </p:cNvPr>
          <p:cNvSpPr>
            <a:spLocks noGrp="1"/>
          </p:cNvSpPr>
          <p:nvPr>
            <p:ph type="dt" sz="half" idx="10"/>
          </p:nvPr>
        </p:nvSpPr>
        <p:spPr/>
        <p:txBody>
          <a:bodyPr/>
          <a:lstStyle/>
          <a:p>
            <a:fld id="{3A77B6E1-634A-48DC-9E8B-D894023267EF}"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321D324E-E22C-71CD-E553-B89E42140ADE}"/>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F3EA790-DAB6-1155-25CB-08A7931150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034655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4178950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177831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EAFCD9-9598-ADC5-31DF-A3F5CB395C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E1FC59-68D5-7DB1-4DC4-E276F5057A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188986-89A2-E314-1530-BF2EE82B68B0}"/>
              </a:ext>
            </a:extLst>
          </p:cNvPr>
          <p:cNvSpPr>
            <a:spLocks noGrp="1"/>
          </p:cNvSpPr>
          <p:nvPr>
            <p:ph type="dt" sz="half" idx="10"/>
          </p:nvPr>
        </p:nvSpPr>
        <p:spPr/>
        <p:txBody>
          <a:bodyPr/>
          <a:lstStyle/>
          <a:p>
            <a:fld id="{7B2D3E9E-A95C-48F2-B4BF-A71542E0BE9A}"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3C4CD753-9BB5-7E98-3806-4EBAC7C4260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FFF319AB-C89F-C0E0-D7F4-5A5EA9A7DB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8352723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4B76B-A44D-E9F7-C92E-F0889353C734}"/>
              </a:ext>
            </a:extLst>
          </p:cNvPr>
          <p:cNvSpPr>
            <a:spLocks noGrp="1"/>
          </p:cNvSpPr>
          <p:nvPr>
            <p:ph type="title"/>
          </p:nvPr>
        </p:nvSpPr>
        <p:spPr>
          <a:xfrm>
            <a:off x="623888" y="1282304"/>
            <a:ext cx="7886700" cy="2139553"/>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739CA5-3CFD-2EE6-FC9D-EEF4B9D6101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C2078C-F46D-05C3-0A25-E77D76846424}"/>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F69E91EC-A5E4-DAA3-8146-819A4839CDD7}"/>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67DE27B9-B7C5-D048-CF3B-90D21C12CC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4163650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2C1F-E2DC-A539-B35F-2BFB193E95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7269F1-67C6-52E5-EAEE-855054E6D52A}"/>
              </a:ext>
            </a:extLst>
          </p:cNvPr>
          <p:cNvSpPr>
            <a:spLocks noGrp="1"/>
          </p:cNvSpPr>
          <p:nvPr>
            <p:ph sz="half" idx="1"/>
          </p:nvPr>
        </p:nvSpPr>
        <p:spPr>
          <a:xfrm>
            <a:off x="6286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CA600D-527A-B4F2-5BD2-663C4E309FA9}"/>
              </a:ext>
            </a:extLst>
          </p:cNvPr>
          <p:cNvSpPr>
            <a:spLocks noGrp="1"/>
          </p:cNvSpPr>
          <p:nvPr>
            <p:ph sz="half" idx="2"/>
          </p:nvPr>
        </p:nvSpPr>
        <p:spPr>
          <a:xfrm>
            <a:off x="46291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F17DC9-8C92-D623-32EF-25ABB2D0C100}"/>
              </a:ext>
            </a:extLst>
          </p:cNvPr>
          <p:cNvSpPr>
            <a:spLocks noGrp="1"/>
          </p:cNvSpPr>
          <p:nvPr>
            <p:ph type="dt" sz="half" idx="10"/>
          </p:nvPr>
        </p:nvSpPr>
        <p:spPr/>
        <p:txBody>
          <a:bodyPr/>
          <a:lstStyle/>
          <a:p>
            <a:fld id="{F12952B5-7A2F-4CC8-B7CE-9234E21C2837}" type="datetimeFigureOut">
              <a:rPr lang="en-US" smtClean="0"/>
              <a:t>6/28/2022</a:t>
            </a:fld>
            <a:endParaRPr lang="en-US" dirty="0"/>
          </a:p>
        </p:txBody>
      </p:sp>
      <p:sp>
        <p:nvSpPr>
          <p:cNvPr id="6" name="フッター プレースホルダー 5">
            <a:extLst>
              <a:ext uri="{FF2B5EF4-FFF2-40B4-BE49-F238E27FC236}">
                <a16:creationId xmlns:a16="http://schemas.microsoft.com/office/drawing/2014/main" id="{244EAC9F-0574-E31B-99CD-817B0CC31AC7}"/>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AAB7D949-DED0-29F3-1615-1706D6DC4F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542114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6262B-DA77-55EE-95E8-2B0156EAE355}"/>
              </a:ext>
            </a:extLst>
          </p:cNvPr>
          <p:cNvSpPr>
            <a:spLocks noGrp="1"/>
          </p:cNvSpPr>
          <p:nvPr>
            <p:ph type="title"/>
          </p:nvPr>
        </p:nvSpPr>
        <p:spPr>
          <a:xfrm>
            <a:off x="629841" y="273844"/>
            <a:ext cx="7886700" cy="99417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0EF364-77DB-B04A-5116-1C0637B07B0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C05287-4AA2-01B1-58C5-CDBBC045EBB6}"/>
              </a:ext>
            </a:extLst>
          </p:cNvPr>
          <p:cNvSpPr>
            <a:spLocks noGrp="1"/>
          </p:cNvSpPr>
          <p:nvPr>
            <p:ph sz="half" idx="2"/>
          </p:nvPr>
        </p:nvSpPr>
        <p:spPr>
          <a:xfrm>
            <a:off x="629842" y="1878806"/>
            <a:ext cx="3868340"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6282F5-EE9F-1524-A600-E8E5434EFE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4ABA85-BD9F-EB20-64C4-084DCC640EF6}"/>
              </a:ext>
            </a:extLst>
          </p:cNvPr>
          <p:cNvSpPr>
            <a:spLocks noGrp="1"/>
          </p:cNvSpPr>
          <p:nvPr>
            <p:ph sz="quarter" idx="4"/>
          </p:nvPr>
        </p:nvSpPr>
        <p:spPr>
          <a:xfrm>
            <a:off x="4629150" y="1878806"/>
            <a:ext cx="3887391"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E6C4F3-C90E-CA0E-7B58-3B1482063501}"/>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8" name="フッター プレースホルダー 7">
            <a:extLst>
              <a:ext uri="{FF2B5EF4-FFF2-40B4-BE49-F238E27FC236}">
                <a16:creationId xmlns:a16="http://schemas.microsoft.com/office/drawing/2014/main" id="{6D4F2D10-69D8-2413-2920-7BBAB7D9AFC5}"/>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07328A6C-A75F-CDEB-F137-4EC1982DCF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739949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AA65B-E2D0-05E9-302F-68DBA82115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7EC4327-FFFD-D287-18E0-3DE318EB8941}"/>
              </a:ext>
            </a:extLst>
          </p:cNvPr>
          <p:cNvSpPr>
            <a:spLocks noGrp="1"/>
          </p:cNvSpPr>
          <p:nvPr>
            <p:ph type="dt" sz="half" idx="10"/>
          </p:nvPr>
        </p:nvSpPr>
        <p:spPr/>
        <p:txBody>
          <a:bodyPr/>
          <a:lstStyle/>
          <a:p>
            <a:fld id="{73D7E00A-486F-4252-8B1D-E32645521F49}" type="datetimeFigureOut">
              <a:rPr lang="en-US" smtClean="0"/>
              <a:t>6/28/2022</a:t>
            </a:fld>
            <a:endParaRPr lang="en-US" dirty="0"/>
          </a:p>
        </p:txBody>
      </p:sp>
      <p:sp>
        <p:nvSpPr>
          <p:cNvPr id="4" name="フッター プレースホルダー 3">
            <a:extLst>
              <a:ext uri="{FF2B5EF4-FFF2-40B4-BE49-F238E27FC236}">
                <a16:creationId xmlns:a16="http://schemas.microsoft.com/office/drawing/2014/main" id="{28793893-B430-12BB-A569-D6BF8470888F}"/>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56B1A501-1DFA-0951-DDC8-58B0EE9900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0676909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B96369-6A16-3B6C-7C3B-119EF83D2F7A}"/>
              </a:ext>
            </a:extLst>
          </p:cNvPr>
          <p:cNvSpPr>
            <a:spLocks noGrp="1"/>
          </p:cNvSpPr>
          <p:nvPr>
            <p:ph type="dt" sz="half" idx="10"/>
          </p:nvPr>
        </p:nvSpPr>
        <p:spPr/>
        <p:txBody>
          <a:bodyPr/>
          <a:lstStyle/>
          <a:p>
            <a:fld id="{8DDF5F92-E675-4B36-9A60-69A962A68675}" type="datetimeFigureOut">
              <a:rPr lang="en-US" smtClean="0"/>
              <a:t>6/28/2022</a:t>
            </a:fld>
            <a:endParaRPr lang="en-US" dirty="0"/>
          </a:p>
        </p:txBody>
      </p:sp>
      <p:sp>
        <p:nvSpPr>
          <p:cNvPr id="3" name="フッター プレースホルダー 2">
            <a:extLst>
              <a:ext uri="{FF2B5EF4-FFF2-40B4-BE49-F238E27FC236}">
                <a16:creationId xmlns:a16="http://schemas.microsoft.com/office/drawing/2014/main" id="{55243F11-9F46-B10E-7CA2-2984DA913FA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9060E858-8FB5-7872-726F-8CC1E5C053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9157176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F104A-6FB3-906A-E268-C170299C62EB}"/>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9035D3-A34E-594A-B401-63F78169512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E8D23A-7CC0-96CC-926A-6D370C6A14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796855-FB97-BF04-33F2-257C6A6581CA}"/>
              </a:ext>
            </a:extLst>
          </p:cNvPr>
          <p:cNvSpPr>
            <a:spLocks noGrp="1"/>
          </p:cNvSpPr>
          <p:nvPr>
            <p:ph type="dt" sz="half" idx="10"/>
          </p:nvPr>
        </p:nvSpPr>
        <p:spPr/>
        <p:txBody>
          <a:bodyPr/>
          <a:lstStyle/>
          <a:p>
            <a:fld id="{AF6E2C9B-5FA2-460D-9BE7-B0812FC2A6FF}" type="datetimeFigureOut">
              <a:rPr lang="en-US" smtClean="0"/>
              <a:t>6/28/2022</a:t>
            </a:fld>
            <a:endParaRPr lang="en-US" dirty="0"/>
          </a:p>
        </p:txBody>
      </p:sp>
      <p:sp>
        <p:nvSpPr>
          <p:cNvPr id="6" name="フッター プレースホルダー 5">
            <a:extLst>
              <a:ext uri="{FF2B5EF4-FFF2-40B4-BE49-F238E27FC236}">
                <a16:creationId xmlns:a16="http://schemas.microsoft.com/office/drawing/2014/main" id="{4CBAF915-843C-09B8-FF3A-B2C750FEAAB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082EF3F-2DBF-2CD7-256F-9DB591687A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0968676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B3FC4-B67A-1168-A4DD-2ACFDAC76106}"/>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DFE6A14-0987-6154-CDBE-FAF670D2FC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389F125A-F255-E06D-CEDB-1ED9F898495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B6D701-94E8-40CD-5B44-ED99D5A1344E}"/>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6" name="フッター プレースホルダー 5">
            <a:extLst>
              <a:ext uri="{FF2B5EF4-FFF2-40B4-BE49-F238E27FC236}">
                <a16:creationId xmlns:a16="http://schemas.microsoft.com/office/drawing/2014/main" id="{6B0664CD-D558-9A4D-B18F-CB0854E9E4E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079741C6-9678-3041-810E-FFCD4E2EBE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5308217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A55BD4-84A7-55A6-415C-6116993F82C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9FEC36-5A28-8BCC-B8C0-D99A4C4753D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DBD36B-B289-28D5-4B3B-D6E1B5DB383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E0DD67F4-30F5-9C13-A84F-9FE2A9070B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5584B840-FA49-3AE9-1000-E45B2FBC408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9140906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dirty="0">
                <a:latin typeface="Meiryo"/>
                <a:ea typeface="Meiryo"/>
                <a:cs typeface="Meiryo"/>
                <a:sym typeface="Meiryo"/>
              </a:rPr>
              <a:t>Webアプリケーション</a:t>
            </a:r>
            <a:br>
              <a:rPr lang="en-US" altLang="ja" dirty="0">
                <a:latin typeface="Meiryo"/>
                <a:ea typeface="Meiryo"/>
                <a:cs typeface="Meiryo"/>
                <a:sym typeface="Meiryo"/>
              </a:rPr>
            </a:br>
            <a:r>
              <a:rPr lang="ja" dirty="0">
                <a:latin typeface="Meiryo"/>
                <a:ea typeface="Meiryo"/>
                <a:cs typeface="Meiryo"/>
                <a:sym typeface="Meiryo"/>
              </a:rPr>
              <a:t>開発発表</a:t>
            </a:r>
            <a:endParaRPr dirty="0">
              <a:latin typeface="Meiryo"/>
              <a:ea typeface="Meiryo"/>
              <a:cs typeface="Meiryo"/>
              <a:sym typeface="Meiryo"/>
            </a:endParaRPr>
          </a:p>
        </p:txBody>
      </p:sp>
      <p:sp>
        <p:nvSpPr>
          <p:cNvPr id="55" name="Google Shape;55;p13"/>
          <p:cNvSpPr txBox="1">
            <a:spLocks noGrp="1"/>
          </p:cNvSpPr>
          <p:nvPr>
            <p:ph type="subTitle" idx="1"/>
          </p:nvPr>
        </p:nvSpPr>
        <p:spPr>
          <a:xfrm>
            <a:off x="311700" y="3183300"/>
            <a:ext cx="8520600" cy="1503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232">
                <a:solidFill>
                  <a:schemeClr val="dk1"/>
                </a:solidFill>
                <a:latin typeface="Meiryo"/>
                <a:ea typeface="Meiryo"/>
                <a:cs typeface="Meiryo"/>
                <a:sym typeface="Meiryo"/>
              </a:rPr>
              <a:t>C-4　3SFY</a:t>
            </a:r>
            <a:endParaRPr sz="3232">
              <a:solidFill>
                <a:schemeClr val="dk1"/>
              </a:solidFill>
              <a:latin typeface="Meiryo"/>
              <a:ea typeface="Meiryo"/>
              <a:cs typeface="Meiryo"/>
              <a:sym typeface="Meiryo"/>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r>
              <a:rPr lang="ja">
                <a:solidFill>
                  <a:schemeClr val="dk1"/>
                </a:solidFill>
                <a:latin typeface="Meiryo"/>
                <a:ea typeface="Meiryo"/>
                <a:cs typeface="Meiryo"/>
                <a:sym typeface="Meiryo"/>
              </a:rPr>
              <a:t>落合大輔、工藤愛恵、富濱瞳、目黒真樹子、山口佳輝</a:t>
            </a:r>
            <a:endParaRPr>
              <a:solidFill>
                <a:schemeClr val="dk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216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16" name="Google Shape;116;p22"/>
          <p:cNvSpPr txBox="1">
            <a:spLocks noGrp="1"/>
          </p:cNvSpPr>
          <p:nvPr>
            <p:ph type="body" idx="1"/>
          </p:nvPr>
        </p:nvSpPr>
        <p:spPr>
          <a:xfrm>
            <a:off x="311700" y="1125600"/>
            <a:ext cx="8520600" cy="378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solidFill>
                  <a:schemeClr val="dk1"/>
                </a:solidFill>
                <a:latin typeface="Meiryo"/>
                <a:ea typeface="Meiryo"/>
                <a:cs typeface="Meiryo"/>
                <a:sym typeface="Meiryo"/>
              </a:rPr>
              <a:t>目標設定画面での「今月の削除金額」は…</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117" name="Google Shape;117;p22"/>
          <p:cNvPicPr preferRelativeResize="0"/>
          <p:nvPr/>
        </p:nvPicPr>
        <p:blipFill>
          <a:blip r:embed="rId3">
            <a:alphaModFix/>
          </a:blip>
          <a:stretch>
            <a:fillRect/>
          </a:stretch>
        </p:blipFill>
        <p:spPr>
          <a:xfrm>
            <a:off x="1943475" y="1694153"/>
            <a:ext cx="5257050" cy="306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032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23" name="Google Shape;123;p23"/>
          <p:cNvSpPr txBox="1">
            <a:spLocks noGrp="1"/>
          </p:cNvSpPr>
          <p:nvPr>
            <p:ph type="body" idx="1"/>
          </p:nvPr>
        </p:nvSpPr>
        <p:spPr>
          <a:xfrm>
            <a:off x="311700" y="1125600"/>
            <a:ext cx="8520600" cy="378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solidFill>
                  <a:schemeClr val="dk1"/>
                </a:solidFill>
                <a:latin typeface="Meiryo"/>
                <a:ea typeface="Meiryo"/>
                <a:cs typeface="Meiryo"/>
                <a:sym typeface="Meiryo"/>
              </a:rPr>
              <a:t>日々登録された削減金額を合計している！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pic>
        <p:nvPicPr>
          <p:cNvPr id="124" name="Google Shape;124;p23"/>
          <p:cNvPicPr preferRelativeResize="0"/>
          <p:nvPr/>
        </p:nvPicPr>
        <p:blipFill>
          <a:blip r:embed="rId3">
            <a:alphaModFix/>
          </a:blip>
          <a:stretch>
            <a:fillRect/>
          </a:stretch>
        </p:blipFill>
        <p:spPr>
          <a:xfrm>
            <a:off x="1833563" y="1718625"/>
            <a:ext cx="5476875"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898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dirty="0">
                <a:latin typeface="Meiryo"/>
                <a:ea typeface="Meiryo"/>
                <a:cs typeface="Meiryo"/>
                <a:sym typeface="Meiryo"/>
              </a:rPr>
              <a:t>工夫点＆苦労した点②</a:t>
            </a:r>
            <a:endParaRPr sz="3500" dirty="0"/>
          </a:p>
        </p:txBody>
      </p:sp>
      <p:sp>
        <p:nvSpPr>
          <p:cNvPr id="130" name="Google Shape;130;p24"/>
          <p:cNvSpPr txBox="1">
            <a:spLocks noGrp="1"/>
          </p:cNvSpPr>
          <p:nvPr>
            <p:ph type="body" idx="1"/>
          </p:nvPr>
        </p:nvSpPr>
        <p:spPr>
          <a:xfrm>
            <a:off x="311700" y="1004725"/>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sz="2000" dirty="0">
                <a:solidFill>
                  <a:schemeClr val="dk1"/>
                </a:solidFill>
                <a:latin typeface="Meiryo"/>
                <a:ea typeface="Meiryo"/>
                <a:cs typeface="Meiryo"/>
                <a:sym typeface="Meiryo"/>
              </a:rPr>
              <a:t>　</a:t>
            </a:r>
            <a:r>
              <a:rPr lang="ja" sz="2000" dirty="0">
                <a:solidFill>
                  <a:schemeClr val="dk1"/>
                </a:solidFill>
                <a:latin typeface="Meiryo"/>
                <a:ea typeface="Meiryo"/>
                <a:cs typeface="Meiryo"/>
                <a:sym typeface="Meiryo"/>
              </a:rPr>
              <a:t>SAVINGS=毎食ごとの削減金額　→</a:t>
            </a:r>
            <a:r>
              <a:rPr lang="ja-JP" altLang="en-US" sz="2000" dirty="0">
                <a:solidFill>
                  <a:schemeClr val="dk1"/>
                </a:solidFill>
                <a:latin typeface="Meiryo"/>
                <a:ea typeface="Meiryo"/>
                <a:cs typeface="Meiryo"/>
                <a:sym typeface="Meiryo"/>
              </a:rPr>
              <a:t>　</a:t>
            </a:r>
            <a:r>
              <a:rPr lang="ja" sz="2000" dirty="0">
                <a:solidFill>
                  <a:schemeClr val="dk1"/>
                </a:solidFill>
                <a:latin typeface="Meiryo"/>
                <a:ea typeface="Meiryo"/>
                <a:cs typeface="Meiryo"/>
                <a:sym typeface="Meiryo"/>
              </a:rPr>
              <a:t> SUM=月ごとの削減金額</a:t>
            </a:r>
            <a:endParaRPr sz="2000" dirty="0">
              <a:solidFill>
                <a:schemeClr val="dk1"/>
              </a:solidFill>
              <a:latin typeface="Meiryo"/>
              <a:ea typeface="Meiryo"/>
              <a:cs typeface="Meiryo"/>
              <a:sym typeface="Meiryo"/>
            </a:endParaRPr>
          </a:p>
        </p:txBody>
      </p:sp>
      <p:pic>
        <p:nvPicPr>
          <p:cNvPr id="131" name="Google Shape;131;p24"/>
          <p:cNvPicPr preferRelativeResize="0"/>
          <p:nvPr/>
        </p:nvPicPr>
        <p:blipFill>
          <a:blip r:embed="rId3">
            <a:alphaModFix/>
          </a:blip>
          <a:stretch>
            <a:fillRect/>
          </a:stretch>
        </p:blipFill>
        <p:spPr>
          <a:xfrm>
            <a:off x="4863126" y="1519647"/>
            <a:ext cx="3524250" cy="1200288"/>
          </a:xfrm>
          <a:prstGeom prst="rect">
            <a:avLst/>
          </a:prstGeom>
          <a:noFill/>
          <a:ln>
            <a:noFill/>
          </a:ln>
        </p:spPr>
      </p:pic>
      <p:pic>
        <p:nvPicPr>
          <p:cNvPr id="132" name="Google Shape;132;p24"/>
          <p:cNvPicPr preferRelativeResize="0"/>
          <p:nvPr/>
        </p:nvPicPr>
        <p:blipFill>
          <a:blip r:embed="rId4">
            <a:alphaModFix/>
          </a:blip>
          <a:stretch>
            <a:fillRect/>
          </a:stretch>
        </p:blipFill>
        <p:spPr>
          <a:xfrm>
            <a:off x="585928" y="1422684"/>
            <a:ext cx="3694948" cy="3262025"/>
          </a:xfrm>
          <a:prstGeom prst="rect">
            <a:avLst/>
          </a:prstGeom>
          <a:noFill/>
          <a:ln>
            <a:noFill/>
          </a:ln>
        </p:spPr>
      </p:pic>
      <p:cxnSp>
        <p:nvCxnSpPr>
          <p:cNvPr id="133" name="Google Shape;133;p24"/>
          <p:cNvCxnSpPr>
            <a:stCxn id="132" idx="3"/>
          </p:cNvCxnSpPr>
          <p:nvPr/>
        </p:nvCxnSpPr>
        <p:spPr>
          <a:xfrm rot="10800000" flipH="1">
            <a:off x="4280875" y="2495696"/>
            <a:ext cx="3088800" cy="558000"/>
          </a:xfrm>
          <a:prstGeom prst="straightConnector1">
            <a:avLst/>
          </a:prstGeom>
          <a:noFill/>
          <a:ln w="76200" cap="flat" cmpd="sng">
            <a:solidFill>
              <a:schemeClr val="dk1"/>
            </a:solidFill>
            <a:prstDash val="solid"/>
            <a:round/>
            <a:headEnd type="none" w="med" len="med"/>
            <a:tailEnd type="triangle" w="med" len="med"/>
          </a:ln>
        </p:spPr>
      </p:cxnSp>
      <p:sp>
        <p:nvSpPr>
          <p:cNvPr id="134" name="Google Shape;134;p24"/>
          <p:cNvSpPr txBox="1"/>
          <p:nvPr/>
        </p:nvSpPr>
        <p:spPr>
          <a:xfrm>
            <a:off x="5133200" y="2967900"/>
            <a:ext cx="29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latin typeface="Meiryo"/>
                <a:ea typeface="Meiryo"/>
                <a:cs typeface="Meiryo"/>
                <a:sym typeface="Meiryo"/>
              </a:rPr>
              <a:t>自動で合計させたい…</a:t>
            </a:r>
            <a:endParaRPr sz="1800">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16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40" name="Google Shape;140;p25"/>
          <p:cNvSpPr txBox="1">
            <a:spLocks noGrp="1"/>
          </p:cNvSpPr>
          <p:nvPr>
            <p:ph type="body" idx="1"/>
          </p:nvPr>
        </p:nvSpPr>
        <p:spPr>
          <a:xfrm>
            <a:off x="311700" y="977875"/>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ja-JP" dirty="0">
                <a:solidFill>
                  <a:schemeClr val="dk1"/>
                </a:solidFill>
                <a:latin typeface="Meiryo"/>
                <a:ea typeface="Meiryo"/>
                <a:cs typeface="Meiryo"/>
                <a:sym typeface="Meiryo"/>
              </a:rPr>
              <a:t>【</a:t>
            </a:r>
            <a:r>
              <a:rPr lang="ja-JP" altLang="en-US" dirty="0">
                <a:solidFill>
                  <a:schemeClr val="dk1"/>
                </a:solidFill>
                <a:latin typeface="Meiryo"/>
                <a:ea typeface="Meiryo"/>
                <a:cs typeface="Meiryo"/>
                <a:sym typeface="Meiryo"/>
              </a:rPr>
              <a:t>工夫点</a:t>
            </a:r>
            <a:r>
              <a:rPr lang="en-US" altLang="ja-JP" dirty="0">
                <a:solidFill>
                  <a:schemeClr val="dk1"/>
                </a:solidFill>
                <a:latin typeface="Meiryo"/>
                <a:ea typeface="Meiryo"/>
                <a:cs typeface="Meiryo"/>
                <a:sym typeface="Meiryo"/>
              </a:rPr>
              <a:t>】</a:t>
            </a:r>
          </a:p>
          <a:p>
            <a:pPr marL="0" lvl="0" indent="0" algn="l" rtl="0">
              <a:spcBef>
                <a:spcPts val="0"/>
              </a:spcBef>
              <a:spcAft>
                <a:spcPts val="0"/>
              </a:spcAft>
              <a:buNone/>
            </a:pPr>
            <a:r>
              <a:rPr lang="ja" dirty="0">
                <a:solidFill>
                  <a:schemeClr val="dk1"/>
                </a:solidFill>
                <a:latin typeface="Meiryo"/>
                <a:ea typeface="Meiryo"/>
                <a:cs typeface="Meiryo"/>
                <a:sym typeface="Meiryo"/>
              </a:rPr>
              <a:t>DAOのSQL文で合計する処理をする！</a:t>
            </a:r>
            <a:endParaRPr lang="en-US" altLang="ja" dirty="0">
              <a:solidFill>
                <a:schemeClr val="dk1"/>
              </a:solidFill>
              <a:latin typeface="Meiryo"/>
              <a:ea typeface="Meiryo"/>
              <a:cs typeface="Meiryo"/>
              <a:sym typeface="Meiryo"/>
            </a:endParaRPr>
          </a:p>
          <a:p>
            <a:pPr marL="0" lvl="0" indent="0" algn="l" rtl="0">
              <a:spcBef>
                <a:spcPts val="0"/>
              </a:spcBef>
              <a:spcAft>
                <a:spcPts val="0"/>
              </a:spcAft>
              <a:buNone/>
            </a:pPr>
            <a:endParaRPr sz="1200" dirty="0">
              <a:solidFill>
                <a:schemeClr val="dk1"/>
              </a:solidFill>
              <a:latin typeface="Meiryo"/>
              <a:ea typeface="Meiryo"/>
              <a:cs typeface="Meiryo"/>
              <a:sym typeface="Meiryo"/>
            </a:endParaRPr>
          </a:p>
          <a:p>
            <a:pPr marL="0" lvl="0" indent="0" algn="l" rtl="0">
              <a:spcBef>
                <a:spcPts val="0"/>
              </a:spcBef>
              <a:spcAft>
                <a:spcPts val="0"/>
              </a:spcAft>
              <a:buNone/>
            </a:pPr>
            <a:r>
              <a:rPr lang="ja" sz="1400" dirty="0">
                <a:solidFill>
                  <a:schemeClr val="tx1">
                    <a:lumMod val="75000"/>
                    <a:lumOff val="25000"/>
                  </a:schemeClr>
                </a:solidFill>
                <a:latin typeface="Meiryo"/>
                <a:ea typeface="Meiryo"/>
                <a:cs typeface="Meiryo"/>
                <a:sym typeface="Meiryo"/>
              </a:rPr>
              <a:t>①recordテーブルのsavingsを、ログインしている人と日付で指定して取得</a:t>
            </a:r>
            <a:endParaRPr sz="1400" dirty="0">
              <a:solidFill>
                <a:schemeClr val="tx1">
                  <a:lumMod val="75000"/>
                  <a:lumOff val="25000"/>
                </a:schemeClr>
              </a:solidFill>
              <a:latin typeface="Meiryo"/>
              <a:ea typeface="Meiryo"/>
              <a:cs typeface="Meiryo"/>
              <a:sym typeface="Meiryo"/>
            </a:endParaRPr>
          </a:p>
          <a:p>
            <a:pPr marL="0" lvl="0" indent="0" algn="l" rtl="0">
              <a:spcBef>
                <a:spcPts val="0"/>
              </a:spcBef>
              <a:spcAft>
                <a:spcPts val="0"/>
              </a:spcAft>
              <a:buNone/>
            </a:pPr>
            <a:r>
              <a:rPr lang="ja" sz="1400" dirty="0">
                <a:solidFill>
                  <a:schemeClr val="tx1">
                    <a:lumMod val="75000"/>
                    <a:lumOff val="25000"/>
                  </a:schemeClr>
                </a:solidFill>
                <a:latin typeface="Meiryo"/>
                <a:ea typeface="Meiryo"/>
                <a:cs typeface="Meiryo"/>
                <a:sym typeface="Meiryo"/>
              </a:rPr>
              <a:t>②合計する</a:t>
            </a:r>
            <a:endParaRPr sz="1400" dirty="0">
              <a:solidFill>
                <a:schemeClr val="tx1">
                  <a:lumMod val="75000"/>
                  <a:lumOff val="25000"/>
                </a:schemeClr>
              </a:solidFill>
              <a:latin typeface="Meiryo"/>
              <a:ea typeface="Meiryo"/>
              <a:cs typeface="Meiryo"/>
              <a:sym typeface="Meiryo"/>
            </a:endParaRPr>
          </a:p>
          <a:p>
            <a:pPr marL="0" lvl="0" indent="0" algn="l" rtl="0">
              <a:spcBef>
                <a:spcPts val="0"/>
              </a:spcBef>
              <a:spcAft>
                <a:spcPts val="0"/>
              </a:spcAft>
              <a:buNone/>
            </a:pPr>
            <a:r>
              <a:rPr lang="ja" sz="1400" dirty="0">
                <a:solidFill>
                  <a:schemeClr val="tx1">
                    <a:lumMod val="75000"/>
                    <a:lumOff val="25000"/>
                  </a:schemeClr>
                </a:solidFill>
                <a:latin typeface="Meiryo"/>
                <a:ea typeface="Meiryo"/>
                <a:cs typeface="Meiryo"/>
                <a:sym typeface="Meiryo"/>
              </a:rPr>
              <a:t>③goalテーブルのsumに入れる</a:t>
            </a:r>
            <a:endParaRPr sz="1400" dirty="0">
              <a:solidFill>
                <a:schemeClr val="tx1">
                  <a:lumMod val="75000"/>
                  <a:lumOff val="25000"/>
                </a:schemeClr>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p:txBody>
      </p:sp>
      <p:pic>
        <p:nvPicPr>
          <p:cNvPr id="141" name="Google Shape;141;p25"/>
          <p:cNvPicPr preferRelativeResize="0"/>
          <p:nvPr/>
        </p:nvPicPr>
        <p:blipFill>
          <a:blip r:embed="rId3">
            <a:alphaModFix/>
          </a:blip>
          <a:stretch>
            <a:fillRect/>
          </a:stretch>
        </p:blipFill>
        <p:spPr>
          <a:xfrm>
            <a:off x="406050" y="2571750"/>
            <a:ext cx="8331899" cy="20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53393"/>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dirty="0">
                <a:latin typeface="Meiryo"/>
                <a:ea typeface="Meiryo"/>
                <a:cs typeface="Meiryo"/>
                <a:sym typeface="Meiryo"/>
              </a:rPr>
              <a:t>工夫点＆苦労した点②</a:t>
            </a:r>
            <a:endParaRPr sz="3500" dirty="0"/>
          </a:p>
        </p:txBody>
      </p:sp>
      <p:sp>
        <p:nvSpPr>
          <p:cNvPr id="147" name="Google Shape;147;p26"/>
          <p:cNvSpPr txBox="1">
            <a:spLocks noGrp="1"/>
          </p:cNvSpPr>
          <p:nvPr>
            <p:ph type="body" idx="1"/>
          </p:nvPr>
        </p:nvSpPr>
        <p:spPr>
          <a:xfrm>
            <a:off x="311700" y="1204855"/>
            <a:ext cx="8520600" cy="356261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dirty="0">
                <a:solidFill>
                  <a:schemeClr val="dk1"/>
                </a:solidFill>
                <a:latin typeface="Meiryo"/>
                <a:ea typeface="Meiryo"/>
                <a:cs typeface="Meiryo"/>
                <a:sym typeface="Meiryo"/>
              </a:rPr>
              <a:t>【苦労した点】</a:t>
            </a:r>
            <a:endParaRPr dirty="0">
              <a:solidFill>
                <a:schemeClr val="dk1"/>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a:p>
            <a:pPr marL="0" lvl="0" indent="0" algn="l" rtl="0">
              <a:spcBef>
                <a:spcPts val="0"/>
              </a:spcBef>
              <a:spcAft>
                <a:spcPts val="0"/>
              </a:spcAft>
              <a:buNone/>
            </a:pPr>
            <a:r>
              <a:rPr lang="ja" dirty="0">
                <a:solidFill>
                  <a:schemeClr val="dk1"/>
                </a:solidFill>
                <a:latin typeface="Meiryo"/>
                <a:ea typeface="Meiryo"/>
                <a:cs typeface="Meiryo"/>
                <a:sym typeface="Meiryo"/>
              </a:rPr>
              <a:t>・SQL文が複雑で頭がこんがらがってしまう…</a:t>
            </a:r>
            <a:endParaRPr dirty="0">
              <a:solidFill>
                <a:schemeClr val="dk1"/>
              </a:solidFill>
              <a:latin typeface="Meiryo"/>
              <a:ea typeface="Meiryo"/>
              <a:cs typeface="Meiryo"/>
              <a:sym typeface="Meiryo"/>
            </a:endParaRPr>
          </a:p>
          <a:p>
            <a:pPr marL="0" lvl="0" indent="0" algn="l" rtl="0">
              <a:spcBef>
                <a:spcPts val="0"/>
              </a:spcBef>
              <a:spcAft>
                <a:spcPts val="0"/>
              </a:spcAft>
              <a:buNone/>
            </a:pPr>
            <a:r>
              <a:rPr lang="ja" dirty="0">
                <a:solidFill>
                  <a:schemeClr val="dk1"/>
                </a:solidFill>
                <a:latin typeface="Meiryo"/>
                <a:ea typeface="Meiryo"/>
                <a:cs typeface="Meiryo"/>
                <a:sym typeface="Meiryo"/>
              </a:rPr>
              <a:t>→細分化して少しずつ確実に検証！</a:t>
            </a:r>
            <a:endParaRPr lang="en-US" altLang="ja" dirty="0">
              <a:solidFill>
                <a:schemeClr val="dk1"/>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a:p>
            <a:pPr marL="0" lvl="0" indent="0" algn="l" rtl="0">
              <a:spcBef>
                <a:spcPts val="0"/>
              </a:spcBef>
              <a:spcAft>
                <a:spcPts val="0"/>
              </a:spcAft>
              <a:buNone/>
            </a:pPr>
            <a:r>
              <a:rPr lang="ja" dirty="0">
                <a:solidFill>
                  <a:schemeClr val="dk1"/>
                </a:solidFill>
                <a:latin typeface="Meiryo"/>
                <a:ea typeface="Meiryo"/>
                <a:cs typeface="Meiryo"/>
                <a:sym typeface="Meiryo"/>
              </a:rPr>
              <a:t>・結合テストでバグを発見してしまった…</a:t>
            </a:r>
            <a:endParaRPr dirty="0">
              <a:solidFill>
                <a:schemeClr val="dk1"/>
              </a:solidFill>
              <a:latin typeface="Meiryo"/>
              <a:ea typeface="Meiryo"/>
              <a:cs typeface="Meiryo"/>
              <a:sym typeface="Meiryo"/>
            </a:endParaRPr>
          </a:p>
          <a:p>
            <a:pPr marL="0" lvl="0" indent="0" algn="l" rtl="0">
              <a:spcBef>
                <a:spcPts val="0"/>
              </a:spcBef>
              <a:spcAft>
                <a:spcPts val="0"/>
              </a:spcAft>
              <a:buNone/>
            </a:pPr>
            <a:r>
              <a:rPr lang="ja" dirty="0">
                <a:solidFill>
                  <a:schemeClr val="dk1"/>
                </a:solidFill>
                <a:latin typeface="Meiryo"/>
                <a:ea typeface="Meiryo"/>
                <a:cs typeface="Meiryo"/>
                <a:sym typeface="Meiryo"/>
              </a:rPr>
              <a:t>→こちらも落ち着いてデータの流れを検証</a:t>
            </a:r>
            <a:endParaRPr dirty="0">
              <a:solidFill>
                <a:schemeClr val="dk1"/>
              </a:solidFill>
              <a:latin typeface="Meiryo"/>
              <a:ea typeface="Meiryo"/>
              <a:cs typeface="Meiryo"/>
              <a:sym typeface="Meiryo"/>
            </a:endParaRPr>
          </a:p>
          <a:p>
            <a:pPr marL="0" lvl="0" indent="0" algn="l" rtl="0">
              <a:spcBef>
                <a:spcPts val="0"/>
              </a:spcBef>
              <a:spcAft>
                <a:spcPts val="0"/>
              </a:spcAft>
              <a:buNone/>
            </a:pPr>
            <a:r>
              <a:rPr lang="ja" dirty="0">
                <a:solidFill>
                  <a:schemeClr val="dk1"/>
                </a:solidFill>
                <a:latin typeface="Meiryo"/>
                <a:ea typeface="Meiryo"/>
                <a:cs typeface="Meiryo"/>
                <a:sym typeface="Meiryo"/>
              </a:rPr>
              <a:t>→足りない処理を発見！</a:t>
            </a:r>
            <a:endParaRPr dirty="0">
              <a:solidFill>
                <a:schemeClr val="dk1"/>
              </a:solidFill>
              <a:latin typeface="Meiryo"/>
              <a:ea typeface="Meiryo"/>
              <a:cs typeface="Meiryo"/>
              <a:sym typeface="Meiryo"/>
            </a:endParaRPr>
          </a:p>
          <a:p>
            <a:pPr marL="0" lvl="0" indent="0" algn="l" rtl="0">
              <a:spcBef>
                <a:spcPts val="0"/>
              </a:spcBef>
              <a:spcAft>
                <a:spcPts val="0"/>
              </a:spcAft>
              <a:buNone/>
            </a:pPr>
            <a:endParaRPr dirty="0">
              <a:solidFill>
                <a:schemeClr val="dk1"/>
              </a:solidFill>
              <a:latin typeface="Meiryo"/>
              <a:ea typeface="Meiryo"/>
              <a:cs typeface="Meiryo"/>
              <a:sym typeface="Meiry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53" name="Google Shape;153;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dirty="0">
                <a:solidFill>
                  <a:schemeClr val="dk1"/>
                </a:solidFill>
                <a:latin typeface="Meiryo"/>
                <a:ea typeface="Meiryo"/>
                <a:cs typeface="Meiryo"/>
                <a:sym typeface="Meiryo"/>
              </a:rPr>
              <a:t>アラート機能</a:t>
            </a: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dirty="0">
                <a:solidFill>
                  <a:schemeClr val="dk1"/>
                </a:solidFill>
                <a:latin typeface="Meiryo"/>
                <a:ea typeface="Meiryo"/>
                <a:cs typeface="Meiryo"/>
                <a:sym typeface="Meiryo"/>
              </a:rPr>
              <a:t>(セッションスコープのリセットタイミングなど)</a:t>
            </a: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dirty="0">
                <a:solidFill>
                  <a:schemeClr val="dk1"/>
                </a:solidFill>
                <a:latin typeface="Meiryo"/>
                <a:ea typeface="Meiryo"/>
                <a:cs typeface="Meiryo"/>
                <a:sym typeface="Meiryo"/>
              </a:rPr>
              <a:t>【工夫した点】</a:t>
            </a: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dirty="0">
                <a:solidFill>
                  <a:schemeClr val="dk1"/>
                </a:solidFill>
                <a:latin typeface="Meiryo"/>
                <a:ea typeface="Meiryo"/>
                <a:cs typeface="Meiryo"/>
                <a:sym typeface="Meiryo"/>
              </a:rPr>
              <a:t>・毎月目標金額を設定画面から設定するのはめんどくさい...</a:t>
            </a: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dirty="0">
                <a:solidFill>
                  <a:schemeClr val="dk1"/>
                </a:solidFill>
                <a:latin typeface="Meiryo"/>
                <a:ea typeface="Meiryo"/>
                <a:cs typeface="Meiryo"/>
                <a:sym typeface="Meiryo"/>
              </a:rPr>
              <a:t>→ログイン後にその月の目標金額が未設定であれば設定ページが</a:t>
            </a: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dirty="0">
                <a:solidFill>
                  <a:schemeClr val="dk1"/>
                </a:solidFill>
                <a:latin typeface="Meiryo"/>
                <a:ea typeface="Meiryo"/>
                <a:cs typeface="Meiryo"/>
                <a:sym typeface="Meiryo"/>
              </a:rPr>
              <a:t>　開かれるよう設定！</a:t>
            </a:r>
            <a:endParaRPr dirty="0">
              <a:solidFill>
                <a:schemeClr val="dk1"/>
              </a:solidFill>
              <a:latin typeface="Meiryo"/>
              <a:ea typeface="Meiryo"/>
              <a:cs typeface="Meiryo"/>
              <a:sym typeface="Meiry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160" name="Google Shape;160;p28"/>
          <p:cNvPicPr preferRelativeResize="0"/>
          <p:nvPr/>
        </p:nvPicPr>
        <p:blipFill>
          <a:blip r:embed="rId3">
            <a:alphaModFix/>
          </a:blip>
          <a:stretch>
            <a:fillRect/>
          </a:stretch>
        </p:blipFill>
        <p:spPr>
          <a:xfrm>
            <a:off x="599950" y="2423650"/>
            <a:ext cx="4178026" cy="1559450"/>
          </a:xfrm>
          <a:prstGeom prst="rect">
            <a:avLst/>
          </a:prstGeom>
          <a:noFill/>
          <a:ln>
            <a:noFill/>
          </a:ln>
        </p:spPr>
      </p:pic>
      <p:pic>
        <p:nvPicPr>
          <p:cNvPr id="161" name="Google Shape;161;p28"/>
          <p:cNvPicPr preferRelativeResize="0"/>
          <p:nvPr/>
        </p:nvPicPr>
        <p:blipFill>
          <a:blip r:embed="rId4">
            <a:alphaModFix/>
          </a:blip>
          <a:stretch>
            <a:fillRect/>
          </a:stretch>
        </p:blipFill>
        <p:spPr>
          <a:xfrm>
            <a:off x="5182998" y="1765850"/>
            <a:ext cx="2785975" cy="2875050"/>
          </a:xfrm>
          <a:prstGeom prst="rect">
            <a:avLst/>
          </a:prstGeom>
          <a:noFill/>
          <a:ln>
            <a:noFill/>
          </a:ln>
        </p:spPr>
      </p:pic>
      <p:sp>
        <p:nvSpPr>
          <p:cNvPr id="162" name="Google Shape;162;p28"/>
          <p:cNvSpPr txBox="1"/>
          <p:nvPr/>
        </p:nvSpPr>
        <p:spPr>
          <a:xfrm>
            <a:off x="599950" y="1680750"/>
            <a:ext cx="34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①目標金額が未設定である場合に表示</a:t>
            </a:r>
            <a:endParaRPr/>
          </a:p>
        </p:txBody>
      </p:sp>
      <p:sp>
        <p:nvSpPr>
          <p:cNvPr id="163" name="Google Shape;163;p28"/>
          <p:cNvSpPr txBox="1"/>
          <p:nvPr/>
        </p:nvSpPr>
        <p:spPr>
          <a:xfrm>
            <a:off x="4517835" y="1092103"/>
            <a:ext cx="41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②OKボタンを押すと目標金額設定ページへ遷移</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69" name="Google Shape;169;p29"/>
          <p:cNvSpPr txBox="1">
            <a:spLocks noGrp="1"/>
          </p:cNvSpPr>
          <p:nvPr>
            <p:ph type="body" idx="1"/>
          </p:nvPr>
        </p:nvSpPr>
        <p:spPr>
          <a:xfrm>
            <a:off x="311700" y="1152475"/>
            <a:ext cx="5626521"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【工夫した点】</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・ホーム画面へ遷移する度に</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　「〇〇を作ってみましょう」と</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　表示させるのはしつこい...</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→ログイン後、ホーム画面へ遷移した</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000" dirty="0">
                <a:solidFill>
                  <a:schemeClr val="dk1"/>
                </a:solidFill>
                <a:latin typeface="Meiryo"/>
                <a:ea typeface="Meiryo"/>
                <a:cs typeface="Meiryo"/>
                <a:sym typeface="Meiryo"/>
              </a:rPr>
              <a:t>　タイミングのみで表示されるように</a:t>
            </a:r>
            <a:endParaRPr lang="en-US" altLang="ja"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JP" altLang="en-US" sz="2000" dirty="0">
                <a:solidFill>
                  <a:schemeClr val="dk1"/>
                </a:solidFill>
                <a:latin typeface="Meiryo"/>
                <a:ea typeface="Meiryo"/>
                <a:cs typeface="Meiryo"/>
                <a:sym typeface="Meiryo"/>
              </a:rPr>
              <a:t>　</a:t>
            </a:r>
            <a:r>
              <a:rPr lang="ja" sz="2000" dirty="0">
                <a:solidFill>
                  <a:schemeClr val="dk1"/>
                </a:solidFill>
                <a:latin typeface="Meiryo"/>
                <a:ea typeface="Meiryo"/>
                <a:cs typeface="Meiryo"/>
                <a:sym typeface="Meiryo"/>
              </a:rPr>
              <a:t>調整！</a:t>
            </a:r>
            <a:endParaRPr sz="2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p:txBody>
      </p:sp>
      <p:pic>
        <p:nvPicPr>
          <p:cNvPr id="170" name="Google Shape;170;p29"/>
          <p:cNvPicPr preferRelativeResize="0"/>
          <p:nvPr/>
        </p:nvPicPr>
        <p:blipFill>
          <a:blip r:embed="rId3">
            <a:alphaModFix/>
          </a:blip>
          <a:stretch>
            <a:fillRect/>
          </a:stretch>
        </p:blipFill>
        <p:spPr>
          <a:xfrm>
            <a:off x="5014550" y="1292438"/>
            <a:ext cx="3877675"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76" name="Google Shape;176;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【苦労した点】</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・ホーム画面でランダムで表示させるレシピは時間帯や曜日、</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アラートの時間によって変動するためテストパターンが膨大に...</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→ランダムで出現するレシピ数を絞り試行回数を増やしたことで、</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結果的に効率が上がり、すべてのレシピがアラートに表示されるかを</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確認していくことができた！</a:t>
            </a:r>
            <a:endParaRPr>
              <a:solidFill>
                <a:schemeClr val="dk1"/>
              </a:solidFill>
              <a:latin typeface="Meiryo"/>
              <a:ea typeface="Meiryo"/>
              <a:cs typeface="Meiryo"/>
              <a:sym typeface="Meiry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工夫点＆苦労した点④</a:t>
            </a:r>
            <a:endParaRPr sz="3500">
              <a:latin typeface="Meiryo"/>
              <a:ea typeface="Meiryo"/>
              <a:cs typeface="Meiryo"/>
              <a:sym typeface="Meiryo"/>
            </a:endParaRPr>
          </a:p>
          <a:p>
            <a:pPr marL="0" lvl="0" indent="0" algn="l" rtl="0">
              <a:lnSpc>
                <a:spcPct val="115000"/>
              </a:lnSpc>
              <a:spcBef>
                <a:spcPts val="0"/>
              </a:spcBef>
              <a:spcAft>
                <a:spcPts val="0"/>
              </a:spcAft>
              <a:buNone/>
            </a:pPr>
            <a:endParaRPr sz="3500">
              <a:latin typeface="Meiryo"/>
              <a:ea typeface="Meiryo"/>
              <a:cs typeface="Meiryo"/>
              <a:sym typeface="Meiryo"/>
            </a:endParaRPr>
          </a:p>
        </p:txBody>
      </p:sp>
      <p:sp>
        <p:nvSpPr>
          <p:cNvPr id="182" name="Google Shape;182;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b="1" u="sng">
                <a:solidFill>
                  <a:schemeClr val="dk1"/>
                </a:solidFill>
                <a:latin typeface="Meiryo"/>
                <a:ea typeface="Meiryo"/>
                <a:cs typeface="Meiryo"/>
                <a:sym typeface="Meiryo"/>
              </a:rPr>
              <a:t>食事記録のレシピのプルダウンを増減できるように</a:t>
            </a:r>
            <a:endParaRPr sz="2000" b="1" u="sng">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b="1">
                <a:solidFill>
                  <a:schemeClr val="dk1"/>
                </a:solidFill>
                <a:latin typeface="Meiryo"/>
                <a:ea typeface="Meiryo"/>
                <a:cs typeface="Meiryo"/>
                <a:sym typeface="Meiryo"/>
              </a:rPr>
              <a:t>工夫点</a:t>
            </a:r>
            <a:r>
              <a:rPr lang="ja">
                <a:solidFill>
                  <a:schemeClr val="dk1"/>
                </a:solidFill>
                <a:latin typeface="Meiryo"/>
                <a:ea typeface="Meiryo"/>
                <a:cs typeface="Meiryo"/>
                <a:sym typeface="Meiryo"/>
              </a:rPr>
              <a:t>：一食あたりに食べるレシピの数を増やす</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【苦労した点】</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・プルダウンで増やしたものにどのようにIDやnameを付けて、</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　Servlet側へデータをdo postさせるか</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・プルダウンを増やすにあたりどのように考えればよいか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sp>
        <p:nvSpPr>
          <p:cNvPr id="183" name="Google Shape;183;p31"/>
          <p:cNvSpPr txBox="1"/>
          <p:nvPr/>
        </p:nvSpPr>
        <p:spPr>
          <a:xfrm>
            <a:off x="2094575" y="4568875"/>
            <a:ext cx="3693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Clr>
                <a:schemeClr val="dk1"/>
              </a:buClr>
              <a:buSzPts val="990"/>
              <a:buFont typeface="Arial"/>
              <a:buNone/>
            </a:pPr>
            <a:r>
              <a:rPr lang="ja" sz="3500">
                <a:latin typeface="Meiryo"/>
                <a:ea typeface="Meiryo"/>
                <a:cs typeface="Meiryo"/>
                <a:sym typeface="Meiryo"/>
              </a:rPr>
              <a:t>目次</a:t>
            </a:r>
            <a:endParaRPr sz="3500"/>
          </a:p>
        </p:txBody>
      </p:sp>
      <p:sp>
        <p:nvSpPr>
          <p:cNvPr id="61" name="Google Shape;61;p14"/>
          <p:cNvSpPr txBox="1">
            <a:spLocks noGrp="1"/>
          </p:cNvSpPr>
          <p:nvPr>
            <p:ph type="body" idx="1"/>
          </p:nvPr>
        </p:nvSpPr>
        <p:spPr>
          <a:xfrm>
            <a:off x="311700" y="1555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１：「EngelS」について</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２：チームとしての成長・課題</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３：個人の成長・課題</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工夫点＆苦労した点④</a:t>
            </a:r>
            <a:endParaRPr/>
          </a:p>
        </p:txBody>
      </p:sp>
      <p:sp>
        <p:nvSpPr>
          <p:cNvPr id="189" name="Google Shape;189;p32"/>
          <p:cNvSpPr txBox="1">
            <a:spLocks noGrp="1"/>
          </p:cNvSpPr>
          <p:nvPr>
            <p:ph type="body" idx="1"/>
          </p:nvPr>
        </p:nvSpPr>
        <p:spPr>
          <a:xfrm>
            <a:off x="311700" y="12144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b="1" u="sng"/>
              <a:t>改善策：プルダウン増加時</a:t>
            </a:r>
            <a:endParaRPr b="1" u="sng"/>
          </a:p>
          <a:p>
            <a:pPr marL="0" lvl="0" indent="0" algn="l" rtl="0">
              <a:spcBef>
                <a:spcPts val="1200"/>
              </a:spcBef>
              <a:spcAft>
                <a:spcPts val="1200"/>
              </a:spcAft>
              <a:buNone/>
            </a:pPr>
            <a:endParaRPr/>
          </a:p>
        </p:txBody>
      </p:sp>
      <p:pic>
        <p:nvPicPr>
          <p:cNvPr id="190" name="Google Shape;190;p32"/>
          <p:cNvPicPr preferRelativeResize="0"/>
          <p:nvPr/>
        </p:nvPicPr>
        <p:blipFill>
          <a:blip r:embed="rId3">
            <a:alphaModFix/>
          </a:blip>
          <a:stretch>
            <a:fillRect/>
          </a:stretch>
        </p:blipFill>
        <p:spPr>
          <a:xfrm>
            <a:off x="311700" y="1694349"/>
            <a:ext cx="3511325" cy="1329775"/>
          </a:xfrm>
          <a:prstGeom prst="rect">
            <a:avLst/>
          </a:prstGeom>
          <a:noFill/>
          <a:ln>
            <a:noFill/>
          </a:ln>
        </p:spPr>
      </p:pic>
      <p:pic>
        <p:nvPicPr>
          <p:cNvPr id="191" name="Google Shape;191;p32"/>
          <p:cNvPicPr preferRelativeResize="0"/>
          <p:nvPr/>
        </p:nvPicPr>
        <p:blipFill>
          <a:blip r:embed="rId4">
            <a:alphaModFix/>
          </a:blip>
          <a:stretch>
            <a:fillRect/>
          </a:stretch>
        </p:blipFill>
        <p:spPr>
          <a:xfrm>
            <a:off x="3458776" y="3102025"/>
            <a:ext cx="5619300" cy="1706850"/>
          </a:xfrm>
          <a:prstGeom prst="rect">
            <a:avLst/>
          </a:prstGeom>
          <a:noFill/>
          <a:ln>
            <a:noFill/>
          </a:ln>
        </p:spPr>
      </p:pic>
      <p:cxnSp>
        <p:nvCxnSpPr>
          <p:cNvPr id="192" name="Google Shape;192;p32"/>
          <p:cNvCxnSpPr/>
          <p:nvPr/>
        </p:nvCxnSpPr>
        <p:spPr>
          <a:xfrm>
            <a:off x="2317675" y="2280500"/>
            <a:ext cx="2280600" cy="1896300"/>
          </a:xfrm>
          <a:prstGeom prst="straightConnector1">
            <a:avLst/>
          </a:prstGeom>
          <a:noFill/>
          <a:ln w="76200" cap="flat" cmpd="sng">
            <a:solidFill>
              <a:srgbClr val="FF0000"/>
            </a:solidFill>
            <a:prstDash val="solid"/>
            <a:round/>
            <a:headEnd type="none" w="med" len="med"/>
            <a:tailEnd type="triangle" w="med" len="med"/>
          </a:ln>
        </p:spPr>
      </p:cxnSp>
      <p:sp>
        <p:nvSpPr>
          <p:cNvPr id="193" name="Google Shape;193;p32"/>
          <p:cNvSpPr/>
          <p:nvPr/>
        </p:nvSpPr>
        <p:spPr>
          <a:xfrm>
            <a:off x="4375050" y="1214450"/>
            <a:ext cx="3024000" cy="1413000"/>
          </a:xfrm>
          <a:prstGeom prst="wedgeEllipseCallout">
            <a:avLst>
              <a:gd name="adj1" fmla="val -43852"/>
              <a:gd name="adj2" fmla="val 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ID要素を付け足して</a:t>
            </a:r>
            <a:endParaRPr/>
          </a:p>
          <a:p>
            <a:pPr marL="0" lvl="0" indent="0" algn="l" rtl="0">
              <a:spcBef>
                <a:spcPts val="0"/>
              </a:spcBef>
              <a:spcAft>
                <a:spcPts val="0"/>
              </a:spcAft>
              <a:buNone/>
            </a:pPr>
            <a:r>
              <a:rPr lang="ja"/>
              <a:t>クローン！！</a:t>
            </a:r>
            <a:endParaRPr/>
          </a:p>
        </p:txBody>
      </p:sp>
      <p:sp>
        <p:nvSpPr>
          <p:cNvPr id="194" name="Google Shape;194;p32"/>
          <p:cNvSpPr/>
          <p:nvPr/>
        </p:nvSpPr>
        <p:spPr>
          <a:xfrm>
            <a:off x="164800" y="3560600"/>
            <a:ext cx="3024000" cy="1413000"/>
          </a:xfrm>
          <a:prstGeom prst="wedgeEllipseCallout">
            <a:avLst>
              <a:gd name="adj1" fmla="val 42916"/>
              <a:gd name="adj2" fmla="val -511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どこに何を足すのかを</a:t>
            </a:r>
            <a:endParaRPr/>
          </a:p>
          <a:p>
            <a:pPr marL="0" lvl="0" indent="0" algn="l" rtl="0">
              <a:spcBef>
                <a:spcPts val="0"/>
              </a:spcBef>
              <a:spcAft>
                <a:spcPts val="0"/>
              </a:spcAft>
              <a:buNone/>
            </a:pPr>
            <a:r>
              <a:rPr lang="ja"/>
              <a:t>指定する</a:t>
            </a:r>
            <a:endParaRPr/>
          </a:p>
        </p:txBody>
      </p:sp>
      <p:sp>
        <p:nvSpPr>
          <p:cNvPr id="195" name="Google Shape;195;p32"/>
          <p:cNvSpPr/>
          <p:nvPr/>
        </p:nvSpPr>
        <p:spPr>
          <a:xfrm>
            <a:off x="164800" y="1694349"/>
            <a:ext cx="1353373" cy="347005"/>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dirty="0"/>
              <a:t>before</a:t>
            </a:r>
            <a:endParaRPr dirty="0"/>
          </a:p>
        </p:txBody>
      </p:sp>
      <p:sp>
        <p:nvSpPr>
          <p:cNvPr id="196" name="Google Shape;196;p32"/>
          <p:cNvSpPr/>
          <p:nvPr/>
        </p:nvSpPr>
        <p:spPr>
          <a:xfrm>
            <a:off x="7744177" y="4573450"/>
            <a:ext cx="1333908" cy="40014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after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1428"/>
              <a:buFont typeface="Arial"/>
              <a:buNone/>
            </a:pPr>
            <a:r>
              <a:rPr lang="ja" sz="3500">
                <a:latin typeface="Meiryo"/>
                <a:ea typeface="Meiryo"/>
                <a:cs typeface="Meiryo"/>
                <a:sym typeface="Meiryo"/>
              </a:rPr>
              <a:t>工夫点＆苦労した点④</a:t>
            </a:r>
            <a:endParaRPr/>
          </a:p>
        </p:txBody>
      </p:sp>
      <p:sp>
        <p:nvSpPr>
          <p:cNvPr id="202" name="Google Shape;202;p3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b="1" u="sng"/>
              <a:t>改善策：プルダウン減少時</a:t>
            </a:r>
            <a:endParaRPr b="1" u="sng"/>
          </a:p>
        </p:txBody>
      </p:sp>
      <p:pic>
        <p:nvPicPr>
          <p:cNvPr id="203" name="Google Shape;203;p33"/>
          <p:cNvPicPr preferRelativeResize="0"/>
          <p:nvPr/>
        </p:nvPicPr>
        <p:blipFill>
          <a:blip r:embed="rId3">
            <a:alphaModFix/>
          </a:blip>
          <a:stretch>
            <a:fillRect/>
          </a:stretch>
        </p:blipFill>
        <p:spPr>
          <a:xfrm>
            <a:off x="135725" y="1643800"/>
            <a:ext cx="3556575" cy="1367203"/>
          </a:xfrm>
          <a:prstGeom prst="rect">
            <a:avLst/>
          </a:prstGeom>
          <a:noFill/>
          <a:ln>
            <a:noFill/>
          </a:ln>
        </p:spPr>
      </p:pic>
      <p:pic>
        <p:nvPicPr>
          <p:cNvPr id="204" name="Google Shape;204;p33"/>
          <p:cNvPicPr preferRelativeResize="0"/>
          <p:nvPr/>
        </p:nvPicPr>
        <p:blipFill>
          <a:blip r:embed="rId4">
            <a:alphaModFix/>
          </a:blip>
          <a:stretch>
            <a:fillRect/>
          </a:stretch>
        </p:blipFill>
        <p:spPr>
          <a:xfrm>
            <a:off x="3582750" y="3011000"/>
            <a:ext cx="5303725" cy="2057350"/>
          </a:xfrm>
          <a:prstGeom prst="rect">
            <a:avLst/>
          </a:prstGeom>
          <a:noFill/>
          <a:ln>
            <a:noFill/>
          </a:ln>
        </p:spPr>
      </p:pic>
      <p:sp>
        <p:nvSpPr>
          <p:cNvPr id="205" name="Google Shape;205;p33"/>
          <p:cNvSpPr/>
          <p:nvPr/>
        </p:nvSpPr>
        <p:spPr>
          <a:xfrm>
            <a:off x="4375050" y="1214450"/>
            <a:ext cx="3024000" cy="14130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増やしたプルダウンで</a:t>
            </a:r>
            <a:endParaRPr/>
          </a:p>
          <a:p>
            <a:pPr marL="0" lvl="0" indent="0" algn="l" rtl="0">
              <a:spcBef>
                <a:spcPts val="0"/>
              </a:spcBef>
              <a:spcAft>
                <a:spcPts val="0"/>
              </a:spcAft>
              <a:buNone/>
            </a:pPr>
            <a:r>
              <a:rPr lang="ja"/>
              <a:t>一番最後を指定</a:t>
            </a:r>
            <a:endParaRPr/>
          </a:p>
        </p:txBody>
      </p:sp>
      <p:sp>
        <p:nvSpPr>
          <p:cNvPr id="206" name="Google Shape;206;p33"/>
          <p:cNvSpPr/>
          <p:nvPr/>
        </p:nvSpPr>
        <p:spPr>
          <a:xfrm>
            <a:off x="164800" y="3560600"/>
            <a:ext cx="3417900" cy="1413000"/>
          </a:xfrm>
          <a:prstGeom prst="wedgeEllipseCallout">
            <a:avLst>
              <a:gd name="adj1" fmla="val 42916"/>
              <a:gd name="adj2" fmla="val -511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一番最後のプルダウン</a:t>
            </a:r>
            <a:endParaRPr/>
          </a:p>
          <a:p>
            <a:pPr marL="0" lvl="0" indent="0" algn="ctr" rtl="0">
              <a:spcBef>
                <a:spcPts val="0"/>
              </a:spcBef>
              <a:spcAft>
                <a:spcPts val="0"/>
              </a:spcAft>
              <a:buNone/>
            </a:pPr>
            <a:r>
              <a:rPr lang="ja"/>
              <a:t>↓</a:t>
            </a:r>
            <a:endParaRPr/>
          </a:p>
          <a:p>
            <a:pPr marL="0" lvl="0" indent="0" algn="ctr" rtl="0">
              <a:spcBef>
                <a:spcPts val="0"/>
              </a:spcBef>
              <a:spcAft>
                <a:spcPts val="0"/>
              </a:spcAft>
              <a:buNone/>
            </a:pPr>
            <a:r>
              <a:rPr lang="ja"/>
              <a:t>改行　削除</a:t>
            </a:r>
            <a:endParaRPr/>
          </a:p>
        </p:txBody>
      </p:sp>
      <p:cxnSp>
        <p:nvCxnSpPr>
          <p:cNvPr id="207" name="Google Shape;207;p33"/>
          <p:cNvCxnSpPr/>
          <p:nvPr/>
        </p:nvCxnSpPr>
        <p:spPr>
          <a:xfrm>
            <a:off x="2478800" y="2776250"/>
            <a:ext cx="2156700" cy="1623600"/>
          </a:xfrm>
          <a:prstGeom prst="straightConnector1">
            <a:avLst/>
          </a:prstGeom>
          <a:noFill/>
          <a:ln w="76200" cap="flat" cmpd="sng">
            <a:solidFill>
              <a:srgbClr val="FF0000"/>
            </a:solidFill>
            <a:prstDash val="solid"/>
            <a:round/>
            <a:headEnd type="none" w="med" len="med"/>
            <a:tailEnd type="triangle" w="med" len="med"/>
          </a:ln>
        </p:spPr>
      </p:cxnSp>
      <p:sp>
        <p:nvSpPr>
          <p:cNvPr id="208" name="Google Shape;208;p33"/>
          <p:cNvSpPr/>
          <p:nvPr/>
        </p:nvSpPr>
        <p:spPr>
          <a:xfrm>
            <a:off x="135725" y="1747448"/>
            <a:ext cx="1330513" cy="347004"/>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dirty="0"/>
              <a:t>before</a:t>
            </a:r>
            <a:endParaRPr dirty="0"/>
          </a:p>
        </p:txBody>
      </p:sp>
      <p:sp>
        <p:nvSpPr>
          <p:cNvPr id="209" name="Google Shape;209;p33"/>
          <p:cNvSpPr/>
          <p:nvPr/>
        </p:nvSpPr>
        <p:spPr>
          <a:xfrm>
            <a:off x="7899950" y="4703624"/>
            <a:ext cx="1244052" cy="40824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after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483450" y="526350"/>
            <a:ext cx="8191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endParaRPr sz="1900">
              <a:latin typeface="Meiryo"/>
              <a:ea typeface="Meiryo"/>
              <a:cs typeface="Meiryo"/>
              <a:sym typeface="Meiryo"/>
            </a:endParaRPr>
          </a:p>
          <a:p>
            <a:pPr marL="0" lvl="0" indent="0" algn="ctr" rtl="0">
              <a:lnSpc>
                <a:spcPct val="115000"/>
              </a:lnSpc>
              <a:spcBef>
                <a:spcPts val="0"/>
              </a:spcBef>
              <a:spcAft>
                <a:spcPts val="0"/>
              </a:spcAft>
              <a:buNone/>
            </a:pPr>
            <a:r>
              <a:rPr lang="ja" sz="4000">
                <a:latin typeface="Meiryo"/>
                <a:ea typeface="Meiryo"/>
                <a:cs typeface="Meiryo"/>
                <a:sym typeface="Meiryo"/>
              </a:rPr>
              <a:t>２：チームとしての強み・課題</a:t>
            </a:r>
            <a:endParaRPr sz="4000">
              <a:solidFill>
                <a:srgbClr val="4A86E8"/>
              </a:solidFill>
              <a:latin typeface="Meiryo"/>
              <a:ea typeface="Meiryo"/>
              <a:cs typeface="Meiryo"/>
              <a:sym typeface="Meiryo"/>
            </a:endParaRPr>
          </a:p>
          <a:p>
            <a:pPr marL="0" lvl="0" indent="0" algn="ctr" rtl="0">
              <a:lnSpc>
                <a:spcPct val="115000"/>
              </a:lnSpc>
              <a:spcBef>
                <a:spcPts val="0"/>
              </a:spcBef>
              <a:spcAft>
                <a:spcPts val="300"/>
              </a:spcAft>
              <a:buNone/>
            </a:pPr>
            <a:endParaRPr sz="2600">
              <a:latin typeface="Meiryo"/>
              <a:ea typeface="Meiryo"/>
              <a:cs typeface="Meiryo"/>
              <a:sym typeface="Meiry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a:latin typeface="Meiryo"/>
                <a:ea typeface="Meiryo"/>
                <a:cs typeface="Meiryo"/>
                <a:sym typeface="Meiryo"/>
              </a:rPr>
              <a:t>3SFYの強み</a:t>
            </a:r>
            <a:endParaRPr sz="3500"/>
          </a:p>
        </p:txBody>
      </p:sp>
      <p:sp>
        <p:nvSpPr>
          <p:cNvPr id="220" name="Google Shape;220;p35"/>
          <p:cNvSpPr txBox="1">
            <a:spLocks noGrp="1"/>
          </p:cNvSpPr>
          <p:nvPr>
            <p:ph type="body" idx="1"/>
          </p:nvPr>
        </p:nvSpPr>
        <p:spPr>
          <a:xfrm>
            <a:off x="311700" y="1114625"/>
            <a:ext cx="8520600" cy="249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r>
              <a:rPr lang="ja" sz="3000" dirty="0">
                <a:solidFill>
                  <a:schemeClr val="dk1"/>
                </a:solidFill>
                <a:latin typeface="Meiryo"/>
                <a:ea typeface="Meiryo"/>
                <a:cs typeface="Meiryo"/>
                <a:sym typeface="Meiryo"/>
              </a:rPr>
              <a:t>・課題解決意識</a:t>
            </a:r>
            <a:endParaRPr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dirty="0">
                <a:solidFill>
                  <a:schemeClr val="dk1"/>
                </a:solidFill>
                <a:latin typeface="Meiryo"/>
                <a:ea typeface="Meiryo"/>
                <a:cs typeface="Meiryo"/>
                <a:sym typeface="Meiryo"/>
              </a:rPr>
              <a:t>・個々の得意分野を生かしたチームワーク</a:t>
            </a:r>
            <a:endParaRPr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11700" y="2570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ja" sz="3500" dirty="0">
                <a:latin typeface="Meiryo"/>
                <a:ea typeface="Meiryo"/>
                <a:cs typeface="Meiryo"/>
                <a:sym typeface="Meiryo"/>
              </a:rPr>
              <a:t>課題解決意識</a:t>
            </a:r>
            <a:endParaRPr sz="3320" dirty="0"/>
          </a:p>
        </p:txBody>
      </p:sp>
      <p:sp>
        <p:nvSpPr>
          <p:cNvPr id="226" name="Google Shape;226;p36"/>
          <p:cNvSpPr txBox="1">
            <a:spLocks noGrp="1"/>
          </p:cNvSpPr>
          <p:nvPr>
            <p:ph type="body" idx="1"/>
          </p:nvPr>
        </p:nvSpPr>
        <p:spPr>
          <a:xfrm>
            <a:off x="311700" y="1152475"/>
            <a:ext cx="8520600" cy="38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000" dirty="0">
                <a:solidFill>
                  <a:schemeClr val="dk1"/>
                </a:solidFill>
                <a:latin typeface="Meiryo"/>
                <a:ea typeface="Meiryo"/>
                <a:cs typeface="Meiryo"/>
                <a:sym typeface="Meiryo"/>
              </a:rPr>
              <a:t>オンラインだと話し合いがしづらい</a:t>
            </a:r>
            <a:endParaRPr sz="3000" dirty="0">
              <a:solidFill>
                <a:schemeClr val="dk1"/>
              </a:solidFill>
              <a:latin typeface="Meiryo"/>
              <a:ea typeface="Meiryo"/>
              <a:cs typeface="Meiryo"/>
              <a:sym typeface="Meiryo"/>
            </a:endParaRPr>
          </a:p>
          <a:p>
            <a:pPr marL="0" lvl="0" indent="0" algn="l" rtl="0">
              <a:spcBef>
                <a:spcPts val="1200"/>
              </a:spcBef>
              <a:spcAft>
                <a:spcPts val="0"/>
              </a:spcAft>
              <a:buNone/>
            </a:pPr>
            <a:r>
              <a:rPr lang="ja" sz="3000" dirty="0">
                <a:solidFill>
                  <a:schemeClr val="dk1"/>
                </a:solidFill>
                <a:latin typeface="Meiryo"/>
                <a:ea typeface="Meiryo"/>
                <a:cs typeface="Meiryo"/>
                <a:sym typeface="Meiryo"/>
              </a:rPr>
              <a:t>→「可視化」を意識！</a:t>
            </a:r>
            <a:endParaRPr sz="3000" dirty="0">
              <a:solidFill>
                <a:schemeClr val="dk1"/>
              </a:solidFill>
              <a:latin typeface="Meiryo"/>
              <a:ea typeface="Meiryo"/>
              <a:cs typeface="Meiryo"/>
              <a:sym typeface="Meiryo"/>
            </a:endParaRPr>
          </a:p>
          <a:p>
            <a:pPr marL="0" lvl="0" indent="0" algn="l" rtl="0">
              <a:spcBef>
                <a:spcPts val="1200"/>
              </a:spcBef>
              <a:spcAft>
                <a:spcPts val="0"/>
              </a:spcAft>
              <a:buNone/>
            </a:pPr>
            <a:endParaRPr sz="3000" dirty="0">
              <a:solidFill>
                <a:schemeClr val="dk1"/>
              </a:solidFill>
              <a:latin typeface="Meiryo"/>
              <a:ea typeface="Meiryo"/>
              <a:cs typeface="Meiryo"/>
              <a:sym typeface="Meiryo"/>
            </a:endParaRPr>
          </a:p>
          <a:p>
            <a:pPr marL="0" lvl="0" indent="0" algn="l" rtl="0">
              <a:spcBef>
                <a:spcPts val="1200"/>
              </a:spcBef>
              <a:spcAft>
                <a:spcPts val="0"/>
              </a:spcAft>
              <a:buNone/>
            </a:pPr>
            <a:r>
              <a:rPr lang="ja" sz="3000" dirty="0">
                <a:solidFill>
                  <a:schemeClr val="dk1"/>
                </a:solidFill>
                <a:latin typeface="Meiryo"/>
                <a:ea typeface="Meiryo"/>
                <a:cs typeface="Meiryo"/>
                <a:sym typeface="Meiryo"/>
              </a:rPr>
              <a:t>・Googleツール</a:t>
            </a:r>
            <a:endParaRPr sz="3000" dirty="0">
              <a:solidFill>
                <a:schemeClr val="dk1"/>
              </a:solidFill>
              <a:latin typeface="Meiryo"/>
              <a:ea typeface="Meiryo"/>
              <a:cs typeface="Meiryo"/>
              <a:sym typeface="Meiryo"/>
            </a:endParaRPr>
          </a:p>
          <a:p>
            <a:pPr marL="0" lvl="0" indent="0" algn="l" rtl="0">
              <a:spcBef>
                <a:spcPts val="1200"/>
              </a:spcBef>
              <a:spcAft>
                <a:spcPts val="0"/>
              </a:spcAft>
              <a:buNone/>
            </a:pPr>
            <a:r>
              <a:rPr lang="ja" sz="3000" dirty="0">
                <a:solidFill>
                  <a:schemeClr val="dk1"/>
                </a:solidFill>
                <a:latin typeface="Meiryo"/>
                <a:ea typeface="Meiryo"/>
                <a:cs typeface="Meiryo"/>
                <a:sym typeface="Meiryo"/>
              </a:rPr>
              <a:t>・Zoomの画面共有</a:t>
            </a:r>
            <a:endParaRPr sz="3000" dirty="0">
              <a:solidFill>
                <a:schemeClr val="dk1"/>
              </a:solidFill>
              <a:latin typeface="Meiryo"/>
              <a:ea typeface="Meiryo"/>
              <a:cs typeface="Meiryo"/>
              <a:sym typeface="Meiryo"/>
            </a:endParaRPr>
          </a:p>
          <a:p>
            <a:pPr marL="0" lvl="0" indent="0" algn="l" rtl="0">
              <a:spcBef>
                <a:spcPts val="1200"/>
              </a:spcBef>
              <a:spcAft>
                <a:spcPts val="0"/>
              </a:spcAft>
              <a:buNone/>
            </a:pPr>
            <a:endParaRPr sz="7500" dirty="0">
              <a:solidFill>
                <a:schemeClr val="dk1"/>
              </a:solidFill>
              <a:latin typeface="Meiryo"/>
              <a:ea typeface="Meiryo"/>
              <a:cs typeface="Meiryo"/>
              <a:sym typeface="Meiryo"/>
            </a:endParaRPr>
          </a:p>
          <a:p>
            <a:pPr marL="0" lvl="0" indent="0" algn="l" rtl="0">
              <a:spcBef>
                <a:spcPts val="1200"/>
              </a:spcBef>
              <a:spcAft>
                <a:spcPts val="0"/>
              </a:spcAft>
              <a:buNone/>
            </a:pPr>
            <a:endParaRPr sz="3000" dirty="0">
              <a:solidFill>
                <a:schemeClr val="dk1"/>
              </a:solidFill>
              <a:latin typeface="Meiryo"/>
              <a:ea typeface="Meiryo"/>
              <a:cs typeface="Meiryo"/>
              <a:sym typeface="Meiryo"/>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2704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ja" sz="3500">
                <a:latin typeface="Meiryo"/>
                <a:ea typeface="Meiryo"/>
                <a:cs typeface="Meiryo"/>
                <a:sym typeface="Meiryo"/>
              </a:rPr>
              <a:t>課題解決意識</a:t>
            </a:r>
            <a:endParaRPr sz="3320"/>
          </a:p>
        </p:txBody>
      </p:sp>
      <p:sp>
        <p:nvSpPr>
          <p:cNvPr id="232" name="Google Shape;232;p37"/>
          <p:cNvSpPr txBox="1">
            <a:spLocks noGrp="1"/>
          </p:cNvSpPr>
          <p:nvPr>
            <p:ph type="body" idx="1"/>
          </p:nvPr>
        </p:nvSpPr>
        <p:spPr>
          <a:xfrm>
            <a:off x="311700" y="899775"/>
            <a:ext cx="8520600" cy="402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例：やることリスト　</a:t>
            </a:r>
            <a:endParaRPr>
              <a:solidFill>
                <a:schemeClr val="dk1"/>
              </a:solidFill>
              <a:latin typeface="Meiryo"/>
              <a:ea typeface="Meiryo"/>
              <a:cs typeface="Meiryo"/>
              <a:sym typeface="Meiryo"/>
            </a:endParaRPr>
          </a:p>
          <a:p>
            <a:pPr marL="0" lvl="0" indent="0" algn="l" rtl="0">
              <a:spcBef>
                <a:spcPts val="1200"/>
              </a:spcBef>
              <a:spcAft>
                <a:spcPts val="0"/>
              </a:spcAft>
              <a:buNone/>
            </a:pPr>
            <a:endParaRPr sz="3000">
              <a:solidFill>
                <a:schemeClr val="dk1"/>
              </a:solidFill>
              <a:latin typeface="Meiryo"/>
              <a:ea typeface="Meiryo"/>
              <a:cs typeface="Meiryo"/>
              <a:sym typeface="Meiryo"/>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33" name="Google Shape;233;p37"/>
          <p:cNvPicPr preferRelativeResize="0"/>
          <p:nvPr/>
        </p:nvPicPr>
        <p:blipFill>
          <a:blip r:embed="rId3">
            <a:alphaModFix/>
          </a:blip>
          <a:stretch>
            <a:fillRect/>
          </a:stretch>
        </p:blipFill>
        <p:spPr>
          <a:xfrm>
            <a:off x="1583825" y="1522775"/>
            <a:ext cx="5976350" cy="3405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個々の得意分野を生かしたチームワーク</a:t>
            </a:r>
            <a:endParaRPr sz="3500"/>
          </a:p>
        </p:txBody>
      </p:sp>
      <p:sp>
        <p:nvSpPr>
          <p:cNvPr id="239" name="Google Shape;239;p38"/>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lang="en-US" altLang="ja" sz="26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dirty="0">
                <a:solidFill>
                  <a:schemeClr val="dk1"/>
                </a:solidFill>
                <a:latin typeface="Meiryo"/>
                <a:ea typeface="Meiryo"/>
                <a:cs typeface="Meiryo"/>
                <a:sym typeface="Meiryo"/>
              </a:rPr>
              <a:t>それぞれの立場からの意見交換</a:t>
            </a:r>
            <a:endParaRPr lang="en-US" altLang="ja" sz="3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lang="en-US" sz="3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dirty="0">
                <a:solidFill>
                  <a:schemeClr val="dk1"/>
                </a:solidFill>
                <a:latin typeface="Meiryo"/>
                <a:ea typeface="Meiryo"/>
                <a:cs typeface="Meiryo"/>
                <a:sym typeface="Meiryo"/>
              </a:rPr>
              <a:t>→より良いシステムを目指すことが出来た！</a:t>
            </a:r>
            <a:endParaRPr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課題点</a:t>
            </a:r>
            <a:endParaRPr sz="3500"/>
          </a:p>
        </p:txBody>
      </p:sp>
      <p:sp>
        <p:nvSpPr>
          <p:cNvPr id="245" name="Google Shape;245;p39"/>
          <p:cNvSpPr txBox="1">
            <a:spLocks noGrp="1"/>
          </p:cNvSpPr>
          <p:nvPr>
            <p:ph type="body" idx="1"/>
          </p:nvPr>
        </p:nvSpPr>
        <p:spPr>
          <a:xfrm>
            <a:off x="311700" y="1114625"/>
            <a:ext cx="8520600" cy="361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r>
              <a:rPr lang="ja" sz="3000" dirty="0">
                <a:solidFill>
                  <a:schemeClr val="dk1"/>
                </a:solidFill>
                <a:latin typeface="Meiryo"/>
                <a:ea typeface="Meiryo"/>
                <a:cs typeface="Meiryo"/>
                <a:sym typeface="Meiryo"/>
              </a:rPr>
              <a:t>・決めた内容が分かり辛い時があった</a:t>
            </a:r>
            <a:endParaRPr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r>
              <a:rPr lang="ja" sz="3000" dirty="0">
                <a:solidFill>
                  <a:schemeClr val="dk1"/>
                </a:solidFill>
                <a:latin typeface="Meiryo"/>
                <a:ea typeface="Meiryo"/>
                <a:cs typeface="Meiryo"/>
                <a:sym typeface="Meiryo"/>
              </a:rPr>
              <a:t>・実装工程以降、1人で抱えることが増えた</a:t>
            </a:r>
            <a:endParaRPr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000">
                <a:latin typeface="Meiryo"/>
                <a:ea typeface="Meiryo"/>
                <a:cs typeface="Meiryo"/>
                <a:sym typeface="Meiryo"/>
              </a:rPr>
              <a:t>決めた内容が分かり辛い時があった</a:t>
            </a:r>
            <a:endParaRPr sz="4300"/>
          </a:p>
        </p:txBody>
      </p:sp>
      <p:sp>
        <p:nvSpPr>
          <p:cNvPr id="251" name="Google Shape;251;p40"/>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r>
              <a:rPr lang="ja" sz="2700" dirty="0">
                <a:solidFill>
                  <a:schemeClr val="dk1"/>
                </a:solidFill>
                <a:latin typeface="Meiryo"/>
                <a:ea typeface="Meiryo"/>
                <a:cs typeface="Meiryo"/>
                <a:sym typeface="Meiryo"/>
              </a:rPr>
              <a:t>原因：漏れや曖昧になっている部分を見過ごしてしまった。</a:t>
            </a: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r>
              <a:rPr lang="ja-JP" altLang="en-US" sz="2700" dirty="0">
                <a:solidFill>
                  <a:schemeClr val="dk1"/>
                </a:solidFill>
                <a:latin typeface="Meiryo"/>
                <a:ea typeface="Meiryo"/>
                <a:cs typeface="Meiryo"/>
                <a:sym typeface="Meiryo"/>
              </a:rPr>
              <a:t>→気を付けていたが発生した？経験</a:t>
            </a:r>
            <a:r>
              <a:rPr lang="en-US" altLang="ja-JP" sz="2700" dirty="0" err="1">
                <a:solidFill>
                  <a:schemeClr val="dk1"/>
                </a:solidFill>
                <a:latin typeface="Meiryo"/>
                <a:ea typeface="Meiryo"/>
                <a:cs typeface="Meiryo"/>
                <a:sym typeface="Meiryo"/>
              </a:rPr>
              <a:t>etc</a:t>
            </a:r>
            <a:r>
              <a:rPr lang="en-US" altLang="ja-JP" sz="2700" dirty="0">
                <a:solidFill>
                  <a:schemeClr val="dk1"/>
                </a:solidFill>
                <a:latin typeface="Meiryo"/>
                <a:ea typeface="Meiryo"/>
                <a:cs typeface="Meiryo"/>
                <a:sym typeface="Meiryo"/>
              </a:rPr>
              <a:t>…</a:t>
            </a:r>
            <a:endParaRPr sz="2700" dirty="0">
              <a:solidFill>
                <a:schemeClr val="dk1"/>
              </a:solidFill>
              <a:latin typeface="Meiryo"/>
              <a:ea typeface="Meiryo"/>
              <a:cs typeface="Meiryo"/>
              <a:sym typeface="Meiryo"/>
            </a:endParaRPr>
          </a:p>
          <a:p>
            <a:pPr marL="0" lvl="0" indent="0" algn="l" rtl="0">
              <a:spcBef>
                <a:spcPts val="0"/>
              </a:spcBef>
              <a:spcAft>
                <a:spcPts val="0"/>
              </a:spcAft>
              <a:buNone/>
            </a:pPr>
            <a:endParaRPr sz="2700" dirty="0">
              <a:solidFill>
                <a:schemeClr val="dk1"/>
              </a:solidFill>
              <a:latin typeface="Meiryo"/>
              <a:ea typeface="Meiryo"/>
              <a:cs typeface="Meiryo"/>
              <a:sym typeface="Meiry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000">
                <a:latin typeface="Meiryo"/>
                <a:ea typeface="Meiryo"/>
                <a:cs typeface="Meiryo"/>
                <a:sym typeface="Meiryo"/>
              </a:rPr>
              <a:t>実装工程以降、1人で抱えることが増えた</a:t>
            </a:r>
            <a:endParaRPr sz="4300"/>
          </a:p>
        </p:txBody>
      </p:sp>
      <p:sp>
        <p:nvSpPr>
          <p:cNvPr id="257" name="Google Shape;257;p41"/>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endParaRPr lang="en-US" altLang="ja" sz="2700" dirty="0">
              <a:solidFill>
                <a:schemeClr val="dk1"/>
              </a:solidFill>
              <a:latin typeface="Meiryo"/>
              <a:ea typeface="Meiryo"/>
              <a:cs typeface="Meiryo"/>
              <a:sym typeface="Meiryo"/>
            </a:endParaRPr>
          </a:p>
          <a:p>
            <a:pPr marL="0" lvl="0" indent="0" algn="l" rtl="0">
              <a:spcBef>
                <a:spcPts val="0"/>
              </a:spcBef>
              <a:spcAft>
                <a:spcPts val="0"/>
              </a:spcAft>
              <a:buNone/>
            </a:pPr>
            <a:r>
              <a:rPr lang="ja" sz="2700" dirty="0">
                <a:solidFill>
                  <a:schemeClr val="dk1"/>
                </a:solidFill>
                <a:latin typeface="Meiryo"/>
                <a:ea typeface="Meiryo"/>
                <a:cs typeface="Meiryo"/>
                <a:sym typeface="Meiryo"/>
              </a:rPr>
              <a:t>原因：お互いに何をしているかが見えづらい</a:t>
            </a:r>
            <a:endParaRPr sz="2700" dirty="0">
              <a:solidFill>
                <a:schemeClr val="dk1"/>
              </a:solidFill>
              <a:latin typeface="Meiryo"/>
              <a:ea typeface="Meiryo"/>
              <a:cs typeface="Meiryo"/>
              <a:sym typeface="Meiryo"/>
            </a:endParaRPr>
          </a:p>
          <a:p>
            <a:pPr marL="0" lvl="0" indent="0" algn="l" rtl="0">
              <a:spcBef>
                <a:spcPts val="0"/>
              </a:spcBef>
              <a:spcAft>
                <a:spcPts val="0"/>
              </a:spcAft>
              <a:buNone/>
            </a:pPr>
            <a:endParaRPr lang="en-US" sz="2700" dirty="0">
              <a:solidFill>
                <a:schemeClr val="dk1"/>
              </a:solidFill>
              <a:latin typeface="Meiryo"/>
              <a:ea typeface="Meiryo"/>
              <a:cs typeface="Meiryo"/>
              <a:sym typeface="Meiryo"/>
            </a:endParaRPr>
          </a:p>
          <a:p>
            <a:pPr marL="0" lvl="0" indent="0" algn="l" rtl="0">
              <a:spcBef>
                <a:spcPts val="0"/>
              </a:spcBef>
              <a:spcAft>
                <a:spcPts val="0"/>
              </a:spcAft>
              <a:buNone/>
            </a:pPr>
            <a:endParaRPr sz="2700" dirty="0">
              <a:solidFill>
                <a:schemeClr val="dk1"/>
              </a:solidFill>
              <a:latin typeface="Meiryo"/>
              <a:ea typeface="Meiryo"/>
              <a:cs typeface="Meiryo"/>
              <a:sym typeface="Meiryo"/>
            </a:endParaRPr>
          </a:p>
          <a:p>
            <a:pPr marL="0" lvl="0" indent="0" algn="l" rtl="0">
              <a:spcBef>
                <a:spcPts val="0"/>
              </a:spcBef>
              <a:spcAft>
                <a:spcPts val="0"/>
              </a:spcAft>
              <a:buNone/>
            </a:pPr>
            <a:r>
              <a:rPr lang="ja" sz="2700" dirty="0">
                <a:solidFill>
                  <a:schemeClr val="dk1"/>
                </a:solidFill>
                <a:latin typeface="Meiryo"/>
                <a:ea typeface="Meiryo"/>
                <a:cs typeface="Meiryo"/>
                <a:sym typeface="Meiryo"/>
              </a:rPr>
              <a:t>→工程表</a:t>
            </a:r>
            <a:r>
              <a:rPr lang="ja-JP" altLang="en-US" sz="2700" dirty="0">
                <a:solidFill>
                  <a:schemeClr val="dk1"/>
                </a:solidFill>
                <a:latin typeface="Meiryo"/>
                <a:ea typeface="Meiryo"/>
                <a:cs typeface="Meiryo"/>
                <a:sym typeface="Meiryo"/>
              </a:rPr>
              <a:t>、</a:t>
            </a:r>
            <a:r>
              <a:rPr lang="ja" sz="2700" dirty="0">
                <a:solidFill>
                  <a:schemeClr val="dk1"/>
                </a:solidFill>
                <a:latin typeface="Meiryo"/>
                <a:ea typeface="Meiryo"/>
                <a:cs typeface="Meiryo"/>
                <a:sym typeface="Meiryo"/>
              </a:rPr>
              <a:t>やることリスト</a:t>
            </a:r>
            <a:r>
              <a:rPr lang="ja-JP" altLang="en-US" sz="2700" dirty="0">
                <a:solidFill>
                  <a:schemeClr val="dk1"/>
                </a:solidFill>
                <a:latin typeface="Meiryo"/>
                <a:ea typeface="Meiryo"/>
                <a:cs typeface="Meiryo"/>
                <a:sym typeface="Meiryo"/>
              </a:rPr>
              <a:t>＆</a:t>
            </a:r>
            <a:r>
              <a:rPr lang="ja" sz="2700" dirty="0">
                <a:solidFill>
                  <a:schemeClr val="dk1"/>
                </a:solidFill>
                <a:latin typeface="Meiryo"/>
                <a:ea typeface="Meiryo"/>
                <a:cs typeface="Meiryo"/>
                <a:sym typeface="Meiryo"/>
              </a:rPr>
              <a:t>声掛け</a:t>
            </a:r>
            <a:endParaRPr sz="2700" dirty="0">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300"/>
              </a:spcAft>
              <a:buClr>
                <a:schemeClr val="dk1"/>
              </a:buClr>
              <a:buSzPts val="1100"/>
              <a:buFont typeface="Arial"/>
              <a:buNone/>
            </a:pPr>
            <a:r>
              <a:rPr lang="ja" sz="4000">
                <a:latin typeface="Meiryo"/>
                <a:ea typeface="Meiryo"/>
                <a:cs typeface="Meiryo"/>
                <a:sym typeface="Meiryo"/>
              </a:rPr>
              <a:t>１：「EngelS」について</a:t>
            </a:r>
            <a:endParaRPr sz="6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ja" sz="4000">
                <a:latin typeface="Meiryo"/>
                <a:ea typeface="Meiryo"/>
                <a:cs typeface="Meiryo"/>
                <a:sym typeface="Meiryo"/>
              </a:rPr>
              <a:t>３：個人の成長・課題</a:t>
            </a:r>
            <a:endParaRPr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3"/>
          <p:cNvPicPr preferRelativeResize="0"/>
          <p:nvPr/>
        </p:nvPicPr>
        <p:blipFill>
          <a:blip r:embed="rId3">
            <a:alphaModFix/>
          </a:blip>
          <a:stretch>
            <a:fillRect/>
          </a:stretch>
        </p:blipFill>
        <p:spPr>
          <a:xfrm>
            <a:off x="0" y="1170125"/>
            <a:ext cx="5693981" cy="3416400"/>
          </a:xfrm>
          <a:prstGeom prst="rect">
            <a:avLst/>
          </a:prstGeom>
          <a:noFill/>
          <a:ln>
            <a:noFill/>
          </a:ln>
        </p:spPr>
      </p:pic>
      <p:sp>
        <p:nvSpPr>
          <p:cNvPr id="268" name="Google Shape;268;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dirty="0"/>
              <a:t>落合</a:t>
            </a:r>
            <a:endParaRPr sz="3500" dirty="0"/>
          </a:p>
        </p:txBody>
      </p:sp>
      <p:sp>
        <p:nvSpPr>
          <p:cNvPr id="269" name="Google Shape;269;p43"/>
          <p:cNvSpPr txBox="1">
            <a:spLocks noGrp="1"/>
          </p:cNvSpPr>
          <p:nvPr>
            <p:ph type="body" idx="1"/>
          </p:nvPr>
        </p:nvSpPr>
        <p:spPr>
          <a:xfrm>
            <a:off x="5207475" y="1170125"/>
            <a:ext cx="3828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【大きな変化】</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☆チームでの開発を意識して</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報連相をする回数が増えた。</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☆デバックモードを利用してエラー原因を</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割り出すことができた。</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【今後の課題】</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・技術力は多少向上したがソースコードの</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書き方に柔軟性がない。</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→自分以外の方が書いたソースコードの</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書き方が最も勉強になる。</a:t>
            </a:r>
            <a:endParaRPr sz="1400">
              <a:solidFill>
                <a:schemeClr val="dk1"/>
              </a:solidFill>
            </a:endParaRPr>
          </a:p>
        </p:txBody>
      </p:sp>
      <p:sp>
        <p:nvSpPr>
          <p:cNvPr id="270" name="Google Shape;270;p43"/>
          <p:cNvSpPr txBox="1"/>
          <p:nvPr/>
        </p:nvSpPr>
        <p:spPr>
          <a:xfrm>
            <a:off x="5095550" y="1330825"/>
            <a:ext cx="30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520"/>
              <a:t>工藤</a:t>
            </a:r>
            <a:endParaRPr sz="3520"/>
          </a:p>
        </p:txBody>
      </p:sp>
      <p:sp>
        <p:nvSpPr>
          <p:cNvPr id="276" name="Google Shape;276;p44"/>
          <p:cNvSpPr txBox="1">
            <a:spLocks noGrp="1"/>
          </p:cNvSpPr>
          <p:nvPr>
            <p:ph type="body" idx="1"/>
          </p:nvPr>
        </p:nvSpPr>
        <p:spPr>
          <a:xfrm>
            <a:off x="5545000" y="1017725"/>
            <a:ext cx="3512700" cy="4125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57361"/>
              <a:buFont typeface="Arial"/>
              <a:buNone/>
            </a:pPr>
            <a:r>
              <a:rPr lang="ja" sz="1917">
                <a:solidFill>
                  <a:schemeClr val="dk1"/>
                </a:solidFill>
              </a:rPr>
              <a:t>【大きな変化】</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☆どこに原因があるか考えて調べ、</a:t>
            </a:r>
            <a:endParaRPr>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行動出来るように変化</a:t>
            </a:r>
            <a:endParaRPr>
              <a:solidFill>
                <a:schemeClr val="dk1"/>
              </a:solidFill>
            </a:endParaRPr>
          </a:p>
          <a:p>
            <a:pPr marL="0" lvl="0" indent="0" algn="l" rtl="0">
              <a:spcBef>
                <a:spcPts val="1200"/>
              </a:spcBef>
              <a:spcAft>
                <a:spcPts val="0"/>
              </a:spcAft>
              <a:buClr>
                <a:schemeClr val="dk1"/>
              </a:buClr>
              <a:buSzPct val="57361"/>
              <a:buFont typeface="Arial"/>
              <a:buNone/>
            </a:pPr>
            <a:r>
              <a:rPr lang="ja" sz="1917">
                <a:solidFill>
                  <a:schemeClr val="dk1"/>
                </a:solidFill>
              </a:rPr>
              <a:t>【今後の課題】</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現状に合わせスケジュールを修正する力が不足</a:t>
            </a:r>
            <a:endParaRPr>
              <a:solidFill>
                <a:schemeClr val="dk1"/>
              </a:solidFill>
            </a:endParaRPr>
          </a:p>
          <a:p>
            <a:pPr marL="0" lvl="0" indent="0" algn="l" rtl="0">
              <a:spcBef>
                <a:spcPts val="1200"/>
              </a:spcBef>
              <a:spcAft>
                <a:spcPts val="0"/>
              </a:spcAft>
              <a:buClr>
                <a:schemeClr val="dk1"/>
              </a:buClr>
              <a:buSzPct val="57361"/>
              <a:buFont typeface="Arial"/>
              <a:buNone/>
            </a:pPr>
            <a:r>
              <a:rPr lang="ja" sz="1917">
                <a:solidFill>
                  <a:schemeClr val="dk1"/>
                </a:solidFill>
              </a:rPr>
              <a:t>【施策】</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・挑戦や見直しの回数を増やし、見当がつけられるよう練習を重ねる</a:t>
            </a:r>
            <a:endParaRPr>
              <a:solidFill>
                <a:schemeClr val="dk1"/>
              </a:solidFill>
            </a:endParaRPr>
          </a:p>
          <a:p>
            <a:pPr marL="0" lvl="0" indent="0" algn="l" rtl="0">
              <a:spcBef>
                <a:spcPts val="1200"/>
              </a:spcBef>
              <a:spcAft>
                <a:spcPts val="1200"/>
              </a:spcAft>
              <a:buClr>
                <a:schemeClr val="dk1"/>
              </a:buClr>
              <a:buSzPct val="61111"/>
              <a:buFont typeface="Arial"/>
              <a:buNone/>
            </a:pPr>
            <a:r>
              <a:rPr lang="ja">
                <a:solidFill>
                  <a:schemeClr val="dk1"/>
                </a:solidFill>
              </a:rPr>
              <a:t>・些細なことでも時間を測る</a:t>
            </a:r>
            <a:endParaRPr>
              <a:solidFill>
                <a:schemeClr val="dk1"/>
              </a:solidFill>
            </a:endParaRPr>
          </a:p>
        </p:txBody>
      </p:sp>
      <p:pic>
        <p:nvPicPr>
          <p:cNvPr id="277" name="Google Shape;277;p44"/>
          <p:cNvPicPr preferRelativeResize="0"/>
          <p:nvPr/>
        </p:nvPicPr>
        <p:blipFill rotWithShape="1">
          <a:blip r:embed="rId3">
            <a:alphaModFix/>
          </a:blip>
          <a:srcRect l="10569" t="15998" r="12115" b="6751"/>
          <a:stretch/>
        </p:blipFill>
        <p:spPr>
          <a:xfrm>
            <a:off x="6900" y="1489125"/>
            <a:ext cx="5538100" cy="3325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311700" y="4396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dirty="0"/>
              <a:t>富濱</a:t>
            </a:r>
            <a:endParaRPr sz="3500" dirty="0"/>
          </a:p>
        </p:txBody>
      </p:sp>
      <p:sp>
        <p:nvSpPr>
          <p:cNvPr id="283" name="Google Shape;283;p45"/>
          <p:cNvSpPr txBox="1">
            <a:spLocks noGrp="1"/>
          </p:cNvSpPr>
          <p:nvPr>
            <p:ph type="body" idx="1"/>
          </p:nvPr>
        </p:nvSpPr>
        <p:spPr>
          <a:xfrm>
            <a:off x="5694000" y="910300"/>
            <a:ext cx="3138300" cy="38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000">
                <a:solidFill>
                  <a:schemeClr val="dk1"/>
                </a:solidFill>
              </a:rPr>
              <a:t>【大きな変化】</a:t>
            </a:r>
            <a:endParaRPr sz="2000">
              <a:solidFill>
                <a:schemeClr val="dk1"/>
              </a:solidFill>
            </a:endParaRPr>
          </a:p>
          <a:p>
            <a:pPr marL="0" lvl="0" indent="0" algn="l" rtl="0">
              <a:spcBef>
                <a:spcPts val="1200"/>
              </a:spcBef>
              <a:spcAft>
                <a:spcPts val="0"/>
              </a:spcAft>
              <a:buNone/>
            </a:pPr>
            <a:r>
              <a:rPr lang="ja" sz="2000">
                <a:solidFill>
                  <a:schemeClr val="dk1"/>
                </a:solidFill>
              </a:rPr>
              <a:t>☆逃げていたバックエンドへの理解を克服</a:t>
            </a:r>
            <a:endParaRPr sz="2000">
              <a:solidFill>
                <a:schemeClr val="dk1"/>
              </a:solidFill>
            </a:endParaRPr>
          </a:p>
          <a:p>
            <a:pPr marL="0" lvl="0" indent="0" algn="l" rtl="0">
              <a:spcBef>
                <a:spcPts val="1200"/>
              </a:spcBef>
              <a:spcAft>
                <a:spcPts val="0"/>
              </a:spcAft>
              <a:buNone/>
            </a:pPr>
            <a:r>
              <a:rPr lang="ja" sz="2000">
                <a:solidFill>
                  <a:schemeClr val="dk1"/>
                </a:solidFill>
              </a:rPr>
              <a:t>☆仕事モードとの切り替えが速くなった</a:t>
            </a:r>
            <a:endParaRPr sz="2000">
              <a:solidFill>
                <a:schemeClr val="dk1"/>
              </a:solidFill>
            </a:endParaRPr>
          </a:p>
          <a:p>
            <a:pPr marL="0" lvl="0" indent="0" algn="l" rtl="0">
              <a:spcBef>
                <a:spcPts val="1200"/>
              </a:spcBef>
              <a:spcAft>
                <a:spcPts val="0"/>
              </a:spcAft>
              <a:buNone/>
            </a:pPr>
            <a:endParaRPr sz="2000">
              <a:solidFill>
                <a:schemeClr val="dk1"/>
              </a:solidFill>
            </a:endParaRPr>
          </a:p>
          <a:p>
            <a:pPr marL="0" lvl="0" indent="0" algn="l" rtl="0">
              <a:spcBef>
                <a:spcPts val="1200"/>
              </a:spcBef>
              <a:spcAft>
                <a:spcPts val="0"/>
              </a:spcAft>
              <a:buNone/>
            </a:pPr>
            <a:r>
              <a:rPr lang="ja" sz="2000">
                <a:solidFill>
                  <a:schemeClr val="dk1"/>
                </a:solidFill>
              </a:rPr>
              <a:t>【今後の課題】</a:t>
            </a:r>
            <a:endParaRPr sz="2000">
              <a:solidFill>
                <a:schemeClr val="dk1"/>
              </a:solidFill>
            </a:endParaRPr>
          </a:p>
          <a:p>
            <a:pPr marL="0" lvl="0" indent="0" algn="l" rtl="0">
              <a:spcBef>
                <a:spcPts val="1200"/>
              </a:spcBef>
              <a:spcAft>
                <a:spcPts val="0"/>
              </a:spcAft>
              <a:buNone/>
            </a:pPr>
            <a:r>
              <a:rPr lang="ja" sz="2000">
                <a:solidFill>
                  <a:schemeClr val="dk1"/>
                </a:solidFill>
              </a:rPr>
              <a:t>とにかく知識が無い…</a:t>
            </a:r>
            <a:endParaRPr sz="2000">
              <a:solidFill>
                <a:schemeClr val="dk1"/>
              </a:solidFill>
            </a:endParaRPr>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Clr>
                <a:schemeClr val="dk1"/>
              </a:buClr>
              <a:buSzPts val="1100"/>
              <a:buFont typeface="Arial"/>
              <a:buNone/>
            </a:pPr>
            <a:endParaRPr sz="2000"/>
          </a:p>
        </p:txBody>
      </p:sp>
      <p:pic>
        <p:nvPicPr>
          <p:cNvPr id="284" name="Google Shape;284;p45"/>
          <p:cNvPicPr preferRelativeResize="0"/>
          <p:nvPr/>
        </p:nvPicPr>
        <p:blipFill>
          <a:blip r:embed="rId3">
            <a:alphaModFix/>
          </a:blip>
          <a:stretch>
            <a:fillRect/>
          </a:stretch>
        </p:blipFill>
        <p:spPr>
          <a:xfrm>
            <a:off x="0" y="1077475"/>
            <a:ext cx="5747824" cy="3517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311700" y="4315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dirty="0"/>
              <a:t>目黒</a:t>
            </a:r>
            <a:endParaRPr sz="3500" dirty="0"/>
          </a:p>
        </p:txBody>
      </p:sp>
      <p:sp>
        <p:nvSpPr>
          <p:cNvPr id="290" name="Google Shape;290;p46"/>
          <p:cNvSpPr txBox="1">
            <a:spLocks noGrp="1"/>
          </p:cNvSpPr>
          <p:nvPr>
            <p:ph type="body" idx="1"/>
          </p:nvPr>
        </p:nvSpPr>
        <p:spPr>
          <a:xfrm>
            <a:off x="5453350" y="1152475"/>
            <a:ext cx="3379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8888"/>
              <a:buFont typeface="Arial"/>
              <a:buNone/>
            </a:pPr>
            <a:r>
              <a:rPr lang="ja" sz="2250">
                <a:solidFill>
                  <a:schemeClr val="dk1"/>
                </a:solidFill>
              </a:rPr>
              <a:t>【大きな変化】</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準備をする習慣がついたこと</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【今後の課題】</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☆相手を思いやった行動</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【施策】</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☆「誰のために作るのか」という視点を常に持つ</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☆相手視点で考える</a:t>
            </a:r>
            <a:endParaRPr sz="2250">
              <a:solidFill>
                <a:schemeClr val="dk1"/>
              </a:solidFill>
            </a:endParaRPr>
          </a:p>
          <a:p>
            <a:pPr marL="0" lvl="0" indent="0" algn="l" rtl="0">
              <a:spcBef>
                <a:spcPts val="1200"/>
              </a:spcBef>
              <a:spcAft>
                <a:spcPts val="0"/>
              </a:spcAft>
              <a:buClr>
                <a:schemeClr val="dk1"/>
              </a:buClr>
              <a:buSzPct val="55000"/>
              <a:buFont typeface="Arial"/>
              <a:buNone/>
            </a:pPr>
            <a:endParaRPr sz="2000">
              <a:solidFill>
                <a:schemeClr val="dk1"/>
              </a:solidFill>
            </a:endParaRPr>
          </a:p>
          <a:p>
            <a:pPr marL="0" lvl="0" indent="0" algn="l" rtl="0">
              <a:spcBef>
                <a:spcPts val="1200"/>
              </a:spcBef>
              <a:spcAft>
                <a:spcPts val="1200"/>
              </a:spcAft>
              <a:buClr>
                <a:schemeClr val="dk1"/>
              </a:buClr>
              <a:buSzPct val="61111"/>
              <a:buFont typeface="Arial"/>
              <a:buNone/>
            </a:pPr>
            <a:endParaRPr/>
          </a:p>
        </p:txBody>
      </p:sp>
      <p:pic>
        <p:nvPicPr>
          <p:cNvPr id="291" name="Google Shape;291;p46"/>
          <p:cNvPicPr preferRelativeResize="0"/>
          <p:nvPr/>
        </p:nvPicPr>
        <p:blipFill rotWithShape="1">
          <a:blip r:embed="rId3">
            <a:alphaModFix/>
          </a:blip>
          <a:srcRect l="23671" t="11300" r="14733"/>
          <a:stretch/>
        </p:blipFill>
        <p:spPr>
          <a:xfrm>
            <a:off x="559550" y="1152475"/>
            <a:ext cx="4412249" cy="3744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a:t>山口</a:t>
            </a:r>
            <a:endParaRPr sz="3500"/>
          </a:p>
        </p:txBody>
      </p:sp>
      <p:sp>
        <p:nvSpPr>
          <p:cNvPr id="297" name="Google Shape;297;p4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endParaRPr/>
          </a:p>
        </p:txBody>
      </p:sp>
      <p:pic>
        <p:nvPicPr>
          <p:cNvPr id="298" name="Google Shape;298;p47"/>
          <p:cNvPicPr preferRelativeResize="0"/>
          <p:nvPr/>
        </p:nvPicPr>
        <p:blipFill rotWithShape="1">
          <a:blip r:embed="rId3">
            <a:alphaModFix/>
          </a:blip>
          <a:srcRect l="15865" r="19875" b="2143"/>
          <a:stretch/>
        </p:blipFill>
        <p:spPr>
          <a:xfrm>
            <a:off x="311700" y="1152475"/>
            <a:ext cx="5003474" cy="3867075"/>
          </a:xfrm>
          <a:prstGeom prst="rect">
            <a:avLst/>
          </a:prstGeom>
          <a:noFill/>
          <a:ln>
            <a:noFill/>
          </a:ln>
        </p:spPr>
      </p:pic>
      <p:sp>
        <p:nvSpPr>
          <p:cNvPr id="299" name="Google Shape;299;p47"/>
          <p:cNvSpPr txBox="1"/>
          <p:nvPr/>
        </p:nvSpPr>
        <p:spPr>
          <a:xfrm>
            <a:off x="5341800" y="1437700"/>
            <a:ext cx="3490500" cy="304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【大きな変化】</a:t>
            </a:r>
            <a:endParaRPr sz="1800"/>
          </a:p>
          <a:p>
            <a:pPr marL="0" lvl="0" indent="0" algn="l" rtl="0">
              <a:spcBef>
                <a:spcPts val="0"/>
              </a:spcBef>
              <a:spcAft>
                <a:spcPts val="0"/>
              </a:spcAft>
              <a:buNone/>
            </a:pPr>
            <a:r>
              <a:rPr lang="ja" sz="1500"/>
              <a:t>チームで協力して、プログラミングの楽しさを味わえる</a:t>
            </a:r>
            <a:endParaRPr sz="1500"/>
          </a:p>
          <a:p>
            <a:pPr marL="0" lvl="0" indent="0" algn="l" rtl="0">
              <a:spcBef>
                <a:spcPts val="0"/>
              </a:spcBef>
              <a:spcAft>
                <a:spcPts val="0"/>
              </a:spcAft>
              <a:buNone/>
            </a:pPr>
            <a:r>
              <a:rPr lang="ja" sz="1500"/>
              <a:t>わからないことを聞けるようになった</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ja" sz="1800"/>
              <a:t>【今後の課題】</a:t>
            </a:r>
            <a:endParaRPr sz="1800"/>
          </a:p>
          <a:p>
            <a:pPr marL="0" lvl="0" indent="0" algn="l" rtl="0">
              <a:spcBef>
                <a:spcPts val="0"/>
              </a:spcBef>
              <a:spcAft>
                <a:spcPts val="0"/>
              </a:spcAft>
              <a:buNone/>
            </a:pPr>
            <a:r>
              <a:rPr lang="ja" sz="1500"/>
              <a:t>詰まってしまうと、悩んでしまい</a:t>
            </a:r>
            <a:endParaRPr sz="1500"/>
          </a:p>
          <a:p>
            <a:pPr marL="0" lvl="0" indent="0" algn="l" rtl="0">
              <a:spcBef>
                <a:spcPts val="0"/>
              </a:spcBef>
              <a:spcAft>
                <a:spcPts val="0"/>
              </a:spcAft>
              <a:buNone/>
            </a:pPr>
            <a:r>
              <a:rPr lang="ja" sz="1500"/>
              <a:t>ずっとパソコンに張り付く時間が多かった</a:t>
            </a:r>
            <a:endParaRPr sz="1500"/>
          </a:p>
          <a:p>
            <a:pPr marL="0" lvl="0" indent="0" algn="l" rtl="0">
              <a:spcBef>
                <a:spcPts val="0"/>
              </a:spcBef>
              <a:spcAft>
                <a:spcPts val="0"/>
              </a:spcAft>
              <a:buNone/>
            </a:pPr>
            <a:r>
              <a:rPr lang="ja" sz="1500"/>
              <a:t>↓↓</a:t>
            </a:r>
            <a:endParaRPr sz="1500"/>
          </a:p>
          <a:p>
            <a:pPr marL="0" lvl="0" indent="0" algn="l" rtl="0">
              <a:spcBef>
                <a:spcPts val="0"/>
              </a:spcBef>
              <a:spcAft>
                <a:spcPts val="0"/>
              </a:spcAft>
              <a:buNone/>
            </a:pPr>
            <a:r>
              <a:rPr lang="ja" sz="1500"/>
              <a:t>1人で悩まない！</a:t>
            </a:r>
            <a:endParaRPr sz="1500"/>
          </a:p>
          <a:p>
            <a:pPr marL="0" lvl="0" indent="0" algn="l" rtl="0">
              <a:spcBef>
                <a:spcPts val="0"/>
              </a:spcBef>
              <a:spcAft>
                <a:spcPts val="0"/>
              </a:spcAft>
              <a:buNone/>
            </a:pPr>
            <a:r>
              <a:rPr lang="ja" sz="1500"/>
              <a:t>気持ちの切り替えを！</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77021"/>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dirty="0">
                <a:latin typeface="Meiryo"/>
                <a:ea typeface="Meiryo"/>
                <a:cs typeface="Meiryo"/>
                <a:sym typeface="Meiryo"/>
              </a:rPr>
              <a:t>テーマ</a:t>
            </a:r>
            <a:endParaRPr sz="3500" dirty="0"/>
          </a:p>
        </p:txBody>
      </p:sp>
      <p:sp>
        <p:nvSpPr>
          <p:cNvPr id="72" name="Google Shape;72;p16"/>
          <p:cNvSpPr txBox="1">
            <a:spLocks noGrp="1"/>
          </p:cNvSpPr>
          <p:nvPr>
            <p:ph type="body" idx="1"/>
          </p:nvPr>
        </p:nvSpPr>
        <p:spPr>
          <a:xfrm>
            <a:off x="311700" y="1434525"/>
            <a:ext cx="8520600" cy="297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000">
                <a:solidFill>
                  <a:schemeClr val="dk1"/>
                </a:solidFill>
                <a:latin typeface="Meiryo"/>
                <a:ea typeface="Meiryo"/>
                <a:cs typeface="Meiryo"/>
                <a:sym typeface="Meiryo"/>
              </a:rPr>
              <a:t>EngelSとは…</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ズボラな人のための「自炊による」食費節約アプリ！</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3328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28571"/>
              <a:buFont typeface="Arial"/>
              <a:buNone/>
            </a:pPr>
            <a:r>
              <a:rPr lang="ja" sz="3850" dirty="0">
                <a:latin typeface="Meiryo"/>
                <a:ea typeface="Meiryo"/>
                <a:cs typeface="Meiryo"/>
                <a:sym typeface="Meiryo"/>
              </a:rPr>
              <a:t>思いついた背景</a:t>
            </a:r>
            <a:endParaRPr sz="3850" dirty="0">
              <a:latin typeface="Meiryo"/>
              <a:ea typeface="Meiryo"/>
              <a:cs typeface="Meiryo"/>
              <a:sym typeface="Meiryo"/>
            </a:endParaRPr>
          </a:p>
          <a:p>
            <a:pPr marL="0" lvl="0" indent="0" algn="l" rtl="0">
              <a:lnSpc>
                <a:spcPct val="115000"/>
              </a:lnSpc>
              <a:spcBef>
                <a:spcPts val="0"/>
              </a:spcBef>
              <a:spcAft>
                <a:spcPts val="0"/>
              </a:spcAft>
              <a:buNone/>
            </a:pPr>
            <a:endParaRPr sz="2200" dirty="0">
              <a:highlight>
                <a:srgbClr val="FCE5CD"/>
              </a:highlight>
              <a:latin typeface="Meiryo"/>
              <a:ea typeface="Meiryo"/>
              <a:cs typeface="Meiryo"/>
              <a:sym typeface="Meiryo"/>
            </a:endParaRPr>
          </a:p>
        </p:txBody>
      </p:sp>
      <p:sp>
        <p:nvSpPr>
          <p:cNvPr id="78" name="Google Shape;78;p17"/>
          <p:cNvSpPr txBox="1">
            <a:spLocks noGrp="1"/>
          </p:cNvSpPr>
          <p:nvPr>
            <p:ph type="body" idx="1"/>
          </p:nvPr>
        </p:nvSpPr>
        <p:spPr>
          <a:xfrm>
            <a:off x="311700" y="13942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000" dirty="0">
                <a:solidFill>
                  <a:schemeClr val="dk1"/>
                </a:solidFill>
                <a:latin typeface="Meiryo"/>
                <a:ea typeface="Meiryo"/>
                <a:cs typeface="Meiryo"/>
                <a:sym typeface="Meiryo"/>
              </a:rPr>
              <a:t>「課題解決」＆「独自性」を意識</a:t>
            </a:r>
            <a:endParaRPr lang="en-US" altLang="ja"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None/>
            </a:pPr>
            <a:r>
              <a:rPr lang="ja" sz="3000" dirty="0">
                <a:solidFill>
                  <a:schemeClr val="dk1"/>
                </a:solidFill>
                <a:latin typeface="Meiryo"/>
                <a:ea typeface="Meiryo"/>
                <a:cs typeface="Meiryo"/>
                <a:sym typeface="Meiryo"/>
              </a:rPr>
              <a:t>・ズボラな人が記録、節約が出来るようにしたい</a:t>
            </a:r>
            <a:endParaRPr lang="en-US" altLang="ja" sz="3000" dirty="0">
              <a:solidFill>
                <a:schemeClr val="dk1"/>
              </a:solidFill>
              <a:latin typeface="Meiryo"/>
              <a:ea typeface="Meiryo"/>
              <a:cs typeface="Meiryo"/>
              <a:sym typeface="Meiryo"/>
            </a:endParaRPr>
          </a:p>
          <a:p>
            <a:pPr marL="0" lvl="0" indent="0" algn="l" rtl="0">
              <a:spcBef>
                <a:spcPts val="0"/>
              </a:spcBef>
              <a:spcAft>
                <a:spcPts val="0"/>
              </a:spcAft>
              <a:buNone/>
            </a:pPr>
            <a:endParaRPr sz="30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dirty="0">
                <a:solidFill>
                  <a:schemeClr val="dk1"/>
                </a:solidFill>
                <a:latin typeface="Meiryo"/>
                <a:ea typeface="Meiryo"/>
                <a:cs typeface="Meiryo"/>
                <a:sym typeface="Meiryo"/>
              </a:rPr>
              <a:t>・今までにないコンセプト</a:t>
            </a:r>
            <a:endParaRPr sz="3000" dirty="0">
              <a:solidFill>
                <a:schemeClr val="dk1"/>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dirty="0">
                <a:latin typeface="Meiryo"/>
                <a:ea typeface="Meiryo"/>
                <a:cs typeface="Meiryo"/>
                <a:sym typeface="Meiryo"/>
              </a:rPr>
              <a:t>デモンストレーション</a:t>
            </a:r>
            <a:endParaRPr sz="3500" dirty="0"/>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ja"/>
              <a:t>ここは動画にするが</a:t>
            </a:r>
            <a:endParaRPr/>
          </a:p>
          <a:p>
            <a:pPr marL="0" lvl="0" indent="0" algn="l" rtl="0">
              <a:spcBef>
                <a:spcPts val="1200"/>
              </a:spcBef>
              <a:spcAft>
                <a:spcPts val="0"/>
              </a:spcAft>
              <a:buNone/>
            </a:pPr>
            <a:r>
              <a:rPr lang="ja"/>
              <a:t>6/27の大項目ごとのリハーサルにおいては</a:t>
            </a:r>
            <a:endParaRPr/>
          </a:p>
          <a:p>
            <a:pPr marL="0" lvl="0" indent="0" algn="l" rtl="0">
              <a:spcBef>
                <a:spcPts val="1200"/>
              </a:spcBef>
              <a:spcAft>
                <a:spcPts val="0"/>
              </a:spcAft>
              <a:buNone/>
            </a:pPr>
            <a:r>
              <a:rPr lang="ja"/>
              <a:t>①システム上でデモ</a:t>
            </a:r>
            <a:endParaRPr/>
          </a:p>
          <a:p>
            <a:pPr marL="0" lvl="0" indent="0" algn="l" rtl="0">
              <a:spcBef>
                <a:spcPts val="1200"/>
              </a:spcBef>
              <a:spcAft>
                <a:spcPts val="0"/>
              </a:spcAft>
              <a:buNone/>
            </a:pPr>
            <a:r>
              <a:rPr lang="ja"/>
              <a:t>②良さが十分伝わるデモだったか確認</a:t>
            </a:r>
            <a:endParaRPr/>
          </a:p>
          <a:p>
            <a:pPr marL="0" lvl="0" indent="0" algn="l" rtl="0">
              <a:spcBef>
                <a:spcPts val="1200"/>
              </a:spcBef>
              <a:spcAft>
                <a:spcPts val="0"/>
              </a:spcAft>
              <a:buNone/>
            </a:pPr>
            <a:r>
              <a:rPr lang="ja"/>
              <a:t>③改善</a:t>
            </a:r>
            <a:endParaRPr/>
          </a:p>
          <a:p>
            <a:pPr marL="0" lvl="0" indent="0" algn="l" rtl="0">
              <a:spcBef>
                <a:spcPts val="1200"/>
              </a:spcBef>
              <a:spcAft>
                <a:spcPts val="0"/>
              </a:spcAft>
              <a:buNone/>
            </a:pPr>
            <a:r>
              <a:rPr lang="ja"/>
              <a:t>④動画にする内容を確定</a:t>
            </a:r>
            <a:endParaRPr/>
          </a:p>
          <a:p>
            <a:pPr marL="0" lvl="0" indent="0" algn="l" rtl="0">
              <a:spcBef>
                <a:spcPts val="1200"/>
              </a:spcBef>
              <a:spcAft>
                <a:spcPts val="0"/>
              </a:spcAft>
              <a:buNone/>
            </a:pPr>
            <a:r>
              <a:rPr lang="ja"/>
              <a:t>⑤6/28午前までに動画作成</a:t>
            </a:r>
            <a:endParaRPr/>
          </a:p>
          <a:p>
            <a:pPr marL="0" lvl="0" indent="0" algn="l" rtl="0">
              <a:spcBef>
                <a:spcPts val="1200"/>
              </a:spcBef>
              <a:spcAft>
                <a:spcPts val="1200"/>
              </a:spcAft>
              <a:buNone/>
            </a:pPr>
            <a:r>
              <a:rPr lang="ja"/>
              <a:t>⑥6/28午前の通しリハでは動画で！</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工夫点＆苦労した点①</a:t>
            </a:r>
            <a:endParaRPr sz="3500"/>
          </a:p>
        </p:txBody>
      </p:sp>
      <p:sp>
        <p:nvSpPr>
          <p:cNvPr id="90" name="Google Shape;90;p19"/>
          <p:cNvSpPr txBox="1">
            <a:spLocks noGrp="1"/>
          </p:cNvSpPr>
          <p:nvPr>
            <p:ph type="body" idx="1"/>
          </p:nvPr>
        </p:nvSpPr>
        <p:spPr>
          <a:xfrm>
            <a:off x="311700" y="923875"/>
            <a:ext cx="8520600" cy="30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800" b="1" dirty="0">
                <a:solidFill>
                  <a:schemeClr val="dk1"/>
                </a:solidFill>
                <a:latin typeface="Meiryo"/>
                <a:ea typeface="Meiryo"/>
                <a:cs typeface="Meiryo"/>
                <a:sym typeface="Meiryo"/>
              </a:rPr>
              <a:t>モーダルウィンドウ(ポップアップ画面)</a:t>
            </a:r>
            <a:r>
              <a:rPr lang="ja" sz="1800" dirty="0">
                <a:solidFill>
                  <a:schemeClr val="dk1"/>
                </a:solidFill>
                <a:latin typeface="Meiryo"/>
                <a:ea typeface="Meiryo"/>
                <a:cs typeface="Meiryo"/>
                <a:sym typeface="Meiryo"/>
              </a:rPr>
              <a:t>とデータベースの連携処理</a:t>
            </a:r>
            <a:endParaRPr sz="1800" dirty="0">
              <a:solidFill>
                <a:schemeClr val="dk1"/>
              </a:solidFill>
              <a:latin typeface="Meiryo"/>
              <a:ea typeface="Meiryo"/>
              <a:cs typeface="Meiryo"/>
              <a:sym typeface="Meiryo"/>
            </a:endParaRPr>
          </a:p>
          <a:p>
            <a:pPr marL="0" lvl="0" indent="0" algn="l" rtl="0">
              <a:spcBef>
                <a:spcPts val="0"/>
              </a:spcBef>
              <a:spcAft>
                <a:spcPts val="0"/>
              </a:spcAft>
              <a:buNone/>
            </a:pPr>
            <a:r>
              <a:rPr lang="ja" sz="1800" dirty="0">
                <a:solidFill>
                  <a:schemeClr val="dk1"/>
                </a:solidFill>
                <a:latin typeface="Meiryo"/>
                <a:ea typeface="Meiryo"/>
                <a:cs typeface="Meiryo"/>
                <a:sym typeface="Meiryo"/>
              </a:rPr>
              <a:t>…モーダルウィンドウでも、用途によって仕様を変更しなければならない</a:t>
            </a:r>
            <a:endParaRPr sz="1800" dirty="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dirty="0">
              <a:solidFill>
                <a:schemeClr val="dk1"/>
              </a:solidFill>
              <a:latin typeface="Meiryo"/>
              <a:ea typeface="Meiryo"/>
              <a:cs typeface="Meiryo"/>
              <a:sym typeface="Meiryo"/>
            </a:endParaRPr>
          </a:p>
        </p:txBody>
      </p:sp>
      <p:pic>
        <p:nvPicPr>
          <p:cNvPr id="91" name="Google Shape;91;p19"/>
          <p:cNvPicPr preferRelativeResize="0"/>
          <p:nvPr/>
        </p:nvPicPr>
        <p:blipFill rotWithShape="1">
          <a:blip r:embed="rId3">
            <a:alphaModFix/>
          </a:blip>
          <a:srcRect l="23276" t="26018" r="22236" b="2029"/>
          <a:stretch/>
        </p:blipFill>
        <p:spPr>
          <a:xfrm>
            <a:off x="449200" y="1692500"/>
            <a:ext cx="4046951" cy="3138624"/>
          </a:xfrm>
          <a:prstGeom prst="rect">
            <a:avLst/>
          </a:prstGeom>
          <a:noFill/>
          <a:ln>
            <a:noFill/>
          </a:ln>
        </p:spPr>
      </p:pic>
      <p:sp>
        <p:nvSpPr>
          <p:cNvPr id="92" name="Google Shape;92;p19"/>
          <p:cNvSpPr txBox="1"/>
          <p:nvPr/>
        </p:nvSpPr>
        <p:spPr>
          <a:xfrm>
            <a:off x="4496151" y="1627900"/>
            <a:ext cx="4572000" cy="331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dirty="0"/>
              <a:t>レシピ追加の場合、同じデータを2つ別で用意</a:t>
            </a:r>
            <a:endParaRPr sz="1600" b="1" dirty="0"/>
          </a:p>
          <a:p>
            <a:pPr marL="0" lvl="0" indent="0" algn="l" rtl="0">
              <a:lnSpc>
                <a:spcPct val="150000"/>
              </a:lnSpc>
              <a:spcBef>
                <a:spcPts val="0"/>
              </a:spcBef>
              <a:spcAft>
                <a:spcPts val="0"/>
              </a:spcAft>
              <a:buNone/>
            </a:pPr>
            <a:endParaRPr sz="1600" dirty="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600" dirty="0">
                <a:solidFill>
                  <a:schemeClr val="dk1"/>
                </a:solidFill>
              </a:rPr>
              <a:t>①ユーザーへ表示するレシピ情報(画像参照)</a:t>
            </a:r>
            <a:endParaRPr sz="1600" dirty="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600" dirty="0">
                <a:solidFill>
                  <a:schemeClr val="dk1"/>
                </a:solidFill>
              </a:rPr>
              <a:t>②データベースへ送信する用のレシピ情報</a:t>
            </a:r>
            <a:endParaRPr sz="1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600" dirty="0">
                <a:solidFill>
                  <a:schemeClr val="dk1"/>
                </a:solidFill>
              </a:rPr>
              <a:t>　(ユーザーには見えないレシピ情報)</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sz="1500" dirty="0"/>
              <a:t>理由</a:t>
            </a:r>
            <a:endParaRPr sz="1500" dirty="0"/>
          </a:p>
          <a:p>
            <a:pPr marL="0" lvl="0" indent="0" algn="l" rtl="0">
              <a:spcBef>
                <a:spcPts val="0"/>
              </a:spcBef>
              <a:spcAft>
                <a:spcPts val="0"/>
              </a:spcAft>
              <a:buNone/>
            </a:pPr>
            <a:r>
              <a:rPr lang="ja" sz="1500" u="sng" dirty="0"/>
              <a:t>実装時や実装後の編集・保守を行いやすくするため</a:t>
            </a:r>
            <a:endParaRPr sz="1500" u="sng"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ja" sz="1600" dirty="0"/>
              <a:t>実装段階毎にプログラムの修正を加えていくことの難しさを学んだ</a:t>
            </a:r>
            <a:endParaRPr sz="1600" dirty="0"/>
          </a:p>
        </p:txBody>
      </p:sp>
      <p:sp>
        <p:nvSpPr>
          <p:cNvPr id="93" name="Google Shape;93;p19"/>
          <p:cNvSpPr txBox="1"/>
          <p:nvPr/>
        </p:nvSpPr>
        <p:spPr>
          <a:xfrm>
            <a:off x="374424" y="4785000"/>
            <a:ext cx="4197575"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dirty="0"/>
              <a:t>レシピ追加ページの情報確認用ウィンドウ</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dirty="0">
                <a:latin typeface="Meiryo"/>
                <a:ea typeface="Meiryo"/>
                <a:cs typeface="Meiryo"/>
                <a:sym typeface="Meiryo"/>
              </a:rPr>
              <a:t>工夫点＆苦労した点①</a:t>
            </a:r>
            <a:endParaRPr sz="3500" dirty="0"/>
          </a:p>
        </p:txBody>
      </p:sp>
      <p:pic>
        <p:nvPicPr>
          <p:cNvPr id="99" name="Google Shape;99;p20"/>
          <p:cNvPicPr preferRelativeResize="0"/>
          <p:nvPr/>
        </p:nvPicPr>
        <p:blipFill rotWithShape="1">
          <a:blip r:embed="rId3">
            <a:alphaModFix/>
          </a:blip>
          <a:srcRect l="23276" t="26018" r="22236" b="2029"/>
          <a:stretch/>
        </p:blipFill>
        <p:spPr>
          <a:xfrm>
            <a:off x="5976490" y="1921779"/>
            <a:ext cx="2654835" cy="2058950"/>
          </a:xfrm>
          <a:prstGeom prst="rect">
            <a:avLst/>
          </a:prstGeom>
          <a:noFill/>
          <a:ln>
            <a:noFill/>
          </a:ln>
        </p:spPr>
      </p:pic>
      <p:sp>
        <p:nvSpPr>
          <p:cNvPr id="100" name="Google Shape;100;p20"/>
          <p:cNvSpPr txBox="1"/>
          <p:nvPr/>
        </p:nvSpPr>
        <p:spPr>
          <a:xfrm>
            <a:off x="5818227" y="1486929"/>
            <a:ext cx="2971359"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400" dirty="0"/>
              <a:t>例:レシピ追加の確認用ウィンドウ</a:t>
            </a:r>
            <a:endParaRPr sz="1400" dirty="0"/>
          </a:p>
        </p:txBody>
      </p:sp>
      <p:sp>
        <p:nvSpPr>
          <p:cNvPr id="101" name="Google Shape;101;p20"/>
          <p:cNvSpPr txBox="1"/>
          <p:nvPr/>
        </p:nvSpPr>
        <p:spPr>
          <a:xfrm>
            <a:off x="311700" y="1430725"/>
            <a:ext cx="57165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b="1"/>
              <a:t>苦労した点</a:t>
            </a:r>
            <a:endParaRPr sz="1700" b="1"/>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ja" sz="1700">
                <a:solidFill>
                  <a:schemeClr val="dk1"/>
                </a:solidFill>
              </a:rPr>
              <a:t>・講義で取り扱っていない機能を実装する</a:t>
            </a:r>
            <a:endParaRPr sz="1700">
              <a:solidFill>
                <a:schemeClr val="dk1"/>
              </a:solidFill>
            </a:endParaRPr>
          </a:p>
          <a:p>
            <a:pPr marL="0" lvl="0" indent="0" algn="l" rtl="0">
              <a:spcBef>
                <a:spcPts val="0"/>
              </a:spcBef>
              <a:spcAft>
                <a:spcPts val="0"/>
              </a:spcAft>
              <a:buNone/>
            </a:pPr>
            <a:r>
              <a:rPr lang="ja" sz="1700"/>
              <a:t>モーダルウィンドウの表示</a:t>
            </a:r>
            <a:endParaRPr sz="1700"/>
          </a:p>
          <a:p>
            <a:pPr marL="0" lvl="0" indent="0" algn="l" rtl="0">
              <a:spcBef>
                <a:spcPts val="0"/>
              </a:spcBef>
              <a:spcAft>
                <a:spcPts val="0"/>
              </a:spcAft>
              <a:buNone/>
            </a:pPr>
            <a:r>
              <a:rPr lang="ja" sz="1700"/>
              <a:t>データベースから取得したデータの表示</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r>
              <a:rPr lang="ja" sz="1700" b="1"/>
              <a:t>解決方法</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ja" sz="1700"/>
              <a:t>・サイトで情報収集、仕様を理解、それらをアレンジ</a:t>
            </a:r>
            <a:endParaRPr sz="1700"/>
          </a:p>
          <a:p>
            <a:pPr marL="0" lvl="0" indent="0" algn="l" rtl="0">
              <a:spcBef>
                <a:spcPts val="0"/>
              </a:spcBef>
              <a:spcAft>
                <a:spcPts val="0"/>
              </a:spcAft>
              <a:buNone/>
            </a:pPr>
            <a:r>
              <a:rPr lang="ja" sz="1700"/>
              <a:t>・原因特定　</a:t>
            </a:r>
            <a:r>
              <a:rPr lang="ja" sz="1700">
                <a:solidFill>
                  <a:schemeClr val="dk1"/>
                </a:solidFill>
              </a:rPr>
              <a:t>デバッグの利用</a:t>
            </a:r>
            <a:endParaRPr sz="1700"/>
          </a:p>
          <a:p>
            <a:pPr marL="0" lvl="0" indent="0" algn="l" rtl="0">
              <a:spcBef>
                <a:spcPts val="0"/>
              </a:spcBef>
              <a:spcAft>
                <a:spcPts val="0"/>
              </a:spcAft>
              <a:buNone/>
            </a:pPr>
            <a:r>
              <a:rPr lang="ja" sz="1700"/>
              <a:t>・処理の細分化して、構造を分かりやすくする</a:t>
            </a:r>
            <a:endParaRPr sz="17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工夫点＆苦労した点①</a:t>
            </a:r>
            <a:endParaRPr sz="3500"/>
          </a:p>
        </p:txBody>
      </p:sp>
      <p:sp>
        <p:nvSpPr>
          <p:cNvPr id="107" name="Google Shape;107;p21"/>
          <p:cNvSpPr txBox="1">
            <a:spLocks noGrp="1"/>
          </p:cNvSpPr>
          <p:nvPr>
            <p:ph type="body" idx="1"/>
          </p:nvPr>
        </p:nvSpPr>
        <p:spPr>
          <a:xfrm>
            <a:off x="311700" y="1332875"/>
            <a:ext cx="8520600" cy="30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b="1">
                <a:solidFill>
                  <a:schemeClr val="dk1"/>
                </a:solidFill>
                <a:latin typeface="Meiryo"/>
                <a:ea typeface="Meiryo"/>
                <a:cs typeface="Meiryo"/>
                <a:sym typeface="Meiryo"/>
              </a:rPr>
              <a:t>モーダルウィンドウ</a:t>
            </a:r>
            <a:r>
              <a:rPr lang="ja">
                <a:solidFill>
                  <a:schemeClr val="dk1"/>
                </a:solidFill>
                <a:latin typeface="Meiryo"/>
                <a:ea typeface="Meiryo"/>
                <a:cs typeface="Meiryo"/>
                <a:sym typeface="Meiryo"/>
              </a:rPr>
              <a:t>に、データベースからのデータを反映させること</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　</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sp>
        <p:nvSpPr>
          <p:cNvPr id="108" name="Google Shape;108;p21"/>
          <p:cNvSpPr txBox="1"/>
          <p:nvPr/>
        </p:nvSpPr>
        <p:spPr>
          <a:xfrm>
            <a:off x="311700" y="1820275"/>
            <a:ext cx="5858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p>
          <a:p>
            <a:pPr marL="0" lvl="0" indent="0" algn="l" rtl="0">
              <a:spcBef>
                <a:spcPts val="0"/>
              </a:spcBef>
              <a:spcAft>
                <a:spcPts val="0"/>
              </a:spcAft>
              <a:buNone/>
            </a:pPr>
            <a:endParaRPr/>
          </a:p>
        </p:txBody>
      </p:sp>
      <p:sp>
        <p:nvSpPr>
          <p:cNvPr id="109" name="Google Shape;109;p21"/>
          <p:cNvSpPr txBox="1"/>
          <p:nvPr/>
        </p:nvSpPr>
        <p:spPr>
          <a:xfrm>
            <a:off x="1073975" y="1935775"/>
            <a:ext cx="396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レシピの詳細表示</a:t>
            </a:r>
            <a:endParaRPr/>
          </a:p>
          <a:p>
            <a:pPr marL="0" lvl="0" indent="0" algn="l" rtl="0">
              <a:spcBef>
                <a:spcPts val="0"/>
              </a:spcBef>
              <a:spcAft>
                <a:spcPts val="0"/>
              </a:spcAft>
              <a:buNone/>
            </a:pPr>
            <a:r>
              <a:rPr lang="ja"/>
              <a:t>(画像の挿入）</a:t>
            </a:r>
            <a:endParaRPr/>
          </a:p>
        </p:txBody>
      </p:sp>
      <p:sp>
        <p:nvSpPr>
          <p:cNvPr id="110" name="Google Shape;110;p21"/>
          <p:cNvSpPr txBox="1"/>
          <p:nvPr/>
        </p:nvSpPr>
        <p:spPr>
          <a:xfrm>
            <a:off x="5230275" y="2451475"/>
            <a:ext cx="3718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b="1">
                <a:solidFill>
                  <a:srgbClr val="4A86E8"/>
                </a:solidFill>
              </a:rPr>
              <a:t>モーダルウィンドウの表示</a:t>
            </a:r>
            <a:endParaRPr sz="2000" b="1">
              <a:solidFill>
                <a:srgbClr val="4A86E8"/>
              </a:solidFill>
            </a:endParaRPr>
          </a:p>
          <a:p>
            <a:pPr marL="0" lvl="0" indent="0" algn="l" rtl="0">
              <a:spcBef>
                <a:spcPts val="0"/>
              </a:spcBef>
              <a:spcAft>
                <a:spcPts val="0"/>
              </a:spcAft>
              <a:buNone/>
            </a:pPr>
            <a:r>
              <a:rPr lang="ja" sz="2000" b="1">
                <a:solidFill>
                  <a:srgbClr val="4A86E8"/>
                </a:solidFill>
              </a:rPr>
              <a:t>		×</a:t>
            </a:r>
            <a:endParaRPr sz="2000" b="1">
              <a:solidFill>
                <a:srgbClr val="4A86E8"/>
              </a:solidFill>
            </a:endParaRPr>
          </a:p>
          <a:p>
            <a:pPr marL="0" lvl="0" indent="457200" algn="l" rtl="0">
              <a:spcBef>
                <a:spcPts val="0"/>
              </a:spcBef>
              <a:spcAft>
                <a:spcPts val="0"/>
              </a:spcAft>
              <a:buNone/>
            </a:pPr>
            <a:r>
              <a:rPr lang="ja" sz="2000" b="1">
                <a:solidFill>
                  <a:srgbClr val="4A86E8"/>
                </a:solidFill>
              </a:rPr>
              <a:t>データの反映</a:t>
            </a:r>
            <a:endParaRPr sz="2000" b="1">
              <a:solidFill>
                <a:srgbClr val="4A86E8"/>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1397</Words>
  <Application>Microsoft Office PowerPoint</Application>
  <PresentationFormat>画面に合わせる (16:9)</PresentationFormat>
  <Paragraphs>260</Paragraphs>
  <Slides>35</Slides>
  <Notes>35</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Meiryo</vt:lpstr>
      <vt:lpstr>游ゴシック</vt:lpstr>
      <vt:lpstr>游ゴシック Light</vt:lpstr>
      <vt:lpstr>Arial</vt:lpstr>
      <vt:lpstr>Office テーマ</vt:lpstr>
      <vt:lpstr>Webアプリケーション 開発発表</vt:lpstr>
      <vt:lpstr>目次</vt:lpstr>
      <vt:lpstr>１：「EngelS」について</vt:lpstr>
      <vt:lpstr>テーマ</vt:lpstr>
      <vt:lpstr>思いついた背景 </vt:lpstr>
      <vt:lpstr>デモンストレーション</vt:lpstr>
      <vt:lpstr>工夫点＆苦労した点①</vt:lpstr>
      <vt:lpstr>工夫点＆苦労した点①</vt:lpstr>
      <vt:lpstr>工夫点＆苦労した点①</vt:lpstr>
      <vt:lpstr>工夫点＆苦労した点②</vt:lpstr>
      <vt:lpstr>工夫点＆苦労した点②</vt:lpstr>
      <vt:lpstr>工夫点＆苦労した点②</vt:lpstr>
      <vt:lpstr>工夫点＆苦労した点②</vt:lpstr>
      <vt:lpstr>工夫点＆苦労した点②</vt:lpstr>
      <vt:lpstr>工夫点＆苦労した点③</vt:lpstr>
      <vt:lpstr>工夫点＆苦労した点③</vt:lpstr>
      <vt:lpstr>工夫点＆苦労した点③</vt:lpstr>
      <vt:lpstr>工夫点＆苦労した点③</vt:lpstr>
      <vt:lpstr>工夫点＆苦労した点④ </vt:lpstr>
      <vt:lpstr>工夫点＆苦労した点④</vt:lpstr>
      <vt:lpstr>工夫点＆苦労した点④</vt:lpstr>
      <vt:lpstr> ２：チームとしての強み・課題 </vt:lpstr>
      <vt:lpstr>3SFYの強み</vt:lpstr>
      <vt:lpstr>課題解決意識</vt:lpstr>
      <vt:lpstr>課題解決意識</vt:lpstr>
      <vt:lpstr>個々の得意分野を生かしたチームワーク</vt:lpstr>
      <vt:lpstr>課題点</vt:lpstr>
      <vt:lpstr>決めた内容が分かり辛い時があった</vt:lpstr>
      <vt:lpstr>実装工程以降、1人で抱えることが増えた</vt:lpstr>
      <vt:lpstr>３：個人の成長・課題</vt:lpstr>
      <vt:lpstr>落合</vt:lpstr>
      <vt:lpstr>工藤</vt:lpstr>
      <vt:lpstr>富濱</vt:lpstr>
      <vt:lpstr>目黒</vt:lpstr>
      <vt:lpstr>山口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Webアプリケーション開発発表</dc:title>
  <cp:lastModifiedBy>富濱瞳</cp:lastModifiedBy>
  <cp:revision>15</cp:revision>
  <dcterms:modified xsi:type="dcterms:W3CDTF">2022-06-28T01:10:57Z</dcterms:modified>
</cp:coreProperties>
</file>