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24"/>
  </p:notesMasterIdLst>
  <p:sldIdLst>
    <p:sldId id="256" r:id="rId2"/>
    <p:sldId id="257" r:id="rId3"/>
    <p:sldId id="305" r:id="rId4"/>
    <p:sldId id="259" r:id="rId5"/>
    <p:sldId id="314" r:id="rId6"/>
    <p:sldId id="293" r:id="rId7"/>
    <p:sldId id="294" r:id="rId8"/>
    <p:sldId id="295" r:id="rId9"/>
    <p:sldId id="300" r:id="rId10"/>
    <p:sldId id="301" r:id="rId11"/>
    <p:sldId id="302" r:id="rId12"/>
    <p:sldId id="303" r:id="rId13"/>
    <p:sldId id="306" r:id="rId14"/>
    <p:sldId id="276" r:id="rId15"/>
    <p:sldId id="304" r:id="rId16"/>
    <p:sldId id="307" r:id="rId17"/>
    <p:sldId id="308" r:id="rId18"/>
    <p:sldId id="311" r:id="rId19"/>
    <p:sldId id="312" r:id="rId20"/>
    <p:sldId id="273" r:id="rId21"/>
    <p:sldId id="31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00"/>
    <a:srgbClr val="D2ECF9"/>
    <a:srgbClr val="FFCA38"/>
    <a:srgbClr val="FFFFFF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3309" autoAdjust="0"/>
  </p:normalViewPr>
  <p:slideViewPr>
    <p:cSldViewPr snapToGrid="0">
      <p:cViewPr>
        <p:scale>
          <a:sx n="69" d="100"/>
          <a:sy n="69" d="100"/>
        </p:scale>
        <p:origin x="8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9874-D99C-4736-BB8B-04E3AF51251C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832FD-1D2F-4537-B9AD-BEC6A73DA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38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43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81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66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9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32FD-1D2F-4537-B9AD-BEC6A73DADC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3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32FD-1D2F-4537-B9AD-BEC6A73DADC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75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83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2832FD-1D2F-4537-B9AD-BEC6A73DADC7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68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6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63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832FD-1D2F-4537-B9AD-BEC6A73DADC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F1A5-481B-40FA-91DD-DAF0B986F6E3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42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FBEA-1CA8-4E90-BD1A-FDDCF8681BA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4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BF9F-BDF6-4D8F-B9AB-0F4C5C720F0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55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9C-95DD-4D64-9585-5FDE4D3AFFBF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578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9FDC-4A49-4712-848B-4C694619FAB2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2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9100-56FB-461B-8514-CA4FF8F60C24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77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7908-C001-4F4F-9DF4-B92CCC737E5A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46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252-BE2F-4F54-9987-70579E859924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CFA5-2C91-4B75-80A5-DEF5B7555001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78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2845-432D-451A-9EEC-F51A36214B16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75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2EA6-5380-4769-ACD7-E015094FBC3C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14FB-62AC-49B2-9144-656E07A3076F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56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32F5-F356-4281-B566-65B58B034BC4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0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EFE4-88A9-40AB-B258-09307D8E9DEA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75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1EF9-C19F-4C1B-94C7-D3407B5CF9E5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53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A6C1-BC44-4BD0-883E-33BB0B59E252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90A6-71E4-4CC1-B598-309D76A99956}" type="datetime1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モチベーションを上げる方法</a:t>
            </a:r>
            <a:r>
              <a:rPr kumimoji="1" lang="en-US" altLang="ja-JP"/>
              <a:t>7</a:t>
            </a:r>
            <a:r>
              <a:rPr kumimoji="1" lang="ja-JP" altLang="en-US"/>
              <a:t>選 </a:t>
            </a:r>
            <a:r>
              <a:rPr kumimoji="1" lang="en-US" altLang="ja-JP"/>
              <a:t>https://smartlog.jp/149280#S61485135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331E47-666E-41F6-8629-AFE1189A1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61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C355B-0157-5EE7-06A1-46762728D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46302"/>
          </a:xfrm>
        </p:spPr>
        <p:txBody>
          <a:bodyPr/>
          <a:lstStyle/>
          <a:p>
            <a:r>
              <a:rPr kumimoji="1" lang="ja-JP" altLang="en-US" sz="6000" b="1" dirty="0">
                <a:solidFill>
                  <a:schemeClr val="accent2"/>
                </a:solidFill>
              </a:rPr>
              <a:t>最終成果発表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4E05E7-76F0-6615-F10D-EDE90008C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56938"/>
            <a:ext cx="7766936" cy="1096899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The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C’z</a:t>
            </a:r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2400" dirty="0">
                <a:solidFill>
                  <a:schemeClr val="tx1"/>
                </a:solidFill>
              </a:rPr>
              <a:t>(</a:t>
            </a:r>
            <a:r>
              <a:rPr kumimoji="1" lang="ja-JP" altLang="en-US" sz="2400" dirty="0">
                <a:solidFill>
                  <a:schemeClr val="tx1"/>
                </a:solidFill>
              </a:rPr>
              <a:t>佐分、安部、金指、兼平、小島</a:t>
            </a:r>
            <a:r>
              <a:rPr kumimoji="1" lang="en-US" altLang="ja-JP" sz="2400" dirty="0">
                <a:solidFill>
                  <a:schemeClr val="tx1"/>
                </a:solidFill>
              </a:rPr>
              <a:t>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3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42CC5-5677-97B5-444F-9665C480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777"/>
            <a:ext cx="8596668" cy="1320800"/>
          </a:xfrm>
        </p:spPr>
        <p:txBody>
          <a:bodyPr/>
          <a:lstStyle/>
          <a:p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j-cs"/>
              </a:rPr>
              <a:t>仕様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chemeClr val="tx1"/>
                </a:solidFill>
              </a:rPr>
              <a:t>達成評価ページ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C7DC5F-DA76-C75B-9E47-1CCB1C11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967944" cy="502460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39AF225-1834-7A28-DBCE-3789AE99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96504"/>
            <a:ext cx="10967944" cy="5048995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DB0FE0A-D273-CBEA-4EFE-25717F8404AB}"/>
              </a:ext>
            </a:extLst>
          </p:cNvPr>
          <p:cNvSpPr/>
          <p:nvPr/>
        </p:nvSpPr>
        <p:spPr>
          <a:xfrm>
            <a:off x="5147481" y="5832143"/>
            <a:ext cx="2866030" cy="900752"/>
          </a:xfrm>
          <a:prstGeom prst="roundRect">
            <a:avLst/>
          </a:prstGeom>
          <a:solidFill>
            <a:srgbClr val="FF7C00"/>
          </a:solidFill>
          <a:ln>
            <a:solidFill>
              <a:srgbClr val="FF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頑張りを可視化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C218E74-D35F-8948-ED15-5CFBB273AD50}"/>
              </a:ext>
            </a:extLst>
          </p:cNvPr>
          <p:cNvSpPr/>
          <p:nvPr/>
        </p:nvSpPr>
        <p:spPr>
          <a:xfrm>
            <a:off x="5905606" y="125105"/>
            <a:ext cx="2866030" cy="900752"/>
          </a:xfrm>
          <a:prstGeom prst="roundRect">
            <a:avLst/>
          </a:prstGeom>
          <a:solidFill>
            <a:srgbClr val="FF7C00"/>
          </a:solidFill>
          <a:ln>
            <a:solidFill>
              <a:srgbClr val="FF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褒めるメッセージで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モチベーションアップ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8959000C-B8A4-45C5-AB0F-3C3DF88EF5E8}"/>
              </a:ext>
            </a:extLst>
          </p:cNvPr>
          <p:cNvSpPr/>
          <p:nvPr/>
        </p:nvSpPr>
        <p:spPr>
          <a:xfrm rot="19073572">
            <a:off x="86947" y="2246556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7743698F-602B-6F3A-AEF8-48AACE2A2AC8}"/>
              </a:ext>
            </a:extLst>
          </p:cNvPr>
          <p:cNvSpPr/>
          <p:nvPr/>
        </p:nvSpPr>
        <p:spPr>
          <a:xfrm rot="1618656">
            <a:off x="5082647" y="753065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FD64D8-D882-2B65-2B51-9CEC8855178B}"/>
              </a:ext>
            </a:extLst>
          </p:cNvPr>
          <p:cNvSpPr txBox="1"/>
          <p:nvPr/>
        </p:nvSpPr>
        <p:spPr>
          <a:xfrm>
            <a:off x="3617505" y="188650"/>
            <a:ext cx="180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製作担当：全員</a:t>
            </a:r>
          </a:p>
        </p:txBody>
      </p:sp>
      <p:pic>
        <p:nvPicPr>
          <p:cNvPr id="6" name="図 5" descr="黒いシャツを着ている少年&#10;&#10;自動的に生成された説明">
            <a:extLst>
              <a:ext uri="{FF2B5EF4-FFF2-40B4-BE49-F238E27FC236}">
                <a16:creationId xmlns:a16="http://schemas.microsoft.com/office/drawing/2014/main" id="{C45C3ABE-6588-2499-5B0A-322E8F864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0" y="2211686"/>
            <a:ext cx="2827541" cy="2076217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A5BEB06B-CC87-60F8-7845-BE0D38595310}"/>
              </a:ext>
            </a:extLst>
          </p:cNvPr>
          <p:cNvSpPr/>
          <p:nvPr/>
        </p:nvSpPr>
        <p:spPr>
          <a:xfrm rot="2885485">
            <a:off x="9699749" y="2247931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16" grpId="0" animBg="1"/>
      <p:bldP spid="18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B6E85D6-A87C-FF2A-1CC6-FFB707FA4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099" y="1056747"/>
            <a:ext cx="10052150" cy="456236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ACB133E-D852-02E2-A3F2-5E54576264A1}"/>
              </a:ext>
            </a:extLst>
          </p:cNvPr>
          <p:cNvSpPr/>
          <p:nvPr/>
        </p:nvSpPr>
        <p:spPr>
          <a:xfrm>
            <a:off x="6262773" y="1953744"/>
            <a:ext cx="562545" cy="16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800" b="1" dirty="0">
                <a:solidFill>
                  <a:schemeClr val="tx1"/>
                </a:solidFill>
              </a:rPr>
              <a:t>ふとし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94F0BB-E56D-727C-2257-3C6B2EDB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00" y="161444"/>
            <a:ext cx="8596668" cy="1259732"/>
          </a:xfrm>
        </p:spPr>
        <p:txBody>
          <a:bodyPr/>
          <a:lstStyle/>
          <a:p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j-cs"/>
              </a:rPr>
              <a:t>仕様</a:t>
            </a:r>
            <a:b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j-cs"/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卒業ページ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A1620F4-23CB-1C0E-2F5E-EEF776E2605E}"/>
              </a:ext>
            </a:extLst>
          </p:cNvPr>
          <p:cNvSpPr/>
          <p:nvPr/>
        </p:nvSpPr>
        <p:spPr>
          <a:xfrm>
            <a:off x="2930835" y="5775128"/>
            <a:ext cx="2866030" cy="900752"/>
          </a:xfrm>
          <a:prstGeom prst="roundRect">
            <a:avLst/>
          </a:prstGeom>
          <a:solidFill>
            <a:srgbClr val="FF7C00"/>
          </a:solidFill>
          <a:ln>
            <a:solidFill>
              <a:srgbClr val="FF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頑張りを可視化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E5BB824-3FE8-7FB8-7D19-4C091E8E2942}"/>
              </a:ext>
            </a:extLst>
          </p:cNvPr>
          <p:cNvGrpSpPr/>
          <p:nvPr/>
        </p:nvGrpSpPr>
        <p:grpSpPr>
          <a:xfrm>
            <a:off x="8967572" y="4704734"/>
            <a:ext cx="2953162" cy="1971145"/>
            <a:chOff x="8967572" y="4704734"/>
            <a:chExt cx="2953162" cy="197114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63B29FC-CA2E-F9A1-ECAD-70EE59F32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56"/>
            <a:stretch/>
          </p:blipFill>
          <p:spPr>
            <a:xfrm>
              <a:off x="8967572" y="4704734"/>
              <a:ext cx="2953162" cy="1971145"/>
            </a:xfrm>
            <a:prstGeom prst="rect">
              <a:avLst/>
            </a:prstGeom>
          </p:spPr>
        </p:pic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7BDFC3CD-8BA7-477D-1C8C-2B2021B6E3BE}"/>
                </a:ext>
              </a:extLst>
            </p:cNvPr>
            <p:cNvCxnSpPr>
              <a:cxnSpLocks/>
            </p:cNvCxnSpPr>
            <p:nvPr/>
          </p:nvCxnSpPr>
          <p:spPr>
            <a:xfrm>
              <a:off x="9012039" y="6371303"/>
              <a:ext cx="2373716" cy="0"/>
            </a:xfrm>
            <a:prstGeom prst="line">
              <a:avLst/>
            </a:prstGeom>
            <a:ln w="76200">
              <a:solidFill>
                <a:srgbClr val="FFCA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97D704D-65FB-09AD-E976-218AF6EBC0F1}"/>
              </a:ext>
            </a:extLst>
          </p:cNvPr>
          <p:cNvSpPr/>
          <p:nvPr/>
        </p:nvSpPr>
        <p:spPr>
          <a:xfrm rot="18613960">
            <a:off x="163967" y="1984533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4B4BE756-3970-A205-2978-B2B6056FB9D1}"/>
              </a:ext>
            </a:extLst>
          </p:cNvPr>
          <p:cNvSpPr/>
          <p:nvPr/>
        </p:nvSpPr>
        <p:spPr>
          <a:xfrm rot="8226823">
            <a:off x="8207836" y="2303388"/>
            <a:ext cx="886264" cy="846038"/>
          </a:xfrm>
          <a:prstGeom prst="downArrow">
            <a:avLst/>
          </a:prstGeom>
          <a:solidFill>
            <a:srgbClr val="FF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コンテンツ プレースホルダー 3">
            <a:extLst>
              <a:ext uri="{FF2B5EF4-FFF2-40B4-BE49-F238E27FC236}">
                <a16:creationId xmlns:a16="http://schemas.microsoft.com/office/drawing/2014/main" id="{095B236B-E71A-02B0-8B49-1AC193E9A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21" t="17142" r="18345" b="75729"/>
          <a:stretch/>
        </p:blipFill>
        <p:spPr>
          <a:xfrm>
            <a:off x="6017463" y="1725962"/>
            <a:ext cx="4801303" cy="576793"/>
          </a:xfrm>
          <a:prstGeom prst="rect">
            <a:avLst/>
          </a:prstGeom>
        </p:spPr>
      </p:pic>
      <p:pic>
        <p:nvPicPr>
          <p:cNvPr id="7" name="図 6" descr="黒いシャツを着た少年&#10;&#10;自動的に生成された説明">
            <a:extLst>
              <a:ext uri="{FF2B5EF4-FFF2-40B4-BE49-F238E27FC236}">
                <a16:creationId xmlns:a16="http://schemas.microsoft.com/office/drawing/2014/main" id="{FCE9C3EF-7AAF-86A4-7ABC-568E7C3CA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7" y="2094771"/>
            <a:ext cx="2222781" cy="2004633"/>
          </a:xfrm>
          <a:prstGeom prst="rect">
            <a:avLst/>
          </a:prstGeom>
        </p:spPr>
      </p:pic>
      <p:pic>
        <p:nvPicPr>
          <p:cNvPr id="10" name="図 9" descr="黒いシャツを着ている少年&#10;&#10;自動的に生成された説明">
            <a:extLst>
              <a:ext uri="{FF2B5EF4-FFF2-40B4-BE49-F238E27FC236}">
                <a16:creationId xmlns:a16="http://schemas.microsoft.com/office/drawing/2014/main" id="{05076C04-50AF-E7B3-4E0A-2582CC737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92" y="2094770"/>
            <a:ext cx="2445812" cy="2004633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C06511AD-FA9B-96FE-B679-D3FBD11791A2}"/>
              </a:ext>
            </a:extLst>
          </p:cNvPr>
          <p:cNvSpPr/>
          <p:nvPr/>
        </p:nvSpPr>
        <p:spPr>
          <a:xfrm>
            <a:off x="2764851" y="3559312"/>
            <a:ext cx="893014" cy="69611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AE0C5C-80A7-4E7D-ABCF-43037A8F48BA}"/>
              </a:ext>
            </a:extLst>
          </p:cNvPr>
          <p:cNvSpPr/>
          <p:nvPr/>
        </p:nvSpPr>
        <p:spPr>
          <a:xfrm>
            <a:off x="6295238" y="1911771"/>
            <a:ext cx="998939" cy="357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 dirty="0">
                <a:solidFill>
                  <a:schemeClr val="tx1"/>
                </a:solidFill>
              </a:rPr>
              <a:t>ふとし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4F8F79F-AE61-8793-5903-280F6D242C93}"/>
              </a:ext>
            </a:extLst>
          </p:cNvPr>
          <p:cNvSpPr txBox="1"/>
          <p:nvPr/>
        </p:nvSpPr>
        <p:spPr>
          <a:xfrm>
            <a:off x="3566330" y="531394"/>
            <a:ext cx="288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担当：小島、佐分、金指</a:t>
            </a:r>
          </a:p>
        </p:txBody>
      </p:sp>
    </p:spTree>
    <p:extLst>
      <p:ext uri="{BB962C8B-B14F-4D97-AF65-F5344CB8AC3E}">
        <p14:creationId xmlns:p14="http://schemas.microsoft.com/office/powerpoint/2010/main" val="17267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グラフィックス 25" descr="更新 単色塗りつぶし">
            <a:extLst>
              <a:ext uri="{FF2B5EF4-FFF2-40B4-BE49-F238E27FC236}">
                <a16:creationId xmlns:a16="http://schemas.microsoft.com/office/drawing/2014/main" id="{56B49739-3572-B0D2-461A-594CF0341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3083426" y="861879"/>
            <a:ext cx="5671891" cy="56718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97F6D55-FD0E-061B-EF08-679126AD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443"/>
            <a:ext cx="8596668" cy="1001827"/>
          </a:xfrm>
        </p:spPr>
        <p:txBody>
          <a:bodyPr>
            <a:normAutofit fontScale="90000"/>
          </a:bodyPr>
          <a:lstStyle/>
          <a:p>
            <a:r>
              <a:rPr kumimoji="1" lang="ja-JP" altLang="en-US" sz="2700" dirty="0">
                <a:solidFill>
                  <a:schemeClr val="accent2"/>
                </a:solidFill>
              </a:rPr>
              <a:t>仕様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chemeClr val="tx1"/>
                </a:solidFill>
              </a:rPr>
              <a:t>システムの流れ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0E5F7FFB-330C-123D-CA0E-47AE8E39F726}"/>
              </a:ext>
            </a:extLst>
          </p:cNvPr>
          <p:cNvSpPr/>
          <p:nvPr/>
        </p:nvSpPr>
        <p:spPr>
          <a:xfrm>
            <a:off x="3628739" y="1274744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長期目標選択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D448DB6-9846-AFC5-2E71-703C29622289}"/>
              </a:ext>
            </a:extLst>
          </p:cNvPr>
          <p:cNvSpPr/>
          <p:nvPr/>
        </p:nvSpPr>
        <p:spPr>
          <a:xfrm>
            <a:off x="4953339" y="5452139"/>
            <a:ext cx="2364741" cy="8222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7004619C-6107-0A36-0410-A87D368E2E03}"/>
              </a:ext>
            </a:extLst>
          </p:cNvPr>
          <p:cNvSpPr/>
          <p:nvPr/>
        </p:nvSpPr>
        <p:spPr>
          <a:xfrm>
            <a:off x="2499504" y="2842226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短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選択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1EA9876-F811-E13D-974E-DE611AEB5222}"/>
              </a:ext>
            </a:extLst>
          </p:cNvPr>
          <p:cNvSpPr/>
          <p:nvPr/>
        </p:nvSpPr>
        <p:spPr>
          <a:xfrm>
            <a:off x="2499504" y="4246484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達成可否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報告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5ED9C34E-1EF6-D1B0-73F6-E5EF2224C453}"/>
              </a:ext>
            </a:extLst>
          </p:cNvPr>
          <p:cNvSpPr/>
          <p:nvPr/>
        </p:nvSpPr>
        <p:spPr>
          <a:xfrm>
            <a:off x="6763101" y="3539982"/>
            <a:ext cx="2510901" cy="9984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消去</a:t>
            </a:r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EC103CA3-9562-64A6-6CE6-BDBA887CE0C6}"/>
              </a:ext>
            </a:extLst>
          </p:cNvPr>
          <p:cNvSpPr/>
          <p:nvPr/>
        </p:nvSpPr>
        <p:spPr>
          <a:xfrm>
            <a:off x="8191056" y="1734641"/>
            <a:ext cx="2364741" cy="822261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全消去</a:t>
            </a:r>
          </a:p>
        </p:txBody>
      </p:sp>
      <p:pic>
        <p:nvPicPr>
          <p:cNvPr id="28" name="グラフィックス 27" descr="繰り返し 単色塗りつぶし">
            <a:extLst>
              <a:ext uri="{FF2B5EF4-FFF2-40B4-BE49-F238E27FC236}">
                <a16:creationId xmlns:a16="http://schemas.microsoft.com/office/drawing/2014/main" id="{BEEB133D-248B-C402-8488-08C2C67CD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3665" y="3477798"/>
            <a:ext cx="1018248" cy="1018248"/>
          </a:xfrm>
          <a:prstGeom prst="rect">
            <a:avLst/>
          </a:prstGeom>
        </p:spPr>
      </p:pic>
      <p:pic>
        <p:nvPicPr>
          <p:cNvPr id="30" name="グラフィックス 29" descr="矢印: 反時計回りの曲線 単色塗りつぶし">
            <a:extLst>
              <a:ext uri="{FF2B5EF4-FFF2-40B4-BE49-F238E27FC236}">
                <a16:creationId xmlns:a16="http://schemas.microsoft.com/office/drawing/2014/main" id="{70327FF0-5BDB-E27A-B0DE-DEF355C91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59578">
            <a:off x="8688046" y="2512874"/>
            <a:ext cx="1370760" cy="1370760"/>
          </a:xfrm>
          <a:prstGeom prst="rect">
            <a:avLst/>
          </a:prstGeom>
        </p:spPr>
      </p:pic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8C9D5562-5A76-34D5-9011-EFF353F94F15}"/>
              </a:ext>
            </a:extLst>
          </p:cNvPr>
          <p:cNvSpPr/>
          <p:nvPr/>
        </p:nvSpPr>
        <p:spPr>
          <a:xfrm>
            <a:off x="1005244" y="5354362"/>
            <a:ext cx="2078182" cy="1001827"/>
          </a:xfrm>
          <a:prstGeom prst="wedgeEllipseCallout">
            <a:avLst>
              <a:gd name="adj1" fmla="val 51967"/>
              <a:gd name="adj2" fmla="val -66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rgbClr val="FF0000"/>
                </a:solidFill>
                <a:latin typeface="Trebuchet MS" panose="020B0603020202020204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solidFill>
                  <a:srgbClr val="FF0000"/>
                </a:solidFill>
                <a:latin typeface="Trebuchet MS" panose="020B0603020202020204"/>
                <a:ea typeface="メイリオ" panose="020B0604030504040204" pitchFamily="50" charset="-128"/>
              </a:rPr>
              <a:t>週間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1919CF43-EA87-7431-16B2-E64181CCAE9A}"/>
              </a:ext>
            </a:extLst>
          </p:cNvPr>
          <p:cNvSpPr/>
          <p:nvPr/>
        </p:nvSpPr>
        <p:spPr>
          <a:xfrm>
            <a:off x="3628739" y="1271507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生成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25A63210-45E4-7C18-30A6-83715EDD8FA7}"/>
              </a:ext>
            </a:extLst>
          </p:cNvPr>
          <p:cNvSpPr/>
          <p:nvPr/>
        </p:nvSpPr>
        <p:spPr>
          <a:xfrm>
            <a:off x="9794408" y="372618"/>
            <a:ext cx="2078182" cy="1212211"/>
          </a:xfrm>
          <a:prstGeom prst="wedgeEllipseCallout">
            <a:avLst>
              <a:gd name="adj1" fmla="val -42433"/>
              <a:gd name="adj2" fmla="val 691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祝！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卒業</a:t>
            </a:r>
          </a:p>
        </p:txBody>
      </p:sp>
    </p:spTree>
    <p:extLst>
      <p:ext uri="{BB962C8B-B14F-4D97-AF65-F5344CB8AC3E}">
        <p14:creationId xmlns:p14="http://schemas.microsoft.com/office/powerpoint/2010/main" val="210705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78EED-F635-5F8F-F7D0-B5E56C6B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BA23C-049B-5807-9026-3FC630348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7214"/>
            <a:ext cx="8901055" cy="40785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目玉機能が持つ目的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ja-JP" altLang="en-US" b="1" dirty="0"/>
              <a:t>モチベーションアップ</a:t>
            </a:r>
          </a:p>
          <a:p>
            <a:pPr marL="0" indent="0">
              <a:buNone/>
            </a:pPr>
            <a:r>
              <a:rPr kumimoji="1" lang="ja-JP" altLang="en-US" dirty="0"/>
              <a:t>　　→視覚的に健康状態、習慣が改善されていく自分の姿がわかる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ja-JP" altLang="en-US" b="1" dirty="0"/>
              <a:t>意識の</a:t>
            </a:r>
            <a:r>
              <a:rPr kumimoji="1" lang="ja-JP" altLang="en-US" b="1" u="sng" dirty="0"/>
              <a:t>成長</a:t>
            </a:r>
            <a:endParaRPr kumimoji="1" lang="en-US" altLang="ja-JP" b="1" u="sng" dirty="0"/>
          </a:p>
          <a:p>
            <a:pPr marL="0" indent="0">
              <a:buNone/>
            </a:pPr>
            <a:r>
              <a:rPr kumimoji="1" lang="ja-JP" altLang="en-US" dirty="0"/>
              <a:t>　　→毎日目標に取り組む過程を可視化し、生活習慣への意識を芽生えさせる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8BA6D19-273E-7547-EFE9-0037E8EE9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22" y="1390813"/>
            <a:ext cx="4065546" cy="226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3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BDA98-9000-4B29-922A-A02B597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pic>
        <p:nvPicPr>
          <p:cNvPr id="4" name="コンテンツ プレースホルダー 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6A1FA4F-C4D4-0255-9295-3809D8AE7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0" y="1842075"/>
            <a:ext cx="8287052" cy="4309760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F935D8-6E63-85DD-A46F-813FE3E33DE8}"/>
              </a:ext>
            </a:extLst>
          </p:cNvPr>
          <p:cNvSpPr txBox="1"/>
          <p:nvPr/>
        </p:nvSpPr>
        <p:spPr>
          <a:xfrm>
            <a:off x="677334" y="1257300"/>
            <a:ext cx="693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マイページ　</a:t>
            </a:r>
            <a:r>
              <a:rPr kumimoji="1" lang="ja-JP" altLang="en-US" sz="2000" dirty="0"/>
              <a:t>担当：全員　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2509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EB45B-67F8-C7D0-14D8-342DB644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8864F0-41BC-624E-D46A-20065424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574357"/>
            <a:ext cx="6055237" cy="3880773"/>
          </a:xfrm>
        </p:spPr>
        <p:txBody>
          <a:bodyPr>
            <a:normAutofit/>
          </a:bodyPr>
          <a:lstStyle/>
          <a:p>
            <a:r>
              <a:rPr kumimoji="1" lang="ja-JP" altLang="en-US" sz="3600" b="1" dirty="0"/>
              <a:t>体重推移グラフ　</a:t>
            </a:r>
            <a:r>
              <a:rPr kumimoji="1" lang="ja-JP" altLang="en-US" sz="2800" dirty="0"/>
              <a:t>担当：金指</a:t>
            </a:r>
            <a:r>
              <a:rPr kumimoji="1" lang="ja-JP" altLang="en-US" sz="3600" b="1" dirty="0"/>
              <a:t>　</a:t>
            </a:r>
            <a:endParaRPr kumimoji="1" lang="en-US" altLang="ja-JP" sz="3600" b="1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D778433E-FB35-9F5A-AF2D-A96E74392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0" y="3381731"/>
            <a:ext cx="11958947" cy="3476270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161A54A9-4C37-2721-D91F-B0A344D02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93" y="-57821"/>
            <a:ext cx="5657264" cy="347251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2FFFDD-4E6D-F223-817F-0A6669591D8D}"/>
              </a:ext>
            </a:extLst>
          </p:cNvPr>
          <p:cNvSpPr txBox="1"/>
          <p:nvPr/>
        </p:nvSpPr>
        <p:spPr>
          <a:xfrm>
            <a:off x="10291156" y="1085334"/>
            <a:ext cx="14276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マイページ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B7155B-D4A6-1D32-55E0-F3B88CD8AA4B}"/>
              </a:ext>
            </a:extLst>
          </p:cNvPr>
          <p:cNvSpPr txBox="1"/>
          <p:nvPr/>
        </p:nvSpPr>
        <p:spPr>
          <a:xfrm>
            <a:off x="10958249" y="3656112"/>
            <a:ext cx="760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累計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ACE1FA03-A0C2-FF29-AFCC-425ADA167E32}"/>
              </a:ext>
            </a:extLst>
          </p:cNvPr>
          <p:cNvSpPr/>
          <p:nvPr/>
        </p:nvSpPr>
        <p:spPr>
          <a:xfrm>
            <a:off x="1533378" y="2419643"/>
            <a:ext cx="3390314" cy="14378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これまでの体重の変化を一目で確認可能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→成長を実感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761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3BFC0-8DCC-31A8-ACDB-0EE8DD8F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5760"/>
            <a:ext cx="8596668" cy="858201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083C31-0615-FEF1-70DA-C0BC5D3A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2669"/>
            <a:ext cx="8596668" cy="4428693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スタンプカード機能　</a:t>
            </a:r>
            <a:r>
              <a:rPr kumimoji="1" lang="ja-JP" altLang="en-US" sz="2400" dirty="0"/>
              <a:t>担当：佐分</a:t>
            </a:r>
            <a:endParaRPr lang="en-US" altLang="ja-JP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F0339A8-38DA-D884-C97C-8DADABA3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1" y="2537360"/>
            <a:ext cx="6199774" cy="3457286"/>
          </a:xfrm>
          <a:prstGeom prst="rect">
            <a:avLst/>
          </a:prstGeom>
          <a:ln w="123825">
            <a:solidFill>
              <a:srgbClr val="FE8602"/>
            </a:solidFill>
          </a:ln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01F5503-0565-F50E-ED5D-CE4FBAE478D3}"/>
              </a:ext>
            </a:extLst>
          </p:cNvPr>
          <p:cNvSpPr/>
          <p:nvPr/>
        </p:nvSpPr>
        <p:spPr>
          <a:xfrm>
            <a:off x="7782254" y="816638"/>
            <a:ext cx="3388675" cy="1720722"/>
          </a:xfrm>
          <a:prstGeom prst="wedgeRoundRectCallout">
            <a:avLst>
              <a:gd name="adj1" fmla="val -56911"/>
              <a:gd name="adj2" fmla="val 79390"/>
              <a:gd name="adj3" fmla="val 16667"/>
            </a:avLst>
          </a:prstGeom>
          <a:solidFill>
            <a:schemeClr val="bg1"/>
          </a:solidFill>
          <a:ln w="50800">
            <a:solidFill>
              <a:srgbClr val="FE8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E8602"/>
                </a:highlight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毎日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達成度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</a:t>
            </a:r>
            <a:r>
              <a:rPr kumimoji="1" lang="ja-JP" altLang="en-US" sz="3200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実感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2029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A7C72D7-8220-B35F-0510-172B74470068}"/>
              </a:ext>
            </a:extLst>
          </p:cNvPr>
          <p:cNvSpPr/>
          <p:nvPr/>
        </p:nvSpPr>
        <p:spPr>
          <a:xfrm>
            <a:off x="6336444" y="2619113"/>
            <a:ext cx="5597641" cy="20978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E26A9F-9362-73C5-D4B8-C66E33C2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40" y="525883"/>
            <a:ext cx="2827722" cy="821635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目玉機能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3EDBD-0F2F-1847-EBB3-B2FE944F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384" y="589979"/>
            <a:ext cx="3797125" cy="520970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アバター</a:t>
            </a:r>
            <a:r>
              <a:rPr lang="ja-JP" altLang="en-US" sz="2800" b="1" dirty="0"/>
              <a:t>表示</a:t>
            </a:r>
            <a:r>
              <a:rPr kumimoji="1" lang="ja-JP" altLang="en-US" sz="2800" b="1" dirty="0"/>
              <a:t>機能　</a:t>
            </a:r>
            <a:endParaRPr lang="en-US" altLang="ja-JP" sz="2800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80E7B0A4-176F-0728-CAA9-2E66B0433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r="12746" b="1"/>
          <a:stretch/>
        </p:blipFill>
        <p:spPr>
          <a:xfrm>
            <a:off x="3306384" y="1800483"/>
            <a:ext cx="2625335" cy="3882362"/>
          </a:xfrm>
          <a:prstGeom prst="rect">
            <a:avLst/>
          </a:prstGeom>
        </p:spPr>
      </p:pic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3994520-5558-E250-9B52-B8F276C944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r="15325" b="1"/>
          <a:stretch/>
        </p:blipFill>
        <p:spPr>
          <a:xfrm>
            <a:off x="549170" y="1800483"/>
            <a:ext cx="2625335" cy="3882362"/>
          </a:xfrm>
          <a:prstGeom prst="rect">
            <a:avLst/>
          </a:prstGeom>
        </p:spPr>
      </p:pic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173E2F25-5C0F-51E2-00FE-092AF10633BE}"/>
              </a:ext>
            </a:extLst>
          </p:cNvPr>
          <p:cNvGraphicFramePr>
            <a:graphicFrameLocks noGrp="1"/>
          </p:cNvGraphicFramePr>
          <p:nvPr/>
        </p:nvGraphicFramePr>
        <p:xfrm>
          <a:off x="6541296" y="3698709"/>
          <a:ext cx="5116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49">
                  <a:extLst>
                    <a:ext uri="{9D8B030D-6E8A-4147-A177-3AD203B41FA5}">
                      <a16:colId xmlns:a16="http://schemas.microsoft.com/office/drawing/2014/main" val="283018447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064615342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285110152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450857924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528648506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1410074615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3741110805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822974270"/>
                    </a:ext>
                  </a:extLst>
                </a:gridCol>
                <a:gridCol w="568549">
                  <a:extLst>
                    <a:ext uri="{9D8B030D-6E8A-4147-A177-3AD203B41FA5}">
                      <a16:colId xmlns:a16="http://schemas.microsoft.com/office/drawing/2014/main" val="275364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1117"/>
                  </a:ext>
                </a:extLst>
              </a:tr>
            </a:tbl>
          </a:graphicData>
        </a:graphic>
      </p:graphicFrame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D15EA23C-A5F3-77BD-DA75-D3A09A72493B}"/>
              </a:ext>
            </a:extLst>
          </p:cNvPr>
          <p:cNvSpPr/>
          <p:nvPr/>
        </p:nvSpPr>
        <p:spPr>
          <a:xfrm>
            <a:off x="6335324" y="2204921"/>
            <a:ext cx="1897041" cy="542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① 体の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色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FF34BAB-3423-EF30-DC0B-A09C9C6C1EB6}"/>
              </a:ext>
            </a:extLst>
          </p:cNvPr>
          <p:cNvSpPr/>
          <p:nvPr/>
        </p:nvSpPr>
        <p:spPr>
          <a:xfrm>
            <a:off x="7746641" y="3380353"/>
            <a:ext cx="2798618" cy="203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F5495E-68E4-297E-3AF8-B380A3D9FDF2}"/>
              </a:ext>
            </a:extLst>
          </p:cNvPr>
          <p:cNvSpPr txBox="1"/>
          <p:nvPr/>
        </p:nvSpPr>
        <p:spPr>
          <a:xfrm>
            <a:off x="8122117" y="2997677"/>
            <a:ext cx="2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残りの長期目標数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ABD3E6-6301-0413-5316-F243BAB531C3}"/>
              </a:ext>
            </a:extLst>
          </p:cNvPr>
          <p:cNvSpPr txBox="1"/>
          <p:nvPr/>
        </p:nvSpPr>
        <p:spPr>
          <a:xfrm>
            <a:off x="6540661" y="3347726"/>
            <a:ext cx="37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9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EADED2-BBDB-A66A-13D2-213CAE17D478}"/>
              </a:ext>
            </a:extLst>
          </p:cNvPr>
          <p:cNvSpPr txBox="1"/>
          <p:nvPr/>
        </p:nvSpPr>
        <p:spPr>
          <a:xfrm>
            <a:off x="11332313" y="3347726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0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B7AC94-25D8-0931-EFCF-250C0F99C71C}"/>
              </a:ext>
            </a:extLst>
          </p:cNvPr>
          <p:cNvSpPr txBox="1"/>
          <p:nvPr/>
        </p:nvSpPr>
        <p:spPr>
          <a:xfrm>
            <a:off x="11174017" y="3717058"/>
            <a:ext cx="4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金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B17406-7B58-F864-0E67-1F6E97EEF657}"/>
              </a:ext>
            </a:extLst>
          </p:cNvPr>
          <p:cNvSpPr/>
          <p:nvPr/>
        </p:nvSpPr>
        <p:spPr>
          <a:xfrm>
            <a:off x="795129" y="3840924"/>
            <a:ext cx="2120349" cy="190818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2F7E54E-74EC-9875-B5EE-688182A9A4C3}"/>
              </a:ext>
            </a:extLst>
          </p:cNvPr>
          <p:cNvSpPr/>
          <p:nvPr/>
        </p:nvSpPr>
        <p:spPr>
          <a:xfrm>
            <a:off x="3558207" y="3847552"/>
            <a:ext cx="2120349" cy="1908181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514016-FA6A-5DD2-D351-9C19CD0D35CA}"/>
              </a:ext>
            </a:extLst>
          </p:cNvPr>
          <p:cNvSpPr/>
          <p:nvPr/>
        </p:nvSpPr>
        <p:spPr>
          <a:xfrm>
            <a:off x="6336444" y="5408838"/>
            <a:ext cx="5207914" cy="7504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BMI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の値が</a:t>
            </a:r>
            <a:r>
              <a:rPr kumimoji="1" lang="ja-JP" altLang="en-US" b="1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１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変化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するごとに幅が変わる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3422C3F-8AF9-2A34-8166-A90E3B85BA9F}"/>
              </a:ext>
            </a:extLst>
          </p:cNvPr>
          <p:cNvSpPr/>
          <p:nvPr/>
        </p:nvSpPr>
        <p:spPr>
          <a:xfrm>
            <a:off x="6331916" y="4888216"/>
            <a:ext cx="1897041" cy="557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② 体の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幅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810A706-F682-9C6B-DF76-178F7D72C6F5}"/>
              </a:ext>
            </a:extLst>
          </p:cNvPr>
          <p:cNvSpPr/>
          <p:nvPr/>
        </p:nvSpPr>
        <p:spPr>
          <a:xfrm>
            <a:off x="10530243" y="3698709"/>
            <a:ext cx="53902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8FB9EA9-49EF-B223-1A1C-8660241D6FB1}"/>
              </a:ext>
            </a:extLst>
          </p:cNvPr>
          <p:cNvSpPr/>
          <p:nvPr/>
        </p:nvSpPr>
        <p:spPr>
          <a:xfrm>
            <a:off x="984690" y="5235440"/>
            <a:ext cx="1820738" cy="1109066"/>
          </a:xfrm>
          <a:prstGeom prst="leftRightArrow">
            <a:avLst>
              <a:gd name="adj1" fmla="val 50000"/>
              <a:gd name="adj2" fmla="val 368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②幅</a:t>
            </a:r>
          </a:p>
        </p:txBody>
      </p: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174BF0DF-2DBB-2300-0F6C-CDAE06742DCC}"/>
              </a:ext>
            </a:extLst>
          </p:cNvPr>
          <p:cNvSpPr/>
          <p:nvPr/>
        </p:nvSpPr>
        <p:spPr>
          <a:xfrm>
            <a:off x="2129883" y="4112950"/>
            <a:ext cx="2441048" cy="1054177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①色</a:t>
            </a:r>
          </a:p>
        </p:txBody>
      </p:sp>
      <p:sp>
        <p:nvSpPr>
          <p:cNvPr id="31" name="矢印: 左右 30">
            <a:extLst>
              <a:ext uri="{FF2B5EF4-FFF2-40B4-BE49-F238E27FC236}">
                <a16:creationId xmlns:a16="http://schemas.microsoft.com/office/drawing/2014/main" id="{6695E0F0-E235-EFCD-C5C6-279829521770}"/>
              </a:ext>
            </a:extLst>
          </p:cNvPr>
          <p:cNvSpPr/>
          <p:nvPr/>
        </p:nvSpPr>
        <p:spPr>
          <a:xfrm>
            <a:off x="4159369" y="5278642"/>
            <a:ext cx="1027759" cy="1109066"/>
          </a:xfrm>
          <a:prstGeom prst="leftRightArrow">
            <a:avLst>
              <a:gd name="adj1" fmla="val 42831"/>
              <a:gd name="adj2" fmla="val 22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②幅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259849C-2651-AD12-CF81-F2A2ACA65FC9}"/>
              </a:ext>
            </a:extLst>
          </p:cNvPr>
          <p:cNvSpPr/>
          <p:nvPr/>
        </p:nvSpPr>
        <p:spPr>
          <a:xfrm>
            <a:off x="1233252" y="1406138"/>
            <a:ext cx="1152050" cy="419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現在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82AB76E0-8CA4-BBA9-0D35-9DF1E3D878F8}"/>
              </a:ext>
            </a:extLst>
          </p:cNvPr>
          <p:cNvSpPr/>
          <p:nvPr/>
        </p:nvSpPr>
        <p:spPr>
          <a:xfrm>
            <a:off x="4030383" y="1431926"/>
            <a:ext cx="1152050" cy="4194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理想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BD49D501-E8AB-FE93-7E50-FACB469F0039}"/>
              </a:ext>
            </a:extLst>
          </p:cNvPr>
          <p:cNvSpPr/>
          <p:nvPr/>
        </p:nvSpPr>
        <p:spPr>
          <a:xfrm>
            <a:off x="7576800" y="554065"/>
            <a:ext cx="2982221" cy="1500900"/>
          </a:xfrm>
          <a:prstGeom prst="wedgeRoundRectCallout">
            <a:avLst>
              <a:gd name="adj1" fmla="val -138548"/>
              <a:gd name="adj2" fmla="val 23908"/>
              <a:gd name="adj3" fmla="val 16667"/>
            </a:avLst>
          </a:prstGeom>
          <a:solidFill>
            <a:schemeClr val="bg1"/>
          </a:solidFill>
          <a:ln w="50800">
            <a:solidFill>
              <a:srgbClr val="FE8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特徴</a:t>
            </a:r>
            <a:endParaRPr kumimoji="0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毎日</a:t>
            </a:r>
            <a:r>
              <a:rPr kumimoji="0" lang="ja-JP" altLang="en-US" sz="20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理想像</a:t>
            </a:r>
            <a:r>
              <a:rPr kumimoji="0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を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見られる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EB6136-37BE-3284-39C0-404979731AE0}"/>
              </a:ext>
            </a:extLst>
          </p:cNvPr>
          <p:cNvSpPr txBox="1"/>
          <p:nvPr/>
        </p:nvSpPr>
        <p:spPr>
          <a:xfrm>
            <a:off x="5876277" y="95743"/>
            <a:ext cx="326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担当：安部、金指、小島</a:t>
            </a:r>
          </a:p>
        </p:txBody>
      </p:sp>
    </p:spTree>
    <p:extLst>
      <p:ext uri="{BB962C8B-B14F-4D97-AF65-F5344CB8AC3E}">
        <p14:creationId xmlns:p14="http://schemas.microsoft.com/office/powerpoint/2010/main" val="223183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65A6C-8F13-0FA1-6CD9-F40764C9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25" y="592278"/>
            <a:ext cx="8596668" cy="1235630"/>
          </a:xfrm>
        </p:spPr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製作軌跡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A71E78-C9C2-12C3-DEA7-E8533B18CB4C}"/>
              </a:ext>
            </a:extLst>
          </p:cNvPr>
          <p:cNvSpPr/>
          <p:nvPr/>
        </p:nvSpPr>
        <p:spPr>
          <a:xfrm>
            <a:off x="6092123" y="2459337"/>
            <a:ext cx="3128459" cy="3477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グループの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rgbClr val="FF0000"/>
                </a:solidFill>
              </a:rPr>
              <a:t>成長</a:t>
            </a:r>
            <a:endParaRPr kumimoji="1" lang="en-US" altLang="ja-JP" sz="3200" b="1" dirty="0">
              <a:solidFill>
                <a:srgbClr val="FF0000"/>
              </a:solidFill>
            </a:endParaRPr>
          </a:p>
          <a:p>
            <a:pPr algn="ctr"/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8C51DF9-0182-FF9B-9249-5B33C38455FD}"/>
              </a:ext>
            </a:extLst>
          </p:cNvPr>
          <p:cNvSpPr/>
          <p:nvPr/>
        </p:nvSpPr>
        <p:spPr>
          <a:xfrm>
            <a:off x="6092123" y="1628304"/>
            <a:ext cx="3128459" cy="91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The </a:t>
            </a:r>
            <a:r>
              <a:rPr kumimoji="1" lang="en-US" altLang="ja-JP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C’z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8745834-12D1-D377-BC56-5290AFE3E6C5}"/>
              </a:ext>
            </a:extLst>
          </p:cNvPr>
          <p:cNvSpPr/>
          <p:nvPr/>
        </p:nvSpPr>
        <p:spPr>
          <a:xfrm>
            <a:off x="2132814" y="2459337"/>
            <a:ext cx="3128459" cy="3477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健康意識の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rgbClr val="FF0000"/>
                </a:solidFill>
              </a:rPr>
              <a:t>成長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0E6AC37-1C3D-7DB2-E774-CB2D73AC4869}"/>
              </a:ext>
            </a:extLst>
          </p:cNvPr>
          <p:cNvSpPr/>
          <p:nvPr/>
        </p:nvSpPr>
        <p:spPr>
          <a:xfrm>
            <a:off x="2132814" y="1661233"/>
            <a:ext cx="3128459" cy="91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20" name="図 19" descr="アイコン&#10;&#10;低い精度で自動的に生成された説明">
            <a:extLst>
              <a:ext uri="{FF2B5EF4-FFF2-40B4-BE49-F238E27FC236}">
                <a16:creationId xmlns:a16="http://schemas.microsoft.com/office/drawing/2014/main" id="{6BBB45FE-9CFC-620F-A7CD-862DD9BE2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23" y="1715388"/>
            <a:ext cx="2480423" cy="826807"/>
          </a:xfrm>
          <a:prstGeom prst="rect">
            <a:avLst/>
          </a:prstGeom>
        </p:spPr>
      </p:pic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92F4FD-00CE-E148-81E1-0DC4AA000725}"/>
              </a:ext>
            </a:extLst>
          </p:cNvPr>
          <p:cNvSpPr/>
          <p:nvPr/>
        </p:nvSpPr>
        <p:spPr>
          <a:xfrm>
            <a:off x="6281091" y="4194629"/>
            <a:ext cx="2756005" cy="1541916"/>
          </a:xfrm>
          <a:prstGeom prst="wedgeRectCallout">
            <a:avLst>
              <a:gd name="adj1" fmla="val 23510"/>
              <a:gd name="adj2" fmla="val -6309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メンバーインタビュー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詳細は</a:t>
            </a:r>
            <a:r>
              <a:rPr kumimoji="1" lang="ja-JP" altLang="en-US" dirty="0">
                <a:solidFill>
                  <a:srgbClr val="FF0000"/>
                </a:solidFill>
              </a:rPr>
              <a:t>別資料</a:t>
            </a:r>
            <a:r>
              <a:rPr kumimoji="1" lang="ja-JP" altLang="en-US" dirty="0">
                <a:solidFill>
                  <a:schemeClr val="tx1"/>
                </a:solidFill>
              </a:rPr>
              <a:t>で！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48F4AF1-F988-6525-B067-4CAEBC263AB0}"/>
              </a:ext>
            </a:extLst>
          </p:cNvPr>
          <p:cNvSpPr/>
          <p:nvPr/>
        </p:nvSpPr>
        <p:spPr>
          <a:xfrm>
            <a:off x="6393481" y="4787543"/>
            <a:ext cx="1201615" cy="413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自己評価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327165F-082B-925C-3021-FE813A2EF089}"/>
              </a:ext>
            </a:extLst>
          </p:cNvPr>
          <p:cNvSpPr/>
          <p:nvPr/>
        </p:nvSpPr>
        <p:spPr>
          <a:xfrm>
            <a:off x="7720051" y="4787543"/>
            <a:ext cx="1201615" cy="413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他者評価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C041FC0A-3E99-70A8-6CBC-96B6C8C16A83}"/>
              </a:ext>
            </a:extLst>
          </p:cNvPr>
          <p:cNvSpPr/>
          <p:nvPr/>
        </p:nvSpPr>
        <p:spPr>
          <a:xfrm>
            <a:off x="2946399" y="4122054"/>
            <a:ext cx="1509486" cy="65314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3E331AB-1AED-0895-214B-EB9E843313EC}"/>
              </a:ext>
            </a:extLst>
          </p:cNvPr>
          <p:cNvSpPr/>
          <p:nvPr/>
        </p:nvSpPr>
        <p:spPr>
          <a:xfrm>
            <a:off x="6901547" y="3374569"/>
            <a:ext cx="1509486" cy="65314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8D8C4EE-96FA-42A5-8DA0-ACE9BA2243C0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4455885" y="3701141"/>
            <a:ext cx="2445662" cy="747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1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17B4B-8B5D-AF29-B75F-A945E30E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製作軌跡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4D39B78-700B-8132-3F6B-A8CBB10E3C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690" y="1362555"/>
          <a:ext cx="8596312" cy="1045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1522494969"/>
                    </a:ext>
                  </a:extLst>
                </a:gridCol>
              </a:tblGrid>
              <a:tr h="4662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</a:rPr>
                        <a:t>開発段階の課題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936605"/>
                  </a:ext>
                </a:extLst>
              </a:tr>
              <a:tr h="5787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作成における全体構成の把握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772049"/>
                  </a:ext>
                </a:extLst>
              </a:tr>
            </a:tbl>
          </a:graphicData>
        </a:graphic>
      </p:graphicFrame>
      <p:sp>
        <p:nvSpPr>
          <p:cNvPr id="5" name="矢印: 下 4">
            <a:extLst>
              <a:ext uri="{FF2B5EF4-FFF2-40B4-BE49-F238E27FC236}">
                <a16:creationId xmlns:a16="http://schemas.microsoft.com/office/drawing/2014/main" id="{DEE19972-C6C1-D942-DB52-5FC5689F97CF}"/>
              </a:ext>
            </a:extLst>
          </p:cNvPr>
          <p:cNvSpPr/>
          <p:nvPr/>
        </p:nvSpPr>
        <p:spPr>
          <a:xfrm>
            <a:off x="928251" y="2517846"/>
            <a:ext cx="1080655" cy="330177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D2ECF9">
                  <a:shade val="67500"/>
                  <a:satMod val="115000"/>
                </a:srgbClr>
              </a:gs>
              <a:gs pos="100000">
                <a:srgbClr val="D2ECF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DC22F3-CC93-B26C-4E1D-B06D8DD26498}"/>
              </a:ext>
            </a:extLst>
          </p:cNvPr>
          <p:cNvSpPr/>
          <p:nvPr/>
        </p:nvSpPr>
        <p:spPr>
          <a:xfrm>
            <a:off x="334400" y="2741370"/>
            <a:ext cx="2327564" cy="9192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原因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3D83993-229A-1857-FED1-BBB095948322}"/>
              </a:ext>
            </a:extLst>
          </p:cNvPr>
          <p:cNvSpPr/>
          <p:nvPr/>
        </p:nvSpPr>
        <p:spPr>
          <a:xfrm>
            <a:off x="304799" y="4116630"/>
            <a:ext cx="2327565" cy="919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解決策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D811A2-2E9C-4EDF-AA5E-DC6F83FC9A6C}"/>
              </a:ext>
            </a:extLst>
          </p:cNvPr>
          <p:cNvSpPr txBox="1"/>
          <p:nvPr/>
        </p:nvSpPr>
        <p:spPr>
          <a:xfrm>
            <a:off x="2661964" y="2671915"/>
            <a:ext cx="661203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・質問のタイミングが</a:t>
            </a:r>
            <a:r>
              <a:rPr kumimoji="1" lang="ja-JP" altLang="en-US" sz="2000" u="sng" dirty="0"/>
              <a:t>遅い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・名刺管理アプリ作成時、</a:t>
            </a:r>
            <a:r>
              <a:rPr kumimoji="1" lang="ja-JP" altLang="en-US" sz="2000" u="sng" dirty="0"/>
              <a:t>作ることが目的</a:t>
            </a:r>
            <a:r>
              <a:rPr kumimoji="1" lang="ja-JP" altLang="en-US" sz="2000" dirty="0"/>
              <a:t>となっていた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35A2835-5964-4F9C-3A2A-9B39915D087A}"/>
              </a:ext>
            </a:extLst>
          </p:cNvPr>
          <p:cNvSpPr txBox="1"/>
          <p:nvPr/>
        </p:nvSpPr>
        <p:spPr>
          <a:xfrm>
            <a:off x="2661965" y="4098053"/>
            <a:ext cx="522316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・悩んだら</a:t>
            </a:r>
            <a:r>
              <a:rPr kumimoji="1" lang="ja-JP" altLang="en-US" sz="2000" b="1" u="sng" dirty="0"/>
              <a:t>即質問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・開発期間前半は</a:t>
            </a:r>
            <a:r>
              <a:rPr kumimoji="1" lang="ja-JP" altLang="en-US" sz="2000" b="1" u="sng" dirty="0"/>
              <a:t>構成理解</a:t>
            </a:r>
            <a:r>
              <a:rPr kumimoji="1" lang="ja-JP" altLang="en-US" sz="2000" dirty="0"/>
              <a:t>のための勉強会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23C3FC6-329D-A26B-F657-7258BAC2CEAE}"/>
              </a:ext>
            </a:extLst>
          </p:cNvPr>
          <p:cNvSpPr/>
          <p:nvPr/>
        </p:nvSpPr>
        <p:spPr>
          <a:xfrm>
            <a:off x="354849" y="5819624"/>
            <a:ext cx="7631864" cy="91920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 w="3175">
                  <a:noFill/>
                </a:ln>
              </a:rPr>
              <a:t>成長</a:t>
            </a:r>
          </a:p>
        </p:txBody>
      </p:sp>
    </p:spTree>
    <p:extLst>
      <p:ext uri="{BB962C8B-B14F-4D97-AF65-F5344CB8AC3E}">
        <p14:creationId xmlns:p14="http://schemas.microsoft.com/office/powerpoint/2010/main" val="98454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CE209-2277-5D01-CF77-CFFDC850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発表概要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A849D-D1B8-9F39-2B9F-2A5E447D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チーム</a:t>
            </a:r>
            <a:r>
              <a:rPr kumimoji="1" lang="ja-JP" altLang="en-US" dirty="0">
                <a:solidFill>
                  <a:schemeClr val="tx1"/>
                </a:solidFill>
              </a:rPr>
              <a:t>紹介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アプリ紹介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・ふとしの悩み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・仕様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・目玉機能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製作軌跡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　・課題と成長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反省と今後への活かし方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7950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A7CB-6F02-AB39-D282-450812E8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製作</a:t>
            </a:r>
            <a:r>
              <a:rPr kumimoji="1" lang="ja-JP" altLang="en-US" dirty="0">
                <a:solidFill>
                  <a:schemeClr val="accent2"/>
                </a:solidFill>
              </a:rPr>
              <a:t>軌跡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5D234C-6289-55A1-D8E8-390F8274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DD04736-02C3-8D41-5994-1C52BC51E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95383"/>
              </p:ext>
            </p:extLst>
          </p:nvPr>
        </p:nvGraphicFramePr>
        <p:xfrm>
          <a:off x="835945" y="1373103"/>
          <a:ext cx="7306674" cy="1900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674">
                  <a:extLst>
                    <a:ext uri="{9D8B030D-6E8A-4147-A177-3AD203B41FA5}">
                      <a16:colId xmlns:a16="http://schemas.microsoft.com/office/drawing/2014/main" val="2901471"/>
                    </a:ext>
                  </a:extLst>
                </a:gridCol>
              </a:tblGrid>
              <a:tr h="428027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３つの成長点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9403"/>
                  </a:ext>
                </a:extLst>
              </a:tr>
              <a:tr h="14437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①</a:t>
                      </a:r>
                      <a:endParaRPr kumimoji="1" lang="en-US" altLang="ja-JP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②</a:t>
                      </a:r>
                      <a:endParaRPr kumimoji="1" lang="en-US" altLang="ja-JP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746980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6C7D235C-9BD1-FC37-0E8F-53DFD6CE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022" y="3533686"/>
            <a:ext cx="5257991" cy="30405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758458-BC6C-F689-02A9-B35D14E8F596}"/>
              </a:ext>
            </a:extLst>
          </p:cNvPr>
          <p:cNvSpPr txBox="1"/>
          <p:nvPr/>
        </p:nvSpPr>
        <p:spPr>
          <a:xfrm>
            <a:off x="3172077" y="5128432"/>
            <a:ext cx="486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3E3B4A-7431-FF51-F838-CDE5FCF4587A}"/>
              </a:ext>
            </a:extLst>
          </p:cNvPr>
          <p:cNvSpPr txBox="1"/>
          <p:nvPr/>
        </p:nvSpPr>
        <p:spPr>
          <a:xfrm>
            <a:off x="4757459" y="4828672"/>
            <a:ext cx="43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2ACD09-1E78-3BB7-65FD-610411CEE2FA}"/>
              </a:ext>
            </a:extLst>
          </p:cNvPr>
          <p:cNvSpPr txBox="1"/>
          <p:nvPr/>
        </p:nvSpPr>
        <p:spPr>
          <a:xfrm>
            <a:off x="5315195" y="4459340"/>
            <a:ext cx="43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409C80-E13B-D7CC-213F-4F0A99A0DB56}"/>
              </a:ext>
            </a:extLst>
          </p:cNvPr>
          <p:cNvSpPr txBox="1"/>
          <p:nvPr/>
        </p:nvSpPr>
        <p:spPr>
          <a:xfrm>
            <a:off x="1268809" y="2026590"/>
            <a:ext cx="525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質問を臆せず適切なタイミングでできる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B8F33C-2BA2-73FE-78CF-9462A6750911}"/>
              </a:ext>
            </a:extLst>
          </p:cNvPr>
          <p:cNvSpPr txBox="1"/>
          <p:nvPr/>
        </p:nvSpPr>
        <p:spPr>
          <a:xfrm>
            <a:off x="1268809" y="2401316"/>
            <a:ext cx="525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アプリの構成に関して理解が深まった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95D0FF-3BD7-967D-AF85-599725B19259}"/>
              </a:ext>
            </a:extLst>
          </p:cNvPr>
          <p:cNvSpPr txBox="1"/>
          <p:nvPr/>
        </p:nvSpPr>
        <p:spPr>
          <a:xfrm>
            <a:off x="1270882" y="2816171"/>
            <a:ext cx="603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全体を把握し一人一人が状況に合わせた行動をとれる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6586A27C-B041-489B-ABFE-9B300FA68975}"/>
              </a:ext>
            </a:extLst>
          </p:cNvPr>
          <p:cNvSpPr/>
          <p:nvPr/>
        </p:nvSpPr>
        <p:spPr>
          <a:xfrm rot="17809949">
            <a:off x="1837083" y="4389375"/>
            <a:ext cx="339191" cy="143539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893786-FC42-32B1-8A8F-E8E25EAF74E2}"/>
              </a:ext>
            </a:extLst>
          </p:cNvPr>
          <p:cNvSpPr txBox="1"/>
          <p:nvPr/>
        </p:nvSpPr>
        <p:spPr>
          <a:xfrm>
            <a:off x="141536" y="4156999"/>
            <a:ext cx="229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</a:t>
            </a:r>
            <a:endParaRPr kumimoji="1" lang="en-US" altLang="ja-JP" dirty="0"/>
          </a:p>
          <a:p>
            <a:r>
              <a:rPr kumimoji="1" lang="ja-JP" altLang="en-US" dirty="0"/>
              <a:t>ぶち当たり期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403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17B4B-8B5D-AF29-B75F-A945E30E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0634"/>
            <a:ext cx="8596668" cy="775855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反省と今後への活かし方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4D39B78-700B-8132-3F6B-A8CBB10E3C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690" y="1231929"/>
          <a:ext cx="8596312" cy="1025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1522494969"/>
                    </a:ext>
                  </a:extLst>
                </a:gridCol>
              </a:tblGrid>
              <a:tr h="4576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kumimoji="1" lang="en-US" altLang="ja-JP" sz="2400" b="1" dirty="0" err="1">
                          <a:solidFill>
                            <a:schemeClr val="tx1"/>
                          </a:solidFill>
                        </a:rPr>
                        <a:t>C’z</a:t>
                      </a:r>
                      <a:r>
                        <a:rPr kumimoji="1" lang="ja-JP" altLang="en-US" sz="2400" b="1" dirty="0">
                          <a:solidFill>
                            <a:schemeClr val="tx1"/>
                          </a:solidFill>
                        </a:rPr>
                        <a:t>最大の課題（解決しなかった課題）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936605"/>
                  </a:ext>
                </a:extLst>
              </a:tr>
              <a:tr h="56811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スケジュール管理（計画性）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77204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D811A2-2E9C-4EDF-AA5E-DC6F83FC9A6C}"/>
              </a:ext>
            </a:extLst>
          </p:cNvPr>
          <p:cNvSpPr txBox="1"/>
          <p:nvPr/>
        </p:nvSpPr>
        <p:spPr>
          <a:xfrm>
            <a:off x="2921711" y="2589153"/>
            <a:ext cx="765463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　・タスク管理（５人かつ経験者０）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　・スケジュールの根本の見直し　　</a:t>
            </a:r>
            <a:endParaRPr kumimoji="1"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35A2835-5964-4F9C-3A2A-9B39915D087A}"/>
              </a:ext>
            </a:extLst>
          </p:cNvPr>
          <p:cNvSpPr txBox="1"/>
          <p:nvPr/>
        </p:nvSpPr>
        <p:spPr>
          <a:xfrm>
            <a:off x="2986188" y="4021058"/>
            <a:ext cx="701732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　・スケジュールを有識者に（上司）に確認する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　・スケジュールの振り返り方を見直す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　・遅れた理由を考え、取り戻す対策を講じる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6EC3109C-5431-F44E-8B70-4431CA4520A2}"/>
              </a:ext>
            </a:extLst>
          </p:cNvPr>
          <p:cNvSpPr/>
          <p:nvPr/>
        </p:nvSpPr>
        <p:spPr>
          <a:xfrm>
            <a:off x="1191848" y="2370169"/>
            <a:ext cx="1080655" cy="330177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D2ECF9">
                  <a:shade val="67500"/>
                  <a:satMod val="115000"/>
                </a:srgbClr>
              </a:gs>
              <a:gs pos="100000">
                <a:srgbClr val="D2ECF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A47106A-08B2-29ED-8188-3F51B86A16BE}"/>
              </a:ext>
            </a:extLst>
          </p:cNvPr>
          <p:cNvSpPr/>
          <p:nvPr/>
        </p:nvSpPr>
        <p:spPr>
          <a:xfrm>
            <a:off x="597997" y="2593693"/>
            <a:ext cx="2327564" cy="9192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原因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EF35B9B-03FD-2DCA-A805-75620BD65BA5}"/>
              </a:ext>
            </a:extLst>
          </p:cNvPr>
          <p:cNvSpPr/>
          <p:nvPr/>
        </p:nvSpPr>
        <p:spPr>
          <a:xfrm>
            <a:off x="568396" y="3968953"/>
            <a:ext cx="2327565" cy="919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n w="3175">
                  <a:noFill/>
                </a:ln>
                <a:solidFill>
                  <a:schemeClr val="tx1"/>
                </a:solidFill>
              </a:rPr>
              <a:t>7</a:t>
            </a:r>
            <a:r>
              <a:rPr kumimoji="1" lang="ja-JP" altLang="en-US" sz="2800" dirty="0">
                <a:ln w="3175">
                  <a:noFill/>
                </a:ln>
                <a:solidFill>
                  <a:schemeClr val="tx1"/>
                </a:solidFill>
              </a:rPr>
              <a:t>月以降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BDF00AF-AA11-795E-20AC-F9B341348D92}"/>
              </a:ext>
            </a:extLst>
          </p:cNvPr>
          <p:cNvSpPr/>
          <p:nvPr/>
        </p:nvSpPr>
        <p:spPr>
          <a:xfrm>
            <a:off x="513902" y="5675051"/>
            <a:ext cx="7746558" cy="9795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n w="3175">
                  <a:noFill/>
                </a:ln>
              </a:rPr>
              <a:t>現場で活躍できる人材へ</a:t>
            </a:r>
          </a:p>
        </p:txBody>
      </p:sp>
    </p:spTree>
    <p:extLst>
      <p:ext uri="{BB962C8B-B14F-4D97-AF65-F5344CB8AC3E}">
        <p14:creationId xmlns:p14="http://schemas.microsoft.com/office/powerpoint/2010/main" val="238621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234A5-AD45-A527-540B-F8937DAA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ja-JP"/>
            </a:br>
            <a:r>
              <a:rPr kumimoji="1" lang="ja-JP" altLang="en-US"/>
              <a:t>ご清聴ありがとうございました</a:t>
            </a:r>
            <a:r>
              <a:rPr kumimoji="1" lang="en-US" altLang="ja-JP"/>
              <a:t>!!!</a:t>
            </a:r>
            <a:endParaRPr kumimoji="1" lang="ja-JP" altLang="en-US" dirty="0"/>
          </a:p>
        </p:txBody>
      </p:sp>
      <p:pic>
        <p:nvPicPr>
          <p:cNvPr id="7" name="コンテンツ プレースホルダー 6" descr="部屋の中で料理をしている人達&#10;&#10;低い精度で自動的に生成された説明">
            <a:extLst>
              <a:ext uri="{FF2B5EF4-FFF2-40B4-BE49-F238E27FC236}">
                <a16:creationId xmlns:a16="http://schemas.microsoft.com/office/drawing/2014/main" id="{0B86C708-78FC-FEDA-E5EB-335033979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56" y="2160588"/>
            <a:ext cx="5174726" cy="3881437"/>
          </a:xfrm>
        </p:spPr>
      </p:pic>
    </p:spTree>
    <p:extLst>
      <p:ext uri="{BB962C8B-B14F-4D97-AF65-F5344CB8AC3E}">
        <p14:creationId xmlns:p14="http://schemas.microsoft.com/office/powerpoint/2010/main" val="345517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4DB9A-034C-EA57-886D-7ECF071C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チーム</a:t>
            </a:r>
            <a:r>
              <a:rPr kumimoji="1" lang="ja-JP" altLang="en-US" dirty="0">
                <a:solidFill>
                  <a:schemeClr val="accent2"/>
                </a:solidFill>
              </a:rPr>
              <a:t>紹介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38CFAA83-3211-B6F3-99C5-E598DCEA1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71917"/>
              </p:ext>
            </p:extLst>
          </p:nvPr>
        </p:nvGraphicFramePr>
        <p:xfrm>
          <a:off x="789875" y="2073964"/>
          <a:ext cx="8696277" cy="2234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906">
                  <a:extLst>
                    <a:ext uri="{9D8B030D-6E8A-4147-A177-3AD203B41FA5}">
                      <a16:colId xmlns:a16="http://schemas.microsoft.com/office/drawing/2014/main" val="2008498313"/>
                    </a:ext>
                  </a:extLst>
                </a:gridCol>
                <a:gridCol w="2260293">
                  <a:extLst>
                    <a:ext uri="{9D8B030D-6E8A-4147-A177-3AD203B41FA5}">
                      <a16:colId xmlns:a16="http://schemas.microsoft.com/office/drawing/2014/main" val="222752896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674145089"/>
                    </a:ext>
                  </a:extLst>
                </a:gridCol>
              </a:tblGrid>
              <a:tr h="188234">
                <a:tc gridSpan="2"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役割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kumimoji="1" lang="ja-JP" altLang="en-US" b="1" dirty="0">
                          <a:solidFill>
                            <a:schemeClr val="tx1"/>
                          </a:solidFill>
                        </a:rPr>
                        <a:t>経験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95877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リーダー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佐分梨奈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54891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兼平美波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52352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構成管理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安部達貴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04706"/>
                  </a:ext>
                </a:extLst>
              </a:tr>
              <a:tr h="3706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コミュニケーション／品質管理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金指雅人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560075"/>
                  </a:ext>
                </a:extLst>
              </a:tr>
              <a:tr h="37069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小島偉央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無し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1240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5B90E8-AE8F-C443-AE93-29B3052368EB}"/>
              </a:ext>
            </a:extLst>
          </p:cNvPr>
          <p:cNvSpPr txBox="1"/>
          <p:nvPr/>
        </p:nvSpPr>
        <p:spPr>
          <a:xfrm>
            <a:off x="677334" y="4784036"/>
            <a:ext cx="84523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特徴</a:t>
            </a:r>
            <a:endParaRPr kumimoji="1" lang="en-US" altLang="ja-JP" sz="2400" b="1" dirty="0"/>
          </a:p>
          <a:p>
            <a:r>
              <a:rPr kumimoji="1" lang="ja-JP" altLang="en-US" sz="2800" dirty="0"/>
              <a:t>「</a:t>
            </a:r>
            <a:r>
              <a:rPr kumimoji="1" lang="ja-JP" altLang="en-US" sz="6000" dirty="0">
                <a:solidFill>
                  <a:srgbClr val="FF0000"/>
                </a:solidFill>
              </a:rPr>
              <a:t>５</a:t>
            </a:r>
            <a:r>
              <a:rPr kumimoji="1" lang="ja-JP" altLang="en-US" sz="2800" dirty="0"/>
              <a:t>人チームかつ経験者</a:t>
            </a:r>
            <a:r>
              <a:rPr kumimoji="1" lang="ja-JP" altLang="en-US" sz="6000" dirty="0">
                <a:solidFill>
                  <a:srgbClr val="FF0000"/>
                </a:solidFill>
              </a:rPr>
              <a:t>０</a:t>
            </a:r>
            <a:r>
              <a:rPr kumimoji="1" lang="ja-JP" altLang="en-US" sz="2800" dirty="0"/>
              <a:t>人」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66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BFD9E-3B0A-6816-79FD-ABF595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2"/>
                </a:solidFill>
              </a:rPr>
              <a:t>アプリ紹介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366409-2172-1080-6381-8BB505B7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アプリ名</a:t>
            </a:r>
            <a:endParaRPr kumimoji="1"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kumimoji="1" lang="ja-JP" altLang="en-US" b="1" dirty="0"/>
              <a:t>概要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dirty="0"/>
              <a:t>　　自身の健康レベルを把握し、無理なく楽しく改善、</a:t>
            </a:r>
            <a:r>
              <a:rPr lang="ja-JP" altLang="en-US" u="sng" dirty="0"/>
              <a:t>成長</a:t>
            </a:r>
            <a:r>
              <a:rPr lang="ja-JP" altLang="en-US" dirty="0"/>
              <a:t>していけるアプリ</a:t>
            </a:r>
            <a:endParaRPr kumimoji="1" lang="en-US" altLang="ja-JP" dirty="0"/>
          </a:p>
          <a:p>
            <a:r>
              <a:rPr lang="ja-JP" altLang="en-US" b="1" dirty="0"/>
              <a:t>ペルソナ：太田太（ふとし）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dirty="0"/>
              <a:t>　・メタボが気になる</a:t>
            </a:r>
            <a:r>
              <a:rPr kumimoji="1" lang="en-US" altLang="ja-JP" dirty="0"/>
              <a:t>40</a:t>
            </a:r>
            <a:r>
              <a:rPr kumimoji="1" lang="ja-JP" altLang="en-US" dirty="0"/>
              <a:t>代男性</a:t>
            </a:r>
          </a:p>
          <a:p>
            <a:pPr marL="0" indent="0">
              <a:buNone/>
            </a:pPr>
            <a:r>
              <a:rPr kumimoji="1" lang="ja-JP" altLang="en-US" dirty="0"/>
              <a:t>　・生活習慣を改善したいが、モチベーションが上がらない</a:t>
            </a:r>
          </a:p>
          <a:p>
            <a:pPr marL="0" indent="0">
              <a:buNone/>
            </a:pPr>
            <a:r>
              <a:rPr kumimoji="1" lang="ja-JP" altLang="en-US" dirty="0"/>
              <a:t>　・ほめられて伸びるタイプ。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1E054CA-8FEF-AE17-F954-E7A17DD3C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61" y="1496290"/>
            <a:ext cx="4761807" cy="158726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1784FA-8856-90B1-D446-3D8DBC08706A}"/>
              </a:ext>
            </a:extLst>
          </p:cNvPr>
          <p:cNvSpPr txBox="1"/>
          <p:nvPr/>
        </p:nvSpPr>
        <p:spPr>
          <a:xfrm>
            <a:off x="3530991" y="1653401"/>
            <a:ext cx="1097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7C00"/>
                </a:solidFill>
              </a:rPr>
              <a:t>にちにち</a:t>
            </a:r>
          </a:p>
        </p:txBody>
      </p:sp>
    </p:spTree>
    <p:extLst>
      <p:ext uri="{BB962C8B-B14F-4D97-AF65-F5344CB8AC3E}">
        <p14:creationId xmlns:p14="http://schemas.microsoft.com/office/powerpoint/2010/main" val="284997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グラフィックス 25" descr="更新 単色塗りつぶし">
            <a:extLst>
              <a:ext uri="{FF2B5EF4-FFF2-40B4-BE49-F238E27FC236}">
                <a16:creationId xmlns:a16="http://schemas.microsoft.com/office/drawing/2014/main" id="{56B49739-3572-B0D2-461A-594CF0341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3083426" y="861879"/>
            <a:ext cx="5671891" cy="56718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97F6D55-FD0E-061B-EF08-679126AD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443"/>
            <a:ext cx="8596668" cy="1001827"/>
          </a:xfrm>
        </p:spPr>
        <p:txBody>
          <a:bodyPr>
            <a:normAutofit fontScale="90000"/>
          </a:bodyPr>
          <a:lstStyle/>
          <a:p>
            <a:r>
              <a:rPr kumimoji="1" lang="ja-JP" altLang="en-US" sz="2700" dirty="0">
                <a:solidFill>
                  <a:schemeClr val="accent2"/>
                </a:solidFill>
              </a:rPr>
              <a:t>仕様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chemeClr val="tx1"/>
                </a:solidFill>
              </a:rPr>
              <a:t>システムの流れ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0E5F7FFB-330C-123D-CA0E-47AE8E39F726}"/>
              </a:ext>
            </a:extLst>
          </p:cNvPr>
          <p:cNvSpPr/>
          <p:nvPr/>
        </p:nvSpPr>
        <p:spPr>
          <a:xfrm>
            <a:off x="3628739" y="1274744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長期目標選択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D448DB6-9846-AFC5-2E71-703C29622289}"/>
              </a:ext>
            </a:extLst>
          </p:cNvPr>
          <p:cNvSpPr/>
          <p:nvPr/>
        </p:nvSpPr>
        <p:spPr>
          <a:xfrm>
            <a:off x="4953339" y="5452139"/>
            <a:ext cx="2364741" cy="82226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7004619C-6107-0A36-0410-A87D368E2E03}"/>
              </a:ext>
            </a:extLst>
          </p:cNvPr>
          <p:cNvSpPr/>
          <p:nvPr/>
        </p:nvSpPr>
        <p:spPr>
          <a:xfrm>
            <a:off x="2499504" y="2842226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短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選択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1EA9876-F811-E13D-974E-DE611AEB5222}"/>
              </a:ext>
            </a:extLst>
          </p:cNvPr>
          <p:cNvSpPr/>
          <p:nvPr/>
        </p:nvSpPr>
        <p:spPr>
          <a:xfrm>
            <a:off x="2499504" y="4246484"/>
            <a:ext cx="1922660" cy="8555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達成可否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報告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5ED9C34E-1EF6-D1B0-73F6-E5EF2224C453}"/>
              </a:ext>
            </a:extLst>
          </p:cNvPr>
          <p:cNvSpPr/>
          <p:nvPr/>
        </p:nvSpPr>
        <p:spPr>
          <a:xfrm>
            <a:off x="6763101" y="3539982"/>
            <a:ext cx="2510901" cy="9984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消去</a:t>
            </a:r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EC103CA3-9562-64A6-6CE6-BDBA887CE0C6}"/>
              </a:ext>
            </a:extLst>
          </p:cNvPr>
          <p:cNvSpPr/>
          <p:nvPr/>
        </p:nvSpPr>
        <p:spPr>
          <a:xfrm>
            <a:off x="8191056" y="1734641"/>
            <a:ext cx="2364741" cy="822261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全消去</a:t>
            </a:r>
          </a:p>
        </p:txBody>
      </p:sp>
      <p:pic>
        <p:nvPicPr>
          <p:cNvPr id="28" name="グラフィックス 27" descr="繰り返し 単色塗りつぶし">
            <a:extLst>
              <a:ext uri="{FF2B5EF4-FFF2-40B4-BE49-F238E27FC236}">
                <a16:creationId xmlns:a16="http://schemas.microsoft.com/office/drawing/2014/main" id="{BEEB133D-248B-C402-8488-08C2C67CD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3665" y="3477798"/>
            <a:ext cx="1018248" cy="1018248"/>
          </a:xfrm>
          <a:prstGeom prst="rect">
            <a:avLst/>
          </a:prstGeom>
        </p:spPr>
      </p:pic>
      <p:pic>
        <p:nvPicPr>
          <p:cNvPr id="30" name="グラフィックス 29" descr="矢印: 反時計回りの曲線 単色塗りつぶし">
            <a:extLst>
              <a:ext uri="{FF2B5EF4-FFF2-40B4-BE49-F238E27FC236}">
                <a16:creationId xmlns:a16="http://schemas.microsoft.com/office/drawing/2014/main" id="{70327FF0-5BDB-E27A-B0DE-DEF355C91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59578">
            <a:off x="8688046" y="2512874"/>
            <a:ext cx="1370760" cy="1370760"/>
          </a:xfrm>
          <a:prstGeom prst="rect">
            <a:avLst/>
          </a:prstGeom>
        </p:spPr>
      </p:pic>
      <p:sp>
        <p:nvSpPr>
          <p:cNvPr id="32" name="吹き出し: 円形 31">
            <a:extLst>
              <a:ext uri="{FF2B5EF4-FFF2-40B4-BE49-F238E27FC236}">
                <a16:creationId xmlns:a16="http://schemas.microsoft.com/office/drawing/2014/main" id="{8C9D5562-5A76-34D5-9011-EFF353F94F15}"/>
              </a:ext>
            </a:extLst>
          </p:cNvPr>
          <p:cNvSpPr/>
          <p:nvPr/>
        </p:nvSpPr>
        <p:spPr>
          <a:xfrm>
            <a:off x="1005244" y="5354362"/>
            <a:ext cx="2078182" cy="1001827"/>
          </a:xfrm>
          <a:prstGeom prst="wedgeEllipseCallout">
            <a:avLst>
              <a:gd name="adj1" fmla="val 51967"/>
              <a:gd name="adj2" fmla="val -66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dirty="0">
                <a:solidFill>
                  <a:srgbClr val="FF0000"/>
                </a:solidFill>
                <a:latin typeface="Trebuchet MS" panose="020B0603020202020204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solidFill>
                  <a:srgbClr val="FF0000"/>
                </a:solidFill>
                <a:latin typeface="Trebuchet MS" panose="020B0603020202020204"/>
                <a:ea typeface="メイリオ" panose="020B0604030504040204" pitchFamily="50" charset="-128"/>
              </a:rPr>
              <a:t>週間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達成</a:t>
            </a:r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1919CF43-EA87-7431-16B2-E64181CCAE9A}"/>
              </a:ext>
            </a:extLst>
          </p:cNvPr>
          <p:cNvSpPr/>
          <p:nvPr/>
        </p:nvSpPr>
        <p:spPr>
          <a:xfrm>
            <a:off x="3628739" y="1271507"/>
            <a:ext cx="2855913" cy="1140798"/>
          </a:xfrm>
          <a:prstGeom prst="flowChartAlternateProcess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長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期目標 </a:t>
            </a:r>
            <a:r>
              <a:rPr kumimoji="1" lang="ja-JP" altLang="en-US" sz="2000" b="1" dirty="0">
                <a:solidFill>
                  <a:prstClr val="black"/>
                </a:solidFill>
                <a:latin typeface="Trebuchet MS" panose="020B0603020202020204"/>
                <a:ea typeface="メイリオ" panose="020B0604030504040204" pitchFamily="50" charset="-128"/>
              </a:rPr>
              <a:t>生成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25A63210-45E4-7C18-30A6-83715EDD8FA7}"/>
              </a:ext>
            </a:extLst>
          </p:cNvPr>
          <p:cNvSpPr/>
          <p:nvPr/>
        </p:nvSpPr>
        <p:spPr>
          <a:xfrm>
            <a:off x="9794408" y="372618"/>
            <a:ext cx="2078182" cy="1212211"/>
          </a:xfrm>
          <a:prstGeom prst="wedgeEllipseCallout">
            <a:avLst>
              <a:gd name="adj1" fmla="val -42433"/>
              <a:gd name="adj2" fmla="val 691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祝！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 panose="020B0603020202020204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 panose="020B0603020202020204"/>
                <a:ea typeface="メイリオ" panose="020B0604030504040204" pitchFamily="50" charset="-128"/>
                <a:cs typeface="+mn-cs"/>
              </a:rPr>
              <a:t>卒業</a:t>
            </a:r>
          </a:p>
        </p:txBody>
      </p:sp>
    </p:spTree>
    <p:extLst>
      <p:ext uri="{BB962C8B-B14F-4D97-AF65-F5344CB8AC3E}">
        <p14:creationId xmlns:p14="http://schemas.microsoft.com/office/powerpoint/2010/main" val="263947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8CB80-96C9-EEEC-0373-093E225A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ふとし</a:t>
            </a:r>
            <a:r>
              <a:rPr kumimoji="1" lang="ja-JP" altLang="en-US" dirty="0">
                <a:solidFill>
                  <a:schemeClr val="tx1"/>
                </a:solidFill>
              </a:rPr>
              <a:t>の悩み：続かない</a:t>
            </a:r>
          </a:p>
        </p:txBody>
      </p:sp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D1BEA67F-1BBD-A8AE-C038-76F0E099F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58" b="-4358"/>
          <a:stretch/>
        </p:blipFill>
        <p:spPr>
          <a:xfrm>
            <a:off x="0" y="1189501"/>
            <a:ext cx="3589356" cy="3690214"/>
          </a:xfrm>
          <a:prstGeom prst="rect">
            <a:avLst/>
          </a:prstGeom>
        </p:spPr>
      </p:pic>
      <p:pic>
        <p:nvPicPr>
          <p:cNvPr id="5" name="図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8887B5E-3654-F169-D314-883C467B2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135" y="1561728"/>
            <a:ext cx="3785240" cy="2484268"/>
          </a:xfrm>
          <a:prstGeom prst="rect">
            <a:avLst/>
          </a:prstGeom>
        </p:spPr>
      </p:pic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B2B2BD9B-31CF-533D-09B0-4531522B1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62" y="1561728"/>
            <a:ext cx="3736287" cy="2484268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2234986E-0989-103B-DC0F-D591523843D9}"/>
              </a:ext>
            </a:extLst>
          </p:cNvPr>
          <p:cNvSpPr/>
          <p:nvPr/>
        </p:nvSpPr>
        <p:spPr>
          <a:xfrm>
            <a:off x="3489808" y="2037286"/>
            <a:ext cx="665183" cy="52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EE7E078-4735-E5E4-41B8-A51AF30D1407}"/>
              </a:ext>
            </a:extLst>
          </p:cNvPr>
          <p:cNvSpPr/>
          <p:nvPr/>
        </p:nvSpPr>
        <p:spPr>
          <a:xfrm>
            <a:off x="7659687" y="2037286"/>
            <a:ext cx="707463" cy="52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9E3EA77-4BB0-D80F-4D26-20A4422FE65E}"/>
              </a:ext>
            </a:extLst>
          </p:cNvPr>
          <p:cNvSpPr/>
          <p:nvPr/>
        </p:nvSpPr>
        <p:spPr>
          <a:xfrm>
            <a:off x="3995135" y="4540904"/>
            <a:ext cx="3127371" cy="132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長期目標</a:t>
            </a:r>
            <a:endParaRPr kumimoji="1" lang="en-US" altLang="ja-JP" sz="2000" dirty="0"/>
          </a:p>
          <a:p>
            <a:pPr algn="ctr"/>
            <a:r>
              <a:rPr kumimoji="1" lang="ja-JP" altLang="en-US" sz="2400" dirty="0"/>
              <a:t>健康のための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２週間の目標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CC0ADC3-BA1E-3973-E135-E142C326C265}"/>
              </a:ext>
            </a:extLst>
          </p:cNvPr>
          <p:cNvSpPr/>
          <p:nvPr/>
        </p:nvSpPr>
        <p:spPr>
          <a:xfrm>
            <a:off x="8273712" y="4540905"/>
            <a:ext cx="3127371" cy="132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短期目標</a:t>
            </a:r>
            <a:endParaRPr kumimoji="1" lang="en-US" altLang="ja-JP" sz="2000" dirty="0"/>
          </a:p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習慣化</a:t>
            </a:r>
            <a:r>
              <a:rPr kumimoji="1" lang="ja-JP" altLang="en-US" sz="2400" dirty="0"/>
              <a:t>のための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１日の目標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566DBC-98D3-D74B-CF22-4235D9803169}"/>
              </a:ext>
            </a:extLst>
          </p:cNvPr>
          <p:cNvSpPr txBox="1"/>
          <p:nvPr/>
        </p:nvSpPr>
        <p:spPr>
          <a:xfrm>
            <a:off x="6715832" y="665752"/>
            <a:ext cx="270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製作担当：兼平</a:t>
            </a:r>
            <a:endParaRPr kumimoji="1" lang="en-US" altLang="ja-JP" dirty="0"/>
          </a:p>
          <a:p>
            <a:r>
              <a:rPr kumimoji="1" lang="ja-JP" altLang="en-US" dirty="0"/>
              <a:t>　　　　　安部</a:t>
            </a:r>
          </a:p>
        </p:txBody>
      </p:sp>
    </p:spTree>
    <p:extLst>
      <p:ext uri="{BB962C8B-B14F-4D97-AF65-F5344CB8AC3E}">
        <p14:creationId xmlns:p14="http://schemas.microsoft.com/office/powerpoint/2010/main" val="300434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85C9A-E2CE-9F29-25B7-E472E2EE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ふとしの悩み：続かない</a:t>
            </a:r>
          </a:p>
        </p:txBody>
      </p:sp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0CD52027-81EC-398D-AFE1-B693B30A9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45" y="1669595"/>
            <a:ext cx="4139430" cy="2716724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769DABEA-B4CC-3EE9-20A6-D5BFF3562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40" y="1669595"/>
            <a:ext cx="4085896" cy="2716724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56A6D49-1E9C-F7C6-6394-9AE2C6C67A74}"/>
              </a:ext>
            </a:extLst>
          </p:cNvPr>
          <p:cNvSpPr/>
          <p:nvPr/>
        </p:nvSpPr>
        <p:spPr>
          <a:xfrm>
            <a:off x="957151" y="5092362"/>
            <a:ext cx="2569781" cy="895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自動で目標生成</a:t>
            </a:r>
            <a:endParaRPr kumimoji="1" lang="en-US" altLang="ja-JP" dirty="0"/>
          </a:p>
          <a:p>
            <a:r>
              <a:rPr kumimoji="1" lang="ja-JP" altLang="en-US" dirty="0"/>
              <a:t>ユーザーは☑するだけ</a:t>
            </a:r>
            <a:endParaRPr kumimoji="1"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A53585A-EBF4-31BA-30F4-54D63018C911}"/>
              </a:ext>
            </a:extLst>
          </p:cNvPr>
          <p:cNvSpPr/>
          <p:nvPr/>
        </p:nvSpPr>
        <p:spPr>
          <a:xfrm>
            <a:off x="4635725" y="5020863"/>
            <a:ext cx="2398366" cy="1094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モチベーション維持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目標選択意識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45D7817-B507-AD1B-ABF0-EC81D2EC8F3B}"/>
              </a:ext>
            </a:extLst>
          </p:cNvPr>
          <p:cNvSpPr/>
          <p:nvPr/>
        </p:nvSpPr>
        <p:spPr>
          <a:xfrm>
            <a:off x="3748736" y="5277669"/>
            <a:ext cx="665185" cy="524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75990A74-D879-FBD9-D4EF-978AB1837664}"/>
              </a:ext>
            </a:extLst>
          </p:cNvPr>
          <p:cNvSpPr/>
          <p:nvPr/>
        </p:nvSpPr>
        <p:spPr>
          <a:xfrm>
            <a:off x="7288760" y="5319487"/>
            <a:ext cx="665185" cy="496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爆発: 14 pt 10">
            <a:extLst>
              <a:ext uri="{FF2B5EF4-FFF2-40B4-BE49-F238E27FC236}">
                <a16:creationId xmlns:a16="http://schemas.microsoft.com/office/drawing/2014/main" id="{996CB9A0-E186-A3D2-DDFD-F10B2737FE61}"/>
              </a:ext>
            </a:extLst>
          </p:cNvPr>
          <p:cNvSpPr/>
          <p:nvPr/>
        </p:nvSpPr>
        <p:spPr>
          <a:xfrm>
            <a:off x="8145597" y="4386319"/>
            <a:ext cx="3589356" cy="1949824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習慣化</a:t>
            </a:r>
          </a:p>
        </p:txBody>
      </p:sp>
    </p:spTree>
    <p:extLst>
      <p:ext uri="{BB962C8B-B14F-4D97-AF65-F5344CB8AC3E}">
        <p14:creationId xmlns:p14="http://schemas.microsoft.com/office/powerpoint/2010/main" val="13860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3CECA-E74B-5D90-CEA8-E1918D42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40" y="428236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4400" dirty="0">
                <a:solidFill>
                  <a:schemeClr val="tx1"/>
                </a:solidFill>
              </a:rPr>
              <a:t>ふとし</a:t>
            </a:r>
            <a:r>
              <a:rPr kumimoji="1" lang="ja-JP" altLang="en-US" sz="4400" dirty="0">
                <a:solidFill>
                  <a:schemeClr val="tx1"/>
                </a:solidFill>
              </a:rPr>
              <a:t>の悩み：続かない</a:t>
            </a:r>
          </a:p>
        </p:txBody>
      </p:sp>
      <p:pic>
        <p:nvPicPr>
          <p:cNvPr id="5" name="コンテンツ プレースホルダー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BD9E2FAA-09EC-5723-5DDF-AF82D5EEF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" y="1751963"/>
            <a:ext cx="6272310" cy="2470337"/>
          </a:xfrm>
        </p:spPr>
      </p:pic>
      <p:pic>
        <p:nvPicPr>
          <p:cNvPr id="7" name="図 6" descr="テキスト, テーブル, 手紙&#10;&#10;自動的に生成された説明">
            <a:extLst>
              <a:ext uri="{FF2B5EF4-FFF2-40B4-BE49-F238E27FC236}">
                <a16:creationId xmlns:a16="http://schemas.microsoft.com/office/drawing/2014/main" id="{0086AF2F-2A88-F0B8-6FA0-BD243A65E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09" y="1749036"/>
            <a:ext cx="5004964" cy="2397876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49191B69-4B51-3EE3-E400-3FD6AD6FE191}"/>
              </a:ext>
            </a:extLst>
          </p:cNvPr>
          <p:cNvSpPr/>
          <p:nvPr/>
        </p:nvSpPr>
        <p:spPr>
          <a:xfrm>
            <a:off x="6397238" y="2702033"/>
            <a:ext cx="615043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爆発: 14 pt 10">
            <a:extLst>
              <a:ext uri="{FF2B5EF4-FFF2-40B4-BE49-F238E27FC236}">
                <a16:creationId xmlns:a16="http://schemas.microsoft.com/office/drawing/2014/main" id="{07A11266-B287-0982-5042-C1FA64BA690D}"/>
              </a:ext>
            </a:extLst>
          </p:cNvPr>
          <p:cNvSpPr/>
          <p:nvPr/>
        </p:nvSpPr>
        <p:spPr>
          <a:xfrm>
            <a:off x="4165755" y="4222300"/>
            <a:ext cx="4462966" cy="2746789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日１回ログイン</a:t>
            </a:r>
          </a:p>
        </p:txBody>
      </p:sp>
    </p:spTree>
    <p:extLst>
      <p:ext uri="{BB962C8B-B14F-4D97-AF65-F5344CB8AC3E}">
        <p14:creationId xmlns:p14="http://schemas.microsoft.com/office/powerpoint/2010/main" val="23011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FADAF-46A6-C55D-5EE4-F646ADC8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1"/>
                </a:solidFill>
              </a:rPr>
              <a:t>ふとし</a:t>
            </a:r>
            <a:r>
              <a:rPr kumimoji="1" lang="ja-JP" altLang="en-US" sz="3200" dirty="0">
                <a:solidFill>
                  <a:schemeClr val="tx1"/>
                </a:solidFill>
              </a:rPr>
              <a:t>の悩み：実感がない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C67A390-4C61-176E-D827-FA6A0DD63412}"/>
              </a:ext>
            </a:extLst>
          </p:cNvPr>
          <p:cNvSpPr/>
          <p:nvPr/>
        </p:nvSpPr>
        <p:spPr>
          <a:xfrm>
            <a:off x="677334" y="1561514"/>
            <a:ext cx="2755183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頑張っている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53CBFFA-A685-7E35-F90D-A444083C9716}"/>
              </a:ext>
            </a:extLst>
          </p:cNvPr>
          <p:cNvSpPr/>
          <p:nvPr/>
        </p:nvSpPr>
        <p:spPr>
          <a:xfrm>
            <a:off x="3882423" y="1561514"/>
            <a:ext cx="2755183" cy="1195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健康になっている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06EB555-F418-5F9F-9359-A14B21A60F01}"/>
              </a:ext>
            </a:extLst>
          </p:cNvPr>
          <p:cNvSpPr txBox="1">
            <a:spLocks/>
          </p:cNvSpPr>
          <p:nvPr/>
        </p:nvSpPr>
        <p:spPr>
          <a:xfrm>
            <a:off x="7225522" y="1930400"/>
            <a:ext cx="306792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200" dirty="0">
                <a:solidFill>
                  <a:schemeClr val="tx1"/>
                </a:solidFill>
              </a:rPr>
              <a:t>実感が湧かない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F33FA60-81CC-AAC7-86BF-7D2133564CD3}"/>
              </a:ext>
            </a:extLst>
          </p:cNvPr>
          <p:cNvCxnSpPr/>
          <p:nvPr/>
        </p:nvCxnSpPr>
        <p:spPr>
          <a:xfrm>
            <a:off x="368710" y="2993922"/>
            <a:ext cx="102648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右 8">
            <a:extLst>
              <a:ext uri="{FF2B5EF4-FFF2-40B4-BE49-F238E27FC236}">
                <a16:creationId xmlns:a16="http://schemas.microsoft.com/office/drawing/2014/main" id="{34AF760A-5485-688C-6AE7-7DF66CB7B7F9}"/>
              </a:ext>
            </a:extLst>
          </p:cNvPr>
          <p:cNvSpPr/>
          <p:nvPr/>
        </p:nvSpPr>
        <p:spPr>
          <a:xfrm rot="5400000">
            <a:off x="5006627" y="3211052"/>
            <a:ext cx="952090" cy="1032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1 つの角を切り取る 10">
            <a:extLst>
              <a:ext uri="{FF2B5EF4-FFF2-40B4-BE49-F238E27FC236}">
                <a16:creationId xmlns:a16="http://schemas.microsoft.com/office/drawing/2014/main" id="{47F5557E-00B7-38AB-41AD-253EA676F077}"/>
              </a:ext>
            </a:extLst>
          </p:cNvPr>
          <p:cNvSpPr/>
          <p:nvPr/>
        </p:nvSpPr>
        <p:spPr>
          <a:xfrm>
            <a:off x="775412" y="4203291"/>
            <a:ext cx="4587840" cy="2374488"/>
          </a:xfrm>
          <a:prstGeom prst="snip1Rect">
            <a:avLst/>
          </a:prstGeom>
          <a:solidFill>
            <a:srgbClr val="FFCA38"/>
          </a:solidFill>
          <a:ln>
            <a:solidFill>
              <a:srgbClr val="FFC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長期目標（二週間）</a:t>
            </a:r>
            <a:endParaRPr kumimoji="1" lang="en-US" altLang="ja-JP" sz="32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→達成評価ページ</a:t>
            </a:r>
          </a:p>
        </p:txBody>
      </p:sp>
      <p:sp>
        <p:nvSpPr>
          <p:cNvPr id="12" name="四角形: 1 つの角を切り取る 11">
            <a:extLst>
              <a:ext uri="{FF2B5EF4-FFF2-40B4-BE49-F238E27FC236}">
                <a16:creationId xmlns:a16="http://schemas.microsoft.com/office/drawing/2014/main" id="{07C3C574-E138-0D8E-D353-CC46F72CD7A9}"/>
              </a:ext>
            </a:extLst>
          </p:cNvPr>
          <p:cNvSpPr/>
          <p:nvPr/>
        </p:nvSpPr>
        <p:spPr>
          <a:xfrm>
            <a:off x="6193136" y="4203291"/>
            <a:ext cx="4587840" cy="2374488"/>
          </a:xfrm>
          <a:prstGeom prst="snip1Rect">
            <a:avLst/>
          </a:prstGeom>
          <a:solidFill>
            <a:srgbClr val="FFCA38"/>
          </a:solidFill>
          <a:ln>
            <a:solidFill>
              <a:srgbClr val="FFCA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明確なゴール</a:t>
            </a:r>
            <a:endParaRPr kumimoji="1" lang="en-US" altLang="ja-JP" sz="32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bg1"/>
                </a:solidFill>
              </a:rPr>
              <a:t>→卒業ページ</a:t>
            </a:r>
          </a:p>
        </p:txBody>
      </p:sp>
    </p:spTree>
    <p:extLst>
      <p:ext uri="{BB962C8B-B14F-4D97-AF65-F5344CB8AC3E}">
        <p14:creationId xmlns:p14="http://schemas.microsoft.com/office/powerpoint/2010/main" val="650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1405</TotalTime>
  <Words>689</Words>
  <Application>Microsoft Office PowerPoint</Application>
  <PresentationFormat>ワイド画面</PresentationFormat>
  <Paragraphs>198</Paragraphs>
  <Slides>22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Arial</vt:lpstr>
      <vt:lpstr>Trebuchet MS</vt:lpstr>
      <vt:lpstr>Wingdings 3</vt:lpstr>
      <vt:lpstr>ファセット</vt:lpstr>
      <vt:lpstr>最終成果発表</vt:lpstr>
      <vt:lpstr>発表概要</vt:lpstr>
      <vt:lpstr>チーム紹介</vt:lpstr>
      <vt:lpstr>アプリ紹介</vt:lpstr>
      <vt:lpstr>仕様 システムの流れ</vt:lpstr>
      <vt:lpstr>ふとしの悩み：続かない</vt:lpstr>
      <vt:lpstr>ふとしの悩み：続かない</vt:lpstr>
      <vt:lpstr>ふとしの悩み：続かない</vt:lpstr>
      <vt:lpstr>ふとしの悩み：実感がない</vt:lpstr>
      <vt:lpstr>仕様 達成評価ページ</vt:lpstr>
      <vt:lpstr>仕様 卒業ページ</vt:lpstr>
      <vt:lpstr>仕様 システムの流れ</vt:lpstr>
      <vt:lpstr>目玉機能</vt:lpstr>
      <vt:lpstr>目玉機能</vt:lpstr>
      <vt:lpstr>目玉機能</vt:lpstr>
      <vt:lpstr>目玉機能　</vt:lpstr>
      <vt:lpstr>目玉機能</vt:lpstr>
      <vt:lpstr>製作軌跡</vt:lpstr>
      <vt:lpstr>製作軌跡</vt:lpstr>
      <vt:lpstr>製作軌跡</vt:lpstr>
      <vt:lpstr>反省と今後への活かし方</vt:lpstr>
      <vt:lpstr> ご清聴ありがとうございました!!!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日々減るすチェック</dc:title>
  <dc:creator>小島偉央</dc:creator>
  <cp:lastModifiedBy>小島偉央</cp:lastModifiedBy>
  <cp:revision>17</cp:revision>
  <dcterms:created xsi:type="dcterms:W3CDTF">2022-06-25T13:31:19Z</dcterms:created>
  <dcterms:modified xsi:type="dcterms:W3CDTF">2022-06-29T06:06:51Z</dcterms:modified>
</cp:coreProperties>
</file>