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56" r:id="rId2"/>
    <p:sldId id="257" r:id="rId3"/>
    <p:sldId id="305" r:id="rId4"/>
    <p:sldId id="259" r:id="rId5"/>
    <p:sldId id="314" r:id="rId6"/>
    <p:sldId id="293" r:id="rId7"/>
    <p:sldId id="294" r:id="rId8"/>
    <p:sldId id="295" r:id="rId9"/>
    <p:sldId id="300" r:id="rId10"/>
    <p:sldId id="301" r:id="rId11"/>
    <p:sldId id="302" r:id="rId12"/>
    <p:sldId id="303" r:id="rId13"/>
    <p:sldId id="306" r:id="rId14"/>
    <p:sldId id="276" r:id="rId15"/>
    <p:sldId id="304" r:id="rId16"/>
    <p:sldId id="307" r:id="rId17"/>
    <p:sldId id="308" r:id="rId18"/>
    <p:sldId id="311" r:id="rId19"/>
    <p:sldId id="312" r:id="rId20"/>
    <p:sldId id="273" r:id="rId21"/>
    <p:sldId id="31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00"/>
    <a:srgbClr val="D2ECF9"/>
    <a:srgbClr val="FFCA38"/>
    <a:srgbClr val="FFFFF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3309" autoAdjust="0"/>
  </p:normalViewPr>
  <p:slideViewPr>
    <p:cSldViewPr snapToGrid="0">
      <p:cViewPr varScale="1">
        <p:scale>
          <a:sx n="67" d="100"/>
          <a:sy n="67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9874-D99C-4736-BB8B-04E3AF51251C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32FD-1D2F-4537-B9AD-BEC6A73DA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3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4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8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6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3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3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3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F1A5-481B-40FA-91DD-DAF0B986F6E3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FBEA-1CA8-4E90-BD1A-FDDCF8681BA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BF9F-BDF6-4D8F-B9AB-0F4C5C720F0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55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9C-95DD-4D64-9585-5FDE4D3AFFB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7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9FDC-4A49-4712-848B-4C694619FAB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100-56FB-461B-8514-CA4FF8F60C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7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7908-C001-4F4F-9DF4-B92CCC737E5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6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252-BE2F-4F54-9987-70579E8599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CFA5-2C91-4B75-80A5-DEF5B7555001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2845-432D-451A-9EEC-F51A36214B1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EA6-5380-4769-ACD7-E015094FBC3C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14FB-62AC-49B2-9144-656E07A3076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32F5-F356-4281-B566-65B58B034BC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EFE4-88A9-40AB-B258-09307D8E9DE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EF9-C19F-4C1B-94C7-D3407B5CF9E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A6C1-BC44-4BD0-883E-33BB0B59E25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90A6-71E4-4CC1-B598-309D76A9995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355B-0157-5EE7-06A1-46762728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kumimoji="1" lang="ja-JP" altLang="en-US" sz="6000" b="1" dirty="0">
                <a:solidFill>
                  <a:schemeClr val="accent2"/>
                </a:solidFill>
              </a:rPr>
              <a:t>最終成果発表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4E05E7-76F0-6615-F10D-EDE90008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56938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The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C’z</a:t>
            </a:r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佐分、安部、金指、兼平、小島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2CC5-5677-97B5-444F-9665C48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77"/>
            <a:ext cx="8596668" cy="1320800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達成評価ページ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C7DC5F-DA76-C75B-9E47-1CCB1C1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967944" cy="50246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39AF225-1834-7A28-DBCE-3789AE99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6504"/>
            <a:ext cx="10967944" cy="50489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DB0FE0A-D273-CBEA-4EFE-25717F8404AB}"/>
              </a:ext>
            </a:extLst>
          </p:cNvPr>
          <p:cNvSpPr/>
          <p:nvPr/>
        </p:nvSpPr>
        <p:spPr>
          <a:xfrm>
            <a:off x="5147481" y="5832143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18E74-D35F-8948-ED15-5CFBB273AD50}"/>
              </a:ext>
            </a:extLst>
          </p:cNvPr>
          <p:cNvSpPr/>
          <p:nvPr/>
        </p:nvSpPr>
        <p:spPr>
          <a:xfrm>
            <a:off x="5408503" y="210589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褒めるメッセージで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モチベーションアップ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8959000C-B8A4-45C5-AB0F-3C3DF88EF5E8}"/>
              </a:ext>
            </a:extLst>
          </p:cNvPr>
          <p:cNvSpPr/>
          <p:nvPr/>
        </p:nvSpPr>
        <p:spPr>
          <a:xfrm rot="19073572">
            <a:off x="86947" y="2246556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5BEB06B-CC87-60F8-7845-BE0D38595310}"/>
              </a:ext>
            </a:extLst>
          </p:cNvPr>
          <p:cNvSpPr/>
          <p:nvPr/>
        </p:nvSpPr>
        <p:spPr>
          <a:xfrm rot="2885485">
            <a:off x="9744063" y="2157489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743698F-602B-6F3A-AEF8-48AACE2A2AC8}"/>
              </a:ext>
            </a:extLst>
          </p:cNvPr>
          <p:cNvSpPr/>
          <p:nvPr/>
        </p:nvSpPr>
        <p:spPr>
          <a:xfrm rot="1618656">
            <a:off x="4532536" y="750688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4F0BB-E56D-727C-2257-3C6B2E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0" y="161444"/>
            <a:ext cx="8596668" cy="1259732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卒業ページ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B6E85D6-A87C-FF2A-1CC6-FFB707FA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00" y="1147820"/>
            <a:ext cx="10052150" cy="456236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A1620F4-23CB-1C0E-2F5E-EEF776E2605E}"/>
              </a:ext>
            </a:extLst>
          </p:cNvPr>
          <p:cNvSpPr/>
          <p:nvPr/>
        </p:nvSpPr>
        <p:spPr>
          <a:xfrm>
            <a:off x="2930835" y="5775128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5BB824-3FE8-7FB8-7D19-4C091E8E2942}"/>
              </a:ext>
            </a:extLst>
          </p:cNvPr>
          <p:cNvGrpSpPr/>
          <p:nvPr/>
        </p:nvGrpSpPr>
        <p:grpSpPr>
          <a:xfrm>
            <a:off x="8967572" y="4704734"/>
            <a:ext cx="2953162" cy="1971145"/>
            <a:chOff x="8967572" y="4704734"/>
            <a:chExt cx="2953162" cy="197114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3B29FC-CA2E-F9A1-ECAD-70EE59F32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56"/>
            <a:stretch/>
          </p:blipFill>
          <p:spPr>
            <a:xfrm>
              <a:off x="8967572" y="4704734"/>
              <a:ext cx="2953162" cy="1971145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BDFC3CD-8BA7-477D-1C8C-2B2021B6E3BE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9" y="6371303"/>
              <a:ext cx="2373716" cy="0"/>
            </a:xfrm>
            <a:prstGeom prst="line">
              <a:avLst/>
            </a:prstGeom>
            <a:ln w="76200">
              <a:solidFill>
                <a:srgbClr val="FFC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97D704D-65FB-09AD-E976-218AF6EBC0F1}"/>
              </a:ext>
            </a:extLst>
          </p:cNvPr>
          <p:cNvSpPr/>
          <p:nvPr/>
        </p:nvSpPr>
        <p:spPr>
          <a:xfrm rot="18613960">
            <a:off x="163967" y="1984533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4B4BE756-3970-A205-2978-B2B6056FB9D1}"/>
              </a:ext>
            </a:extLst>
          </p:cNvPr>
          <p:cNvSpPr/>
          <p:nvPr/>
        </p:nvSpPr>
        <p:spPr>
          <a:xfrm rot="8226823">
            <a:off x="8207836" y="2303388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コンテンツ プレースホルダー 3">
            <a:extLst>
              <a:ext uri="{FF2B5EF4-FFF2-40B4-BE49-F238E27FC236}">
                <a16:creationId xmlns:a16="http://schemas.microsoft.com/office/drawing/2014/main" id="{095B236B-E71A-02B0-8B49-1AC193E9A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1" t="17142" r="18345" b="75729"/>
          <a:stretch/>
        </p:blipFill>
        <p:spPr>
          <a:xfrm>
            <a:off x="5211143" y="1774757"/>
            <a:ext cx="4801303" cy="5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1070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78EED-F635-5F8F-F7D0-B5E56C6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BA23C-049B-5807-9026-3FC63034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7214"/>
            <a:ext cx="8901055" cy="4078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目玉機能が持つ目的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モチベーションアップ</a:t>
            </a:r>
          </a:p>
          <a:p>
            <a:pPr marL="0" indent="0">
              <a:buNone/>
            </a:pPr>
            <a:r>
              <a:rPr kumimoji="1" lang="ja-JP" altLang="en-US" dirty="0"/>
              <a:t>　　→視覚的に健康状態、習慣が改善されていく自分の姿がわかる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意識の</a:t>
            </a:r>
            <a:r>
              <a:rPr kumimoji="1" lang="ja-JP" altLang="en-US" b="1" u="sng" dirty="0"/>
              <a:t>成長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　　→毎日目標に取り組む過程を可視化し、生活習慣への意識を芽生えさせる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BA6D19-273E-7547-EFE9-0037E8EE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2" y="1390813"/>
            <a:ext cx="4065546" cy="2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BDA98-9000-4B29-922A-A02B597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pic>
        <p:nvPicPr>
          <p:cNvPr id="4" name="コンテンツ プレースホルダー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A1FA4F-C4D4-0255-9295-3809D8AE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0" y="1842075"/>
            <a:ext cx="8287052" cy="430976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F935D8-6E63-85DD-A46F-813FE3E33DE8}"/>
              </a:ext>
            </a:extLst>
          </p:cNvPr>
          <p:cNvSpPr txBox="1"/>
          <p:nvPr/>
        </p:nvSpPr>
        <p:spPr>
          <a:xfrm>
            <a:off x="677334" y="1257300"/>
            <a:ext cx="693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26250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EB45B-67F8-C7D0-14D8-342DB644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8864F0-41BC-624E-D46A-20065424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5" y="1574357"/>
            <a:ext cx="4725022" cy="3880773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体重推移グラフ　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778433E-FB35-9F5A-AF2D-A96E7439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3381731"/>
            <a:ext cx="11958947" cy="347627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161A54A9-4C37-2721-D91F-B0A344D0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93" y="-57821"/>
            <a:ext cx="5657264" cy="3472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2FFFDD-4E6D-F223-817F-0A6669591D8D}"/>
              </a:ext>
            </a:extLst>
          </p:cNvPr>
          <p:cNvSpPr txBox="1"/>
          <p:nvPr/>
        </p:nvSpPr>
        <p:spPr>
          <a:xfrm>
            <a:off x="10291156" y="1085334"/>
            <a:ext cx="142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7155B-D4A6-1D32-55E0-F3B88CD8AA4B}"/>
              </a:ext>
            </a:extLst>
          </p:cNvPr>
          <p:cNvSpPr txBox="1"/>
          <p:nvPr/>
        </p:nvSpPr>
        <p:spPr>
          <a:xfrm>
            <a:off x="10958249" y="3656112"/>
            <a:ext cx="760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累計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ACE1FA03-A0C2-FF29-AFCC-425ADA167E32}"/>
              </a:ext>
            </a:extLst>
          </p:cNvPr>
          <p:cNvSpPr/>
          <p:nvPr/>
        </p:nvSpPr>
        <p:spPr>
          <a:xfrm>
            <a:off x="1533378" y="2419643"/>
            <a:ext cx="3390314" cy="14378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これまでの体重の変化を一目で確認可能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→成長を実感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61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3BFC0-8DCC-31A8-ACDB-0EE8DD8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858201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C31-0615-FEF1-70DA-C0BC5D3A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669"/>
            <a:ext cx="8596668" cy="442869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スタンプカード機能</a:t>
            </a:r>
            <a:endParaRPr lang="en-US" altLang="ja-JP" sz="2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0339A8-38DA-D884-C97C-8DADABA3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1" y="2537360"/>
            <a:ext cx="6199774" cy="3457286"/>
          </a:xfrm>
          <a:prstGeom prst="rect">
            <a:avLst/>
          </a:prstGeom>
          <a:ln w="123825">
            <a:solidFill>
              <a:srgbClr val="FE860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01F5503-0565-F50E-ED5D-CE4FBAE478D3}"/>
              </a:ext>
            </a:extLst>
          </p:cNvPr>
          <p:cNvSpPr/>
          <p:nvPr/>
        </p:nvSpPr>
        <p:spPr>
          <a:xfrm>
            <a:off x="7782254" y="816638"/>
            <a:ext cx="3388675" cy="1720722"/>
          </a:xfrm>
          <a:prstGeom prst="wedgeRoundRectCallout">
            <a:avLst>
              <a:gd name="adj1" fmla="val -56911"/>
              <a:gd name="adj2" fmla="val 79390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8602"/>
                </a:highlight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達成度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1" lang="ja-JP" altLang="en-US" sz="3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実感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2029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7C72D7-8220-B35F-0510-172B74470068}"/>
              </a:ext>
            </a:extLst>
          </p:cNvPr>
          <p:cNvSpPr/>
          <p:nvPr/>
        </p:nvSpPr>
        <p:spPr>
          <a:xfrm>
            <a:off x="6336444" y="2619113"/>
            <a:ext cx="5597641" cy="20978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E26A9F-9362-73C5-D4B8-C66E33C2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40" y="525883"/>
            <a:ext cx="2827722" cy="82163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EDBD-0F2F-1847-EBB3-B2FE944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384" y="589979"/>
            <a:ext cx="3797125" cy="52097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アバター</a:t>
            </a:r>
            <a:r>
              <a:rPr lang="ja-JP" altLang="en-US" sz="2800" b="1" dirty="0"/>
              <a:t>表示</a:t>
            </a:r>
            <a:r>
              <a:rPr kumimoji="1" lang="ja-JP" altLang="en-US" sz="2800" b="1" dirty="0"/>
              <a:t>機能　</a:t>
            </a:r>
            <a:endParaRPr lang="en-US" altLang="ja-JP" sz="28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80E7B0A4-176F-0728-CAA9-2E66B043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r="12746" b="1"/>
          <a:stretch/>
        </p:blipFill>
        <p:spPr>
          <a:xfrm>
            <a:off x="3306384" y="1800483"/>
            <a:ext cx="2625335" cy="3882362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994520-5558-E250-9B52-B8F276C94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15325" b="1"/>
          <a:stretch/>
        </p:blipFill>
        <p:spPr>
          <a:xfrm>
            <a:off x="549170" y="1800483"/>
            <a:ext cx="2625335" cy="3882362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173E2F25-5C0F-51E2-00FE-092AF10633BE}"/>
              </a:ext>
            </a:extLst>
          </p:cNvPr>
          <p:cNvGraphicFramePr>
            <a:graphicFrameLocks noGrp="1"/>
          </p:cNvGraphicFramePr>
          <p:nvPr/>
        </p:nvGraphicFramePr>
        <p:xfrm>
          <a:off x="6541296" y="3698709"/>
          <a:ext cx="5116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49">
                  <a:extLst>
                    <a:ext uri="{9D8B030D-6E8A-4147-A177-3AD203B41FA5}">
                      <a16:colId xmlns:a16="http://schemas.microsoft.com/office/drawing/2014/main" val="283018447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06461534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28511015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450857924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528648506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41007461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374111080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822974270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27536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1117"/>
                  </a:ext>
                </a:extLst>
              </a:tr>
            </a:tbl>
          </a:graphicData>
        </a:graphic>
      </p:graphicFrame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D15EA23C-A5F3-77BD-DA75-D3A09A72493B}"/>
              </a:ext>
            </a:extLst>
          </p:cNvPr>
          <p:cNvSpPr/>
          <p:nvPr/>
        </p:nvSpPr>
        <p:spPr>
          <a:xfrm>
            <a:off x="6335324" y="2204921"/>
            <a:ext cx="1897041" cy="542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色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F34BAB-3423-EF30-DC0B-A09C9C6C1EB6}"/>
              </a:ext>
            </a:extLst>
          </p:cNvPr>
          <p:cNvSpPr/>
          <p:nvPr/>
        </p:nvSpPr>
        <p:spPr>
          <a:xfrm>
            <a:off x="7746641" y="3380353"/>
            <a:ext cx="2798618" cy="2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F5495E-68E4-297E-3AF8-B380A3D9FDF2}"/>
              </a:ext>
            </a:extLst>
          </p:cNvPr>
          <p:cNvSpPr txBox="1"/>
          <p:nvPr/>
        </p:nvSpPr>
        <p:spPr>
          <a:xfrm>
            <a:off x="8122117" y="2997677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残りの長期目標数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ABD3E6-6301-0413-5316-F243BAB531C3}"/>
              </a:ext>
            </a:extLst>
          </p:cNvPr>
          <p:cNvSpPr txBox="1"/>
          <p:nvPr/>
        </p:nvSpPr>
        <p:spPr>
          <a:xfrm>
            <a:off x="6540661" y="3347726"/>
            <a:ext cx="37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9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EADED2-BBDB-A66A-13D2-213CAE17D478}"/>
              </a:ext>
            </a:extLst>
          </p:cNvPr>
          <p:cNvSpPr txBox="1"/>
          <p:nvPr/>
        </p:nvSpPr>
        <p:spPr>
          <a:xfrm>
            <a:off x="11332313" y="3347726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B7AC94-25D8-0931-EFCF-250C0F99C71C}"/>
              </a:ext>
            </a:extLst>
          </p:cNvPr>
          <p:cNvSpPr txBox="1"/>
          <p:nvPr/>
        </p:nvSpPr>
        <p:spPr>
          <a:xfrm>
            <a:off x="11174017" y="3717058"/>
            <a:ext cx="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金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17406-7B58-F864-0E67-1F6E97EEF657}"/>
              </a:ext>
            </a:extLst>
          </p:cNvPr>
          <p:cNvSpPr/>
          <p:nvPr/>
        </p:nvSpPr>
        <p:spPr>
          <a:xfrm>
            <a:off x="795129" y="3840924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F7E54E-74EC-9875-B5EE-688182A9A4C3}"/>
              </a:ext>
            </a:extLst>
          </p:cNvPr>
          <p:cNvSpPr/>
          <p:nvPr/>
        </p:nvSpPr>
        <p:spPr>
          <a:xfrm>
            <a:off x="3558207" y="3847552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514016-FA6A-5DD2-D351-9C19CD0D35CA}"/>
              </a:ext>
            </a:extLst>
          </p:cNvPr>
          <p:cNvSpPr/>
          <p:nvPr/>
        </p:nvSpPr>
        <p:spPr>
          <a:xfrm>
            <a:off x="6336444" y="5408838"/>
            <a:ext cx="5207914" cy="7504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BMI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の値が</a:t>
            </a:r>
            <a:r>
              <a:rPr kumimoji="1" lang="ja-JP" altLang="en-US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１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変化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するごとに幅が変わる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3422C3F-8AF9-2A34-8166-A90E3B85BA9F}"/>
              </a:ext>
            </a:extLst>
          </p:cNvPr>
          <p:cNvSpPr/>
          <p:nvPr/>
        </p:nvSpPr>
        <p:spPr>
          <a:xfrm>
            <a:off x="6331916" y="4888216"/>
            <a:ext cx="1897041" cy="557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幅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10A706-F682-9C6B-DF76-178F7D72C6F5}"/>
              </a:ext>
            </a:extLst>
          </p:cNvPr>
          <p:cNvSpPr/>
          <p:nvPr/>
        </p:nvSpPr>
        <p:spPr>
          <a:xfrm>
            <a:off x="10530243" y="3698709"/>
            <a:ext cx="53902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8FB9EA9-49EF-B223-1A1C-8660241D6FB1}"/>
              </a:ext>
            </a:extLst>
          </p:cNvPr>
          <p:cNvSpPr/>
          <p:nvPr/>
        </p:nvSpPr>
        <p:spPr>
          <a:xfrm>
            <a:off x="984690" y="5235440"/>
            <a:ext cx="1820738" cy="1109066"/>
          </a:xfrm>
          <a:prstGeom prst="leftRight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174BF0DF-2DBB-2300-0F6C-CDAE06742DCC}"/>
              </a:ext>
            </a:extLst>
          </p:cNvPr>
          <p:cNvSpPr/>
          <p:nvPr/>
        </p:nvSpPr>
        <p:spPr>
          <a:xfrm>
            <a:off x="2129883" y="4112950"/>
            <a:ext cx="2441048" cy="105417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①色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6695E0F0-E235-EFCD-C5C6-279829521770}"/>
              </a:ext>
            </a:extLst>
          </p:cNvPr>
          <p:cNvSpPr/>
          <p:nvPr/>
        </p:nvSpPr>
        <p:spPr>
          <a:xfrm>
            <a:off x="4159369" y="5278642"/>
            <a:ext cx="1027759" cy="1109066"/>
          </a:xfrm>
          <a:prstGeom prst="leftRightArrow">
            <a:avLst>
              <a:gd name="adj1" fmla="val 42831"/>
              <a:gd name="adj2" fmla="val 22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59849C-2651-AD12-CF81-F2A2ACA65FC9}"/>
              </a:ext>
            </a:extLst>
          </p:cNvPr>
          <p:cNvSpPr/>
          <p:nvPr/>
        </p:nvSpPr>
        <p:spPr>
          <a:xfrm>
            <a:off x="1233252" y="1406138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現在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AB76E0-8CA4-BBA9-0D35-9DF1E3D878F8}"/>
              </a:ext>
            </a:extLst>
          </p:cNvPr>
          <p:cNvSpPr/>
          <p:nvPr/>
        </p:nvSpPr>
        <p:spPr>
          <a:xfrm>
            <a:off x="4030383" y="1431926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理想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D49D501-E8AB-FE93-7E50-FACB469F0039}"/>
              </a:ext>
            </a:extLst>
          </p:cNvPr>
          <p:cNvSpPr/>
          <p:nvPr/>
        </p:nvSpPr>
        <p:spPr>
          <a:xfrm>
            <a:off x="7576800" y="554065"/>
            <a:ext cx="2982221" cy="1500900"/>
          </a:xfrm>
          <a:prstGeom prst="wedgeRoundRectCallout">
            <a:avLst>
              <a:gd name="adj1" fmla="val -138548"/>
              <a:gd name="adj2" fmla="val 23908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特徴</a:t>
            </a:r>
            <a:endParaRPr kumimoji="0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0" lang="ja-JP" alt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理想像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見られる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5A6C-8F13-0FA1-6CD9-F40764C9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5" y="592278"/>
            <a:ext cx="8596668" cy="1235630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製作軌跡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A71E78-C9C2-12C3-DEA7-E8533B18CB4C}"/>
              </a:ext>
            </a:extLst>
          </p:cNvPr>
          <p:cNvSpPr/>
          <p:nvPr/>
        </p:nvSpPr>
        <p:spPr>
          <a:xfrm>
            <a:off x="6092123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グループの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algn="ctr"/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C51DF9-0182-FF9B-9249-5B33C38455FD}"/>
              </a:ext>
            </a:extLst>
          </p:cNvPr>
          <p:cNvSpPr/>
          <p:nvPr/>
        </p:nvSpPr>
        <p:spPr>
          <a:xfrm>
            <a:off x="6092123" y="1628304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The </a:t>
            </a: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C’z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8745834-12D1-D377-BC56-5290AFE3E6C5}"/>
              </a:ext>
            </a:extLst>
          </p:cNvPr>
          <p:cNvSpPr/>
          <p:nvPr/>
        </p:nvSpPr>
        <p:spPr>
          <a:xfrm>
            <a:off x="2132814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健康意識の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E6AC37-1C3D-7DB2-E774-CB2D73AC4869}"/>
              </a:ext>
            </a:extLst>
          </p:cNvPr>
          <p:cNvSpPr/>
          <p:nvPr/>
        </p:nvSpPr>
        <p:spPr>
          <a:xfrm>
            <a:off x="2132814" y="1661233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0" name="図 19" descr="アイコン&#10;&#10;低い精度で自動的に生成された説明">
            <a:extLst>
              <a:ext uri="{FF2B5EF4-FFF2-40B4-BE49-F238E27FC236}">
                <a16:creationId xmlns:a16="http://schemas.microsoft.com/office/drawing/2014/main" id="{6BBB45FE-9CFC-620F-A7CD-862DD9BE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23" y="1715388"/>
            <a:ext cx="2480423" cy="826807"/>
          </a:xfrm>
          <a:prstGeom prst="rect">
            <a:avLst/>
          </a:prstGeom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92F4FD-00CE-E148-81E1-0DC4AA000725}"/>
              </a:ext>
            </a:extLst>
          </p:cNvPr>
          <p:cNvSpPr/>
          <p:nvPr/>
        </p:nvSpPr>
        <p:spPr>
          <a:xfrm>
            <a:off x="6281091" y="4194629"/>
            <a:ext cx="2756005" cy="1541916"/>
          </a:xfrm>
          <a:prstGeom prst="wedgeRectCallout">
            <a:avLst>
              <a:gd name="adj1" fmla="val 23510"/>
              <a:gd name="adj2" fmla="val -6309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メンバーインタビュー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詳細は</a:t>
            </a:r>
            <a:r>
              <a:rPr kumimoji="1" lang="ja-JP" altLang="en-US" dirty="0">
                <a:solidFill>
                  <a:srgbClr val="FF0000"/>
                </a:solidFill>
              </a:rPr>
              <a:t>別資料</a:t>
            </a:r>
            <a:r>
              <a:rPr kumimoji="1" lang="ja-JP" altLang="en-US" dirty="0">
                <a:solidFill>
                  <a:schemeClr val="tx1"/>
                </a:solidFill>
              </a:rPr>
              <a:t>で！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48F4AF1-F988-6525-B067-4CAEBC263AB0}"/>
              </a:ext>
            </a:extLst>
          </p:cNvPr>
          <p:cNvSpPr/>
          <p:nvPr/>
        </p:nvSpPr>
        <p:spPr>
          <a:xfrm>
            <a:off x="639348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自己評価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327165F-082B-925C-3021-FE813A2EF089}"/>
              </a:ext>
            </a:extLst>
          </p:cNvPr>
          <p:cNvSpPr/>
          <p:nvPr/>
        </p:nvSpPr>
        <p:spPr>
          <a:xfrm>
            <a:off x="772005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他者評価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041FC0A-3E99-70A8-6CBC-96B6C8C16A83}"/>
              </a:ext>
            </a:extLst>
          </p:cNvPr>
          <p:cNvSpPr/>
          <p:nvPr/>
        </p:nvSpPr>
        <p:spPr>
          <a:xfrm>
            <a:off x="2946399" y="4122054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3E331AB-1AED-0895-214B-EB9E843313EC}"/>
              </a:ext>
            </a:extLst>
          </p:cNvPr>
          <p:cNvSpPr/>
          <p:nvPr/>
        </p:nvSpPr>
        <p:spPr>
          <a:xfrm>
            <a:off x="6901547" y="3374569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D8C4EE-96FA-42A5-8DA0-ACE9BA2243C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455885" y="3701141"/>
            <a:ext cx="2445662" cy="74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製作軌跡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362555"/>
          <a:ext cx="8596312" cy="104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662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</a:rPr>
                        <a:t>開発段階の課題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787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作成における全体構成の把握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5" name="矢印: 下 4">
            <a:extLst>
              <a:ext uri="{FF2B5EF4-FFF2-40B4-BE49-F238E27FC236}">
                <a16:creationId xmlns:a16="http://schemas.microsoft.com/office/drawing/2014/main" id="{DEE19972-C6C1-D942-DB52-5FC5689F97CF}"/>
              </a:ext>
            </a:extLst>
          </p:cNvPr>
          <p:cNvSpPr/>
          <p:nvPr/>
        </p:nvSpPr>
        <p:spPr>
          <a:xfrm>
            <a:off x="928251" y="2517846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DC22F3-CC93-B26C-4E1D-B06D8DD26498}"/>
              </a:ext>
            </a:extLst>
          </p:cNvPr>
          <p:cNvSpPr/>
          <p:nvPr/>
        </p:nvSpPr>
        <p:spPr>
          <a:xfrm>
            <a:off x="334400" y="2741370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3D83993-229A-1857-FED1-BBB095948322}"/>
              </a:ext>
            </a:extLst>
          </p:cNvPr>
          <p:cNvSpPr/>
          <p:nvPr/>
        </p:nvSpPr>
        <p:spPr>
          <a:xfrm>
            <a:off x="304799" y="4116630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解決策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661964" y="2671915"/>
            <a:ext cx="661203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・質問のタイミングが</a:t>
            </a:r>
            <a:r>
              <a:rPr kumimoji="1" lang="ja-JP" altLang="en-US" sz="2000" u="sng" dirty="0"/>
              <a:t>遅い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・名刺管理アプリ作成時、</a:t>
            </a:r>
            <a:r>
              <a:rPr kumimoji="1" lang="ja-JP" altLang="en-US" sz="2000" u="sng" dirty="0"/>
              <a:t>作ることが目的</a:t>
            </a:r>
            <a:r>
              <a:rPr kumimoji="1" lang="ja-JP" altLang="en-US" sz="2000" dirty="0"/>
              <a:t>となっていた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661965" y="4098053"/>
            <a:ext cx="52231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・悩んだら</a:t>
            </a:r>
            <a:r>
              <a:rPr kumimoji="1" lang="ja-JP" altLang="en-US" sz="2000" b="1" u="sng" dirty="0"/>
              <a:t>即質問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・開発期間前半は</a:t>
            </a:r>
            <a:r>
              <a:rPr kumimoji="1" lang="ja-JP" altLang="en-US" sz="2000" b="1" u="sng" dirty="0"/>
              <a:t>構成理解</a:t>
            </a:r>
            <a:r>
              <a:rPr kumimoji="1" lang="ja-JP" altLang="en-US" sz="2000" dirty="0"/>
              <a:t>のための勉強会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23C3FC6-329D-A26B-F657-7258BAC2CEAE}"/>
              </a:ext>
            </a:extLst>
          </p:cNvPr>
          <p:cNvSpPr/>
          <p:nvPr/>
        </p:nvSpPr>
        <p:spPr>
          <a:xfrm>
            <a:off x="354849" y="5819624"/>
            <a:ext cx="2243903" cy="91920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成長</a:t>
            </a:r>
          </a:p>
        </p:txBody>
      </p:sp>
    </p:spTree>
    <p:extLst>
      <p:ext uri="{BB962C8B-B14F-4D97-AF65-F5344CB8AC3E}">
        <p14:creationId xmlns:p14="http://schemas.microsoft.com/office/powerpoint/2010/main" val="98454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E209-2277-5D01-CF77-CFFDC85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発表概要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A849D-D1B8-9F39-2B9F-2A5E447D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チーム</a:t>
            </a:r>
            <a:r>
              <a:rPr kumimoji="1" lang="ja-JP" altLang="en-US" dirty="0">
                <a:solidFill>
                  <a:schemeClr val="tx1"/>
                </a:solidFill>
              </a:rPr>
              <a:t>紹介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アプリ紹介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・ふとしの悩み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・仕様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・目玉機能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製作軌跡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・課題と成長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反省と今後への活かし方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795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A7CB-6F02-AB39-D282-450812E8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</a:t>
            </a:r>
            <a:r>
              <a:rPr kumimoji="1" lang="ja-JP" altLang="en-US" dirty="0">
                <a:solidFill>
                  <a:schemeClr val="accent2"/>
                </a:solidFill>
              </a:rPr>
              <a:t>軌跡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D234C-6289-55A1-D8E8-390F8274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DD04736-02C3-8D41-5994-1C52BC5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5383"/>
              </p:ext>
            </p:extLst>
          </p:nvPr>
        </p:nvGraphicFramePr>
        <p:xfrm>
          <a:off x="835945" y="1373103"/>
          <a:ext cx="7306674" cy="190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674">
                  <a:extLst>
                    <a:ext uri="{9D8B030D-6E8A-4147-A177-3AD203B41FA5}">
                      <a16:colId xmlns:a16="http://schemas.microsoft.com/office/drawing/2014/main" val="2901471"/>
                    </a:ext>
                  </a:extLst>
                </a:gridCol>
              </a:tblGrid>
              <a:tr h="428027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３つの成長点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9403"/>
                  </a:ext>
                </a:extLst>
              </a:tr>
              <a:tr h="14437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74698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6C7D235C-9BD1-FC37-0E8F-53DFD6CE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22" y="3533686"/>
            <a:ext cx="5257991" cy="30405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758458-BC6C-F689-02A9-B35D14E8F596}"/>
              </a:ext>
            </a:extLst>
          </p:cNvPr>
          <p:cNvSpPr txBox="1"/>
          <p:nvPr/>
        </p:nvSpPr>
        <p:spPr>
          <a:xfrm>
            <a:off x="3172077" y="5128432"/>
            <a:ext cx="48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3E3B4A-7431-FF51-F838-CDE5FCF4587A}"/>
              </a:ext>
            </a:extLst>
          </p:cNvPr>
          <p:cNvSpPr txBox="1"/>
          <p:nvPr/>
        </p:nvSpPr>
        <p:spPr>
          <a:xfrm>
            <a:off x="4757459" y="4828672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2ACD09-1E78-3BB7-65FD-610411CEE2FA}"/>
              </a:ext>
            </a:extLst>
          </p:cNvPr>
          <p:cNvSpPr txBox="1"/>
          <p:nvPr/>
        </p:nvSpPr>
        <p:spPr>
          <a:xfrm>
            <a:off x="5315195" y="4459340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09C80-E13B-D7CC-213F-4F0A99A0DB56}"/>
              </a:ext>
            </a:extLst>
          </p:cNvPr>
          <p:cNvSpPr txBox="1"/>
          <p:nvPr/>
        </p:nvSpPr>
        <p:spPr>
          <a:xfrm>
            <a:off x="1268809" y="2026590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質問を臆せず適切なタイミングでできる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B8F33C-2BA2-73FE-78CF-9462A6750911}"/>
              </a:ext>
            </a:extLst>
          </p:cNvPr>
          <p:cNvSpPr txBox="1"/>
          <p:nvPr/>
        </p:nvSpPr>
        <p:spPr>
          <a:xfrm>
            <a:off x="1268809" y="2401316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アプリの構成に関して理解が深まった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95D0FF-3BD7-967D-AF85-599725B19259}"/>
              </a:ext>
            </a:extLst>
          </p:cNvPr>
          <p:cNvSpPr txBox="1"/>
          <p:nvPr/>
        </p:nvSpPr>
        <p:spPr>
          <a:xfrm>
            <a:off x="1270882" y="2816171"/>
            <a:ext cx="60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全体を把握し一人一人が状況に合わせた行動をとれる</a:t>
            </a:r>
          </a:p>
        </p:txBody>
      </p:sp>
    </p:spTree>
    <p:extLst>
      <p:ext uri="{BB962C8B-B14F-4D97-AF65-F5344CB8AC3E}">
        <p14:creationId xmlns:p14="http://schemas.microsoft.com/office/powerpoint/2010/main" val="3640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634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反省と今後への活かし方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231929"/>
          <a:ext cx="8596312" cy="102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kumimoji="1" lang="en-US" altLang="ja-JP" sz="2400" b="1" dirty="0" err="1">
                          <a:solidFill>
                            <a:schemeClr val="tx1"/>
                          </a:solidFill>
                        </a:rPr>
                        <a:t>C’z</a:t>
                      </a: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最大の課題（解決しなかった課題）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681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スケジュール管理（計画性）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921711" y="2589153"/>
            <a:ext cx="76546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・タスク管理（５人かつ経験者０）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・スケジュールの根本の見直し　　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986188" y="4021058"/>
            <a:ext cx="701732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・スケジュールを有識者に（上司）に確認する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・スケジュールの振り返り方を見直す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・遅れた理由を考え、取り戻す対策を講じる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C3109C-5431-F44E-8B70-4431CA4520A2}"/>
              </a:ext>
            </a:extLst>
          </p:cNvPr>
          <p:cNvSpPr/>
          <p:nvPr/>
        </p:nvSpPr>
        <p:spPr>
          <a:xfrm>
            <a:off x="1191848" y="2370169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47106A-08B2-29ED-8188-3F51B86A16BE}"/>
              </a:ext>
            </a:extLst>
          </p:cNvPr>
          <p:cNvSpPr/>
          <p:nvPr/>
        </p:nvSpPr>
        <p:spPr>
          <a:xfrm>
            <a:off x="597997" y="2593693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F35B9B-03FD-2DCA-A805-75620BD65BA5}"/>
              </a:ext>
            </a:extLst>
          </p:cNvPr>
          <p:cNvSpPr/>
          <p:nvPr/>
        </p:nvSpPr>
        <p:spPr>
          <a:xfrm>
            <a:off x="568396" y="3968953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3175">
                  <a:noFill/>
                </a:ln>
                <a:solidFill>
                  <a:schemeClr val="tx1"/>
                </a:solidFill>
              </a:rPr>
              <a:t>7</a:t>
            </a:r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月以降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BDF00AF-AA11-795E-20AC-F9B341348D92}"/>
              </a:ext>
            </a:extLst>
          </p:cNvPr>
          <p:cNvSpPr/>
          <p:nvPr/>
        </p:nvSpPr>
        <p:spPr>
          <a:xfrm>
            <a:off x="513902" y="5675051"/>
            <a:ext cx="7746558" cy="9795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現場で活躍できる人材へ</a:t>
            </a:r>
          </a:p>
        </p:txBody>
      </p:sp>
    </p:spTree>
    <p:extLst>
      <p:ext uri="{BB962C8B-B14F-4D97-AF65-F5344CB8AC3E}">
        <p14:creationId xmlns:p14="http://schemas.microsoft.com/office/powerpoint/2010/main" val="23862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34A5-AD45-A527-540B-F8937DA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/>
            </a:br>
            <a:r>
              <a:rPr kumimoji="1" lang="ja-JP" altLang="en-US"/>
              <a:t>ご清聴ありがとうございました</a:t>
            </a:r>
            <a:r>
              <a:rPr kumimoji="1" lang="en-US" altLang="ja-JP"/>
              <a:t>!!!</a:t>
            </a:r>
            <a:endParaRPr kumimoji="1" lang="ja-JP" altLang="en-US" dirty="0"/>
          </a:p>
        </p:txBody>
      </p:sp>
      <p:pic>
        <p:nvPicPr>
          <p:cNvPr id="7" name="コンテンツ プレースホルダー 6" descr="部屋の中で料理をしている人達&#10;&#10;低い精度で自動的に生成された説明">
            <a:extLst>
              <a:ext uri="{FF2B5EF4-FFF2-40B4-BE49-F238E27FC236}">
                <a16:creationId xmlns:a16="http://schemas.microsoft.com/office/drawing/2014/main" id="{0B86C708-78FC-FEDA-E5EB-33503397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6" y="2160588"/>
            <a:ext cx="5174726" cy="3881437"/>
          </a:xfrm>
        </p:spPr>
      </p:pic>
    </p:spTree>
    <p:extLst>
      <p:ext uri="{BB962C8B-B14F-4D97-AF65-F5344CB8AC3E}">
        <p14:creationId xmlns:p14="http://schemas.microsoft.com/office/powerpoint/2010/main" val="34551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4DB9A-034C-EA57-886D-7ECF071C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チーム</a:t>
            </a:r>
            <a:r>
              <a:rPr kumimoji="1" lang="ja-JP" altLang="en-US" dirty="0">
                <a:solidFill>
                  <a:schemeClr val="accent2"/>
                </a:solidFill>
              </a:rPr>
              <a:t>紹介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8CFAA83-3211-B6F3-99C5-E598DCEA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1917"/>
              </p:ext>
            </p:extLst>
          </p:nvPr>
        </p:nvGraphicFramePr>
        <p:xfrm>
          <a:off x="789875" y="2073964"/>
          <a:ext cx="8696277" cy="223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906">
                  <a:extLst>
                    <a:ext uri="{9D8B030D-6E8A-4147-A177-3AD203B41FA5}">
                      <a16:colId xmlns:a16="http://schemas.microsoft.com/office/drawing/2014/main" val="2008498313"/>
                    </a:ext>
                  </a:extLst>
                </a:gridCol>
                <a:gridCol w="2260293">
                  <a:extLst>
                    <a:ext uri="{9D8B030D-6E8A-4147-A177-3AD203B41FA5}">
                      <a16:colId xmlns:a16="http://schemas.microsoft.com/office/drawing/2014/main" val="222752896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74145089"/>
                    </a:ext>
                  </a:extLst>
                </a:gridCol>
              </a:tblGrid>
              <a:tr h="188234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役割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経験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95877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リーダー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佐分梨奈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54891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兼平美波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5235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構成管理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安部達貴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4706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コミュニケーション／品質管理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金指雅人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60075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小島偉央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124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5B90E8-AE8F-C443-AE93-29B3052368EB}"/>
              </a:ext>
            </a:extLst>
          </p:cNvPr>
          <p:cNvSpPr txBox="1"/>
          <p:nvPr/>
        </p:nvSpPr>
        <p:spPr>
          <a:xfrm>
            <a:off x="677334" y="4784036"/>
            <a:ext cx="84523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特徴</a:t>
            </a:r>
            <a:endParaRPr kumimoji="1" lang="en-US" altLang="ja-JP" sz="2400" b="1" dirty="0"/>
          </a:p>
          <a:p>
            <a:r>
              <a:rPr kumimoji="1" lang="ja-JP" altLang="en-US" sz="2800" dirty="0"/>
              <a:t>「</a:t>
            </a:r>
            <a:r>
              <a:rPr kumimoji="1" lang="ja-JP" altLang="en-US" sz="6000" dirty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/>
              <a:t>人チームかつ経験者</a:t>
            </a:r>
            <a:r>
              <a:rPr kumimoji="1" lang="ja-JP" altLang="en-US" sz="6000" dirty="0">
                <a:solidFill>
                  <a:srgbClr val="FF0000"/>
                </a:solidFill>
              </a:rPr>
              <a:t>０</a:t>
            </a:r>
            <a:r>
              <a:rPr kumimoji="1" lang="ja-JP" altLang="en-US" sz="2800" dirty="0"/>
              <a:t>人」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6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BFD9E-3B0A-6816-79FD-ABF595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アプリ紹介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66409-2172-1080-6381-8BB505B7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アプリ名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kumimoji="1" lang="ja-JP" altLang="en-US" b="1" dirty="0"/>
              <a:t>概要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　自身の健康レベルを把握し、無理なく楽しく改善、</a:t>
            </a:r>
            <a:r>
              <a:rPr lang="ja-JP" altLang="en-US" u="sng" dirty="0"/>
              <a:t>成長</a:t>
            </a:r>
            <a:r>
              <a:rPr lang="ja-JP" altLang="en-US" dirty="0"/>
              <a:t>していけるアプリ</a:t>
            </a:r>
            <a:endParaRPr kumimoji="1" lang="en-US" altLang="ja-JP" dirty="0"/>
          </a:p>
          <a:p>
            <a:r>
              <a:rPr lang="ja-JP" altLang="en-US" b="1" dirty="0"/>
              <a:t>ペルソナ：太田太（ふとし）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・メタボが気になる</a:t>
            </a:r>
            <a:r>
              <a:rPr kumimoji="1" lang="en-US" altLang="ja-JP" dirty="0"/>
              <a:t>40</a:t>
            </a:r>
            <a:r>
              <a:rPr kumimoji="1" lang="ja-JP" altLang="en-US" dirty="0"/>
              <a:t>代男性</a:t>
            </a:r>
          </a:p>
          <a:p>
            <a:pPr marL="0" indent="0">
              <a:buNone/>
            </a:pPr>
            <a:r>
              <a:rPr kumimoji="1" lang="ja-JP" altLang="en-US" dirty="0"/>
              <a:t>　・生活習慣を改善したいが、モチベーションが上がらない</a:t>
            </a:r>
          </a:p>
          <a:p>
            <a:pPr marL="0" indent="0">
              <a:buNone/>
            </a:pPr>
            <a:r>
              <a:rPr kumimoji="1" lang="ja-JP" altLang="en-US" dirty="0"/>
              <a:t>　・ほめられて伸びるタイプ。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E054CA-8FEF-AE17-F954-E7A17DD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1" y="1496290"/>
            <a:ext cx="4761807" cy="15872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784FA-8856-90B1-D446-3D8DBC08706A}"/>
              </a:ext>
            </a:extLst>
          </p:cNvPr>
          <p:cNvSpPr txBox="1"/>
          <p:nvPr/>
        </p:nvSpPr>
        <p:spPr>
          <a:xfrm>
            <a:off x="3530991" y="165340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7C00"/>
                </a:solidFill>
              </a:rPr>
              <a:t>にちにち</a:t>
            </a:r>
          </a:p>
        </p:txBody>
      </p:sp>
    </p:spTree>
    <p:extLst>
      <p:ext uri="{BB962C8B-B14F-4D97-AF65-F5344CB8AC3E}">
        <p14:creationId xmlns:p14="http://schemas.microsoft.com/office/powerpoint/2010/main" val="2849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6394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B80-96C9-EEEC-0373-093E225A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の悩み：続かない</a:t>
            </a: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D1BEA67F-1BBD-A8AE-C038-76F0E099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8" b="-4358"/>
          <a:stretch/>
        </p:blipFill>
        <p:spPr>
          <a:xfrm>
            <a:off x="0" y="1189501"/>
            <a:ext cx="3589356" cy="3690214"/>
          </a:xfrm>
          <a:prstGeom prst="rect">
            <a:avLst/>
          </a:prstGeom>
        </p:spPr>
      </p:pic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887B5E-3654-F169-D314-883C467B2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35" y="1561728"/>
            <a:ext cx="3785240" cy="2484268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2B2BD9B-31CF-533D-09B0-4531522B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2" y="1561728"/>
            <a:ext cx="3736287" cy="24842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2234986E-0989-103B-DC0F-D591523843D9}"/>
              </a:ext>
            </a:extLst>
          </p:cNvPr>
          <p:cNvSpPr/>
          <p:nvPr/>
        </p:nvSpPr>
        <p:spPr>
          <a:xfrm>
            <a:off x="3489808" y="2037286"/>
            <a:ext cx="66518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EE7E078-4735-E5E4-41B8-A51AF30D1407}"/>
              </a:ext>
            </a:extLst>
          </p:cNvPr>
          <p:cNvSpPr/>
          <p:nvPr/>
        </p:nvSpPr>
        <p:spPr>
          <a:xfrm>
            <a:off x="7659687" y="2037286"/>
            <a:ext cx="70746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9E3EA77-4BB0-D80F-4D26-20A4422FE65E}"/>
              </a:ext>
            </a:extLst>
          </p:cNvPr>
          <p:cNvSpPr/>
          <p:nvPr/>
        </p:nvSpPr>
        <p:spPr>
          <a:xfrm>
            <a:off x="3995135" y="4540904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長期目標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/>
              <a:t>健康のための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２週間の目標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CC0ADC3-BA1E-3973-E135-E142C326C265}"/>
              </a:ext>
            </a:extLst>
          </p:cNvPr>
          <p:cNvSpPr/>
          <p:nvPr/>
        </p:nvSpPr>
        <p:spPr>
          <a:xfrm>
            <a:off x="8273712" y="4540905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短期目標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習慣化</a:t>
            </a:r>
            <a:r>
              <a:rPr kumimoji="1" lang="ja-JP" altLang="en-US" sz="2400" dirty="0"/>
              <a:t>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１日の目標</a:t>
            </a:r>
          </a:p>
        </p:txBody>
      </p:sp>
    </p:spTree>
    <p:extLst>
      <p:ext uri="{BB962C8B-B14F-4D97-AF65-F5344CB8AC3E}">
        <p14:creationId xmlns:p14="http://schemas.microsoft.com/office/powerpoint/2010/main" val="30043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85C9A-E2CE-9F29-25B7-E472E2E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ふとしの悩み：続かない</a:t>
            </a:r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CD52027-81EC-398D-AFE1-B693B30A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5" y="1669595"/>
            <a:ext cx="4139430" cy="271672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69DABEA-B4CC-3EE9-20A6-D5BFF356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40" y="1669595"/>
            <a:ext cx="4085896" cy="271672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6A6D49-1E9C-F7C6-6394-9AE2C6C67A74}"/>
              </a:ext>
            </a:extLst>
          </p:cNvPr>
          <p:cNvSpPr/>
          <p:nvPr/>
        </p:nvSpPr>
        <p:spPr>
          <a:xfrm>
            <a:off x="957151" y="5092362"/>
            <a:ext cx="2569781" cy="89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自動で目標生成</a:t>
            </a:r>
            <a:endParaRPr kumimoji="1" lang="en-US" altLang="ja-JP" dirty="0"/>
          </a:p>
          <a:p>
            <a:r>
              <a:rPr kumimoji="1" lang="ja-JP" altLang="en-US" dirty="0"/>
              <a:t>ユーザーは☑するだけ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A53585A-EBF4-31BA-30F4-54D63018C911}"/>
              </a:ext>
            </a:extLst>
          </p:cNvPr>
          <p:cNvSpPr/>
          <p:nvPr/>
        </p:nvSpPr>
        <p:spPr>
          <a:xfrm>
            <a:off x="4635725" y="5020863"/>
            <a:ext cx="2398366" cy="10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目標選択意識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45D7817-B507-AD1B-ABF0-EC81D2EC8F3B}"/>
              </a:ext>
            </a:extLst>
          </p:cNvPr>
          <p:cNvSpPr/>
          <p:nvPr/>
        </p:nvSpPr>
        <p:spPr>
          <a:xfrm>
            <a:off x="3748736" y="5277669"/>
            <a:ext cx="665185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5990A74-D879-FBD9-D4EF-978AB1837664}"/>
              </a:ext>
            </a:extLst>
          </p:cNvPr>
          <p:cNvSpPr/>
          <p:nvPr/>
        </p:nvSpPr>
        <p:spPr>
          <a:xfrm>
            <a:off x="7288760" y="5319487"/>
            <a:ext cx="665185" cy="496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996CB9A0-E186-A3D2-DDFD-F10B2737FE61}"/>
              </a:ext>
            </a:extLst>
          </p:cNvPr>
          <p:cNvSpPr/>
          <p:nvPr/>
        </p:nvSpPr>
        <p:spPr>
          <a:xfrm>
            <a:off x="8145597" y="4386319"/>
            <a:ext cx="3589356" cy="1949824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習慣化</a:t>
            </a:r>
          </a:p>
        </p:txBody>
      </p:sp>
    </p:spTree>
    <p:extLst>
      <p:ext uri="{BB962C8B-B14F-4D97-AF65-F5344CB8AC3E}">
        <p14:creationId xmlns:p14="http://schemas.microsoft.com/office/powerpoint/2010/main" val="13860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CECA-E74B-5D90-CEA8-E1918D4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40" y="42823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</a:rPr>
              <a:t>ふとし</a:t>
            </a:r>
            <a:r>
              <a:rPr kumimoji="1" lang="ja-JP" altLang="en-US" sz="4400" dirty="0">
                <a:solidFill>
                  <a:schemeClr val="tx1"/>
                </a:solidFill>
              </a:rPr>
              <a:t>の悩み：続かない</a:t>
            </a:r>
          </a:p>
        </p:txBody>
      </p:sp>
      <p:pic>
        <p:nvPicPr>
          <p:cNvPr id="5" name="コンテンツ プレースホルダー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D9E2FAA-09EC-5723-5DDF-AF82D5E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" y="1751963"/>
            <a:ext cx="6272310" cy="2470337"/>
          </a:xfrm>
        </p:spPr>
      </p:pic>
      <p:pic>
        <p:nvPicPr>
          <p:cNvPr id="7" name="図 6" descr="テキスト, テーブル, 手紙&#10;&#10;自動的に生成された説明">
            <a:extLst>
              <a:ext uri="{FF2B5EF4-FFF2-40B4-BE49-F238E27FC236}">
                <a16:creationId xmlns:a16="http://schemas.microsoft.com/office/drawing/2014/main" id="{0086AF2F-2A88-F0B8-6FA0-BD243A65E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09" y="1749036"/>
            <a:ext cx="5004964" cy="239787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9191B69-4B51-3EE3-E400-3FD6AD6FE191}"/>
              </a:ext>
            </a:extLst>
          </p:cNvPr>
          <p:cNvSpPr/>
          <p:nvPr/>
        </p:nvSpPr>
        <p:spPr>
          <a:xfrm>
            <a:off x="6397238" y="2702033"/>
            <a:ext cx="615043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07A11266-B287-0982-5042-C1FA64BA690D}"/>
              </a:ext>
            </a:extLst>
          </p:cNvPr>
          <p:cNvSpPr/>
          <p:nvPr/>
        </p:nvSpPr>
        <p:spPr>
          <a:xfrm>
            <a:off x="4165755" y="4222300"/>
            <a:ext cx="4462966" cy="2746789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日１回ログイン</a:t>
            </a:r>
          </a:p>
        </p:txBody>
      </p:sp>
    </p:spTree>
    <p:extLst>
      <p:ext uri="{BB962C8B-B14F-4D97-AF65-F5344CB8AC3E}">
        <p14:creationId xmlns:p14="http://schemas.microsoft.com/office/powerpoint/2010/main" val="2301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ADAF-46A6-C55D-5EE4-F646ADC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/>
                </a:solidFill>
              </a:rPr>
              <a:t>ふとし</a:t>
            </a:r>
            <a:r>
              <a:rPr kumimoji="1" lang="ja-JP" altLang="en-US" sz="3200" dirty="0">
                <a:solidFill>
                  <a:schemeClr val="tx1"/>
                </a:solidFill>
              </a:rPr>
              <a:t>の悩み：実感がない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67A390-4C61-176E-D827-FA6A0DD63412}"/>
              </a:ext>
            </a:extLst>
          </p:cNvPr>
          <p:cNvSpPr/>
          <p:nvPr/>
        </p:nvSpPr>
        <p:spPr>
          <a:xfrm>
            <a:off x="677334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頑張っている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3CBFFA-A685-7E35-F90D-A444083C9716}"/>
              </a:ext>
            </a:extLst>
          </p:cNvPr>
          <p:cNvSpPr/>
          <p:nvPr/>
        </p:nvSpPr>
        <p:spPr>
          <a:xfrm>
            <a:off x="3882423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健康になっている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06EB555-F418-5F9F-9359-A14B21A60F01}"/>
              </a:ext>
            </a:extLst>
          </p:cNvPr>
          <p:cNvSpPr txBox="1">
            <a:spLocks/>
          </p:cNvSpPr>
          <p:nvPr/>
        </p:nvSpPr>
        <p:spPr>
          <a:xfrm>
            <a:off x="7225522" y="1930400"/>
            <a:ext cx="30679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実感が湧かない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33FA60-81CC-AAC7-86BF-7D2133564CD3}"/>
              </a:ext>
            </a:extLst>
          </p:cNvPr>
          <p:cNvCxnSpPr/>
          <p:nvPr/>
        </p:nvCxnSpPr>
        <p:spPr>
          <a:xfrm>
            <a:off x="368710" y="2993922"/>
            <a:ext cx="10264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34AF760A-5485-688C-6AE7-7DF66CB7B7F9}"/>
              </a:ext>
            </a:extLst>
          </p:cNvPr>
          <p:cNvSpPr/>
          <p:nvPr/>
        </p:nvSpPr>
        <p:spPr>
          <a:xfrm rot="5400000">
            <a:off x="5006627" y="3211052"/>
            <a:ext cx="952090" cy="10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47F5557E-00B7-38AB-41AD-253EA676F077}"/>
              </a:ext>
            </a:extLst>
          </p:cNvPr>
          <p:cNvSpPr/>
          <p:nvPr/>
        </p:nvSpPr>
        <p:spPr>
          <a:xfrm>
            <a:off x="775412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長期目標（二週間）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→達成評価ページ</a:t>
            </a:r>
          </a:p>
        </p:txBody>
      </p:sp>
      <p:sp>
        <p:nvSpPr>
          <p:cNvPr id="12" name="四角形: 1 つの角を切り取る 11">
            <a:extLst>
              <a:ext uri="{FF2B5EF4-FFF2-40B4-BE49-F238E27FC236}">
                <a16:creationId xmlns:a16="http://schemas.microsoft.com/office/drawing/2014/main" id="{07C3C574-E138-0D8E-D353-CC46F72CD7A9}"/>
              </a:ext>
            </a:extLst>
          </p:cNvPr>
          <p:cNvSpPr/>
          <p:nvPr/>
        </p:nvSpPr>
        <p:spPr>
          <a:xfrm>
            <a:off x="6193136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明確なゴール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→卒業ページ</a:t>
            </a:r>
          </a:p>
        </p:txBody>
      </p:sp>
    </p:spTree>
    <p:extLst>
      <p:ext uri="{BB962C8B-B14F-4D97-AF65-F5344CB8AC3E}">
        <p14:creationId xmlns:p14="http://schemas.microsoft.com/office/powerpoint/2010/main" val="650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652</Words>
  <Application>Microsoft Office PowerPoint</Application>
  <PresentationFormat>ワイド画面</PresentationFormat>
  <Paragraphs>189</Paragraphs>
  <Slides>22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Trebuchet MS</vt:lpstr>
      <vt:lpstr>Wingdings 3</vt:lpstr>
      <vt:lpstr>ファセット</vt:lpstr>
      <vt:lpstr>最終成果発表</vt:lpstr>
      <vt:lpstr>発表概要</vt:lpstr>
      <vt:lpstr>チーム紹介</vt:lpstr>
      <vt:lpstr>アプリ紹介</vt:lpstr>
      <vt:lpstr>仕様 システムの流れ</vt:lpstr>
      <vt:lpstr>ふとしの悩み：続かない</vt:lpstr>
      <vt:lpstr>ふとしの悩み：続かない</vt:lpstr>
      <vt:lpstr>ふとしの悩み：続かない</vt:lpstr>
      <vt:lpstr>ふとしの悩み：実感がない</vt:lpstr>
      <vt:lpstr>仕様 達成評価ページ</vt:lpstr>
      <vt:lpstr>仕様 卒業ページ</vt:lpstr>
      <vt:lpstr>仕様 システムの流れ</vt:lpstr>
      <vt:lpstr>目玉機能</vt:lpstr>
      <vt:lpstr>目玉機能</vt:lpstr>
      <vt:lpstr>目玉機能</vt:lpstr>
      <vt:lpstr>目玉機能　</vt:lpstr>
      <vt:lpstr>目玉機能</vt:lpstr>
      <vt:lpstr>製作軌跡</vt:lpstr>
      <vt:lpstr>製作軌跡</vt:lpstr>
      <vt:lpstr>製作軌跡</vt:lpstr>
      <vt:lpstr>反省と今後への活かし方</vt:lpstr>
      <vt:lpstr> ご清聴ありがとうございました!!!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日々減るすチェック</dc:title>
  <dc:creator>小島偉央</dc:creator>
  <cp:lastModifiedBy>小島偉央</cp:lastModifiedBy>
  <cp:revision>16</cp:revision>
  <dcterms:created xsi:type="dcterms:W3CDTF">2022-06-25T13:31:19Z</dcterms:created>
  <dcterms:modified xsi:type="dcterms:W3CDTF">2022-06-29T01:28:04Z</dcterms:modified>
</cp:coreProperties>
</file>