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3"/>
  </p:notesMasterIdLst>
  <p:sldIdLst>
    <p:sldId id="278" r:id="rId2"/>
    <p:sldId id="287" r:id="rId3"/>
    <p:sldId id="284" r:id="rId4"/>
    <p:sldId id="297" r:id="rId5"/>
    <p:sldId id="285" r:id="rId6"/>
    <p:sldId id="298" r:id="rId7"/>
    <p:sldId id="262" r:id="rId8"/>
    <p:sldId id="299" r:id="rId9"/>
    <p:sldId id="286" r:id="rId10"/>
    <p:sldId id="302" r:id="rId11"/>
    <p:sldId id="292" r:id="rId12"/>
    <p:sldId id="301" r:id="rId13"/>
    <p:sldId id="300" r:id="rId14"/>
    <p:sldId id="296" r:id="rId15"/>
    <p:sldId id="264" r:id="rId16"/>
    <p:sldId id="295" r:id="rId17"/>
    <p:sldId id="293" r:id="rId18"/>
    <p:sldId id="294" r:id="rId19"/>
    <p:sldId id="291" r:id="rId20"/>
    <p:sldId id="282" r:id="rId21"/>
    <p:sldId id="25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33CC"/>
    <a:srgbClr val="CE3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11" autoAdjust="0"/>
    <p:restoredTop sz="84201" autoAdjust="0"/>
  </p:normalViewPr>
  <p:slideViewPr>
    <p:cSldViewPr snapToGrid="0">
      <p:cViewPr>
        <p:scale>
          <a:sx n="55" d="100"/>
          <a:sy n="55" d="100"/>
        </p:scale>
        <p:origin x="84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1T04:57:12.26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22,'0'-9,"0"-3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1T04:57:12.26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22,'0'-9,"0"-3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6741-88DB-4D69-85AB-A193DF4C22E8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DE9E1-CB01-4A50-8619-6FBC211D9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42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今から研修成果発表、タスク管理ツールについて、チーム</a:t>
            </a:r>
            <a:r>
              <a:rPr kumimoji="1" lang="en-US" altLang="ja-JP" dirty="0"/>
              <a:t>F2</a:t>
            </a:r>
            <a:r>
              <a:rPr kumimoji="1" lang="ja-JP" altLang="en-US" dirty="0"/>
              <a:t>の髙見澤響、川田怜奈、馬屋原琉生、鴨侑汰が発表します！</a:t>
            </a:r>
            <a:endParaRPr kumimoji="1" lang="en-US" altLang="ja-JP" dirty="0"/>
          </a:p>
          <a:p>
            <a:r>
              <a:rPr kumimoji="1" lang="ja-JP" altLang="en-US" dirty="0"/>
              <a:t>よろしくお願いします！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でも、ただのタスク管理ツール？チーム</a:t>
            </a:r>
            <a:r>
              <a:rPr kumimoji="1" lang="en-US" altLang="ja-JP" dirty="0"/>
              <a:t>F2</a:t>
            </a:r>
            <a:r>
              <a:rPr kumimoji="1" lang="ja-JP" altLang="en-US" dirty="0"/>
              <a:t>？なんて、要らないしダサいですよね！</a:t>
            </a:r>
            <a:endParaRPr kumimoji="1" lang="en-US" altLang="ja-JP" dirty="0"/>
          </a:p>
          <a:p>
            <a:r>
              <a:rPr kumimoji="1" lang="ja-JP" altLang="en-US" dirty="0"/>
              <a:t>そこで僕たちは！！！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DE9E1-CB01-4A50-8619-6FBC211D9C5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37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5DE9E1-CB01-4A50-8619-6FBC211D9C55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356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5DE9E1-CB01-4A50-8619-6FBC211D9C55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941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DE9E1-CB01-4A50-8619-6FBC211D9C5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776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妹がけつをたたいてタスク管理をしてくれるツールを作ろうと考えました！！！</a:t>
            </a:r>
            <a:endParaRPr kumimoji="1" lang="en-US" altLang="ja-JP" dirty="0"/>
          </a:p>
          <a:p>
            <a:r>
              <a:rPr kumimoji="1" lang="ja-JP" altLang="en-US" dirty="0"/>
              <a:t>チーム名は、あの日みたきれいな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（省略）です！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チーム名決めで楽しくなってきただけで、意味は特にないです！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DE9E1-CB01-4A50-8619-6FBC211D9C5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18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発表はこのような流れで行います！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DE9E1-CB01-4A50-8619-6FBC211D9C5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42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皆さんは口うるさい上司・・・苦手ですか・・・？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DE9E1-CB01-4A50-8619-6FBC211D9C5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74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皆さんはタスク管理・・・できていますか・・・？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DE9E1-CB01-4A50-8619-6FBC211D9C5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12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皆さんは妹・・・好きですか・・・？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全て当てはまった人いますか？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ちなみに、チームメンバーの馬屋原さんはあてはまっています。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そう！そんな方々のために僕たちは！！！！！！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DE9E1-CB01-4A50-8619-6FBC211D9C5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601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DE9E1-CB01-4A50-8619-6FBC211D9C5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640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説明分担（各部分でリモートリクエスト）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画面表示、ツール起動：鴨</a:t>
            </a:r>
            <a:endParaRPr kumimoji="1" lang="en-US" altLang="ja-JP" dirty="0"/>
          </a:p>
          <a:p>
            <a:r>
              <a:rPr kumimoji="1" lang="ja-JP" altLang="en-US" dirty="0"/>
              <a:t>↓↓↓</a:t>
            </a:r>
            <a:endParaRPr kumimoji="1" lang="en-US" altLang="ja-JP" dirty="0"/>
          </a:p>
          <a:p>
            <a:r>
              <a:rPr kumimoji="1" lang="ja-JP" altLang="en-US" dirty="0"/>
              <a:t>ログイン画面：髙見澤（工夫・もっとしたかったこと（反省点））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↓↓↓</a:t>
            </a:r>
            <a:endParaRPr kumimoji="1" lang="en-US" altLang="ja-JP" dirty="0"/>
          </a:p>
          <a:p>
            <a:r>
              <a:rPr kumimoji="1" lang="ja-JP" altLang="en-US" dirty="0"/>
              <a:t>タスク確認画面：髙見澤→画面制御　川田（工夫・もっとしたかったこと（反省点））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↓↓↓</a:t>
            </a:r>
            <a:endParaRPr kumimoji="1" lang="en-US" altLang="ja-JP" dirty="0"/>
          </a:p>
          <a:p>
            <a:r>
              <a:rPr kumimoji="1" lang="ja-JP" altLang="en-US" dirty="0"/>
              <a:t>タスク追加画面：髙見澤→画面制御　川田（工夫・もっとしたかったこと（反省点））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↓↓↓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about</a:t>
            </a:r>
            <a:r>
              <a:rPr kumimoji="1" lang="ja-JP" altLang="en-US" dirty="0"/>
              <a:t>画面：馬屋原（工夫・もっとしたかったこと（反省点））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ボタン説明でちょける、背景とのメタファー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DE9E1-CB01-4A50-8619-6FBC211D9C5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223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大きく分けてこの三つの項目に</a:t>
            </a:r>
            <a:r>
              <a:rPr kumimoji="1" lang="ja-JP" altLang="en-US"/>
              <a:t>おいて、私たちは大きく成長することができました。</a:t>
            </a:r>
            <a:endParaRPr kumimoji="1" lang="en-US" altLang="ja-JP"/>
          </a:p>
          <a:p>
            <a:r>
              <a:rPr kumimoji="1" lang="ja-JP" altLang="en-US" dirty="0"/>
              <a:t>・計画力</a:t>
            </a:r>
            <a:endParaRPr kumimoji="1" lang="en-US" altLang="ja-JP" dirty="0"/>
          </a:p>
          <a:p>
            <a:r>
              <a:rPr kumimoji="1" lang="ja-JP" altLang="en-US" dirty="0"/>
              <a:t>仕様設計書を適切に作成し、加えて、スケジュールを強く意識したことで無駄なことをする時間がなく、プロジェクト完成に向けて最短ルートで進むことができました。</a:t>
            </a:r>
            <a:endParaRPr kumimoji="1" lang="en-US" altLang="ja-JP" dirty="0"/>
          </a:p>
          <a:p>
            <a:r>
              <a:rPr kumimoji="1" lang="ja-JP" altLang="en-US" dirty="0"/>
              <a:t>・コミュニケーション</a:t>
            </a:r>
            <a:endParaRPr kumimoji="1" lang="en-US" altLang="ja-JP" dirty="0"/>
          </a:p>
          <a:p>
            <a:r>
              <a:rPr kumimoji="1" lang="ja-JP" altLang="en-US" dirty="0"/>
              <a:t>チームとして機能する鍵はコミュニケーションにあると思います。</a:t>
            </a:r>
            <a:endParaRPr kumimoji="1" lang="en-US" altLang="ja-JP" dirty="0"/>
          </a:p>
          <a:p>
            <a:r>
              <a:rPr kumimoji="1" lang="ja-JP" altLang="en-US" dirty="0"/>
              <a:t>細かい確認を怠らなかった結果、意思統一が高い水準で維持されたので、開発がとてもスムーズに進みました。</a:t>
            </a:r>
            <a:endParaRPr kumimoji="1" lang="en-US" altLang="ja-JP" dirty="0"/>
          </a:p>
          <a:p>
            <a:r>
              <a:rPr kumimoji="1" lang="ja-JP" altLang="en-US" dirty="0"/>
              <a:t>・技術力</a:t>
            </a:r>
            <a:endParaRPr kumimoji="1" lang="en-US" altLang="ja-JP" dirty="0"/>
          </a:p>
          <a:p>
            <a:r>
              <a:rPr kumimoji="1" lang="ja-JP" altLang="en-US" dirty="0"/>
              <a:t>講義ではやらなかった未知の技術に挑戦することで「新しいものを理解し使用する力」を身につけました。</a:t>
            </a:r>
            <a:endParaRPr kumimoji="1" lang="en-US" altLang="ja-JP" dirty="0"/>
          </a:p>
          <a:p>
            <a:r>
              <a:rPr kumimoji="1" lang="ja-JP" altLang="en-US" dirty="0"/>
              <a:t>また、そのおかげで視野が広がり「問題点の分析力と解決力」が向上しました。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423AAD-F80A-48C5-B630-89DBA0621B3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02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F4D262-5EE9-73B8-DA04-1D09F1052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DE8627-A2B6-3FB6-A3F9-A02A32515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E90E9B-22DA-536A-A1E9-36EAF473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03F705-32BA-996D-C668-B9013844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83AE62-BEB0-9A42-FDB2-E85DB167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76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365C1-7A67-698B-827F-3C3354D0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C51C52-C225-DE69-2C2C-0EC1D291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8B5261-3D31-6ABC-DCB4-3D5F85C3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5749D0-3DD0-C5C5-EA47-0D2D8A4F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46F1A5-C02B-0185-6A0C-7BEB6670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11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2DE146-73E5-8337-E659-01E4C49AC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21AE53-7168-570C-3CFD-EB2F05C1B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F0CA7A-2E28-1107-DB75-7F16A418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2118B7-D09C-47E8-561C-6E8CAF79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B84D23-38A3-D1A6-4300-D43A07BD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63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1A766B-2E87-E884-D3A2-69104762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613D91-E546-2D40-122A-A8B0ECBB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465F66-FB8E-988B-6FE6-A43EB30C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F132B8-78AC-E071-F546-CA82E308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519EEC-1C58-97A0-9893-CCB626B4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16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092D8B-46CD-9725-2736-3842CD65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556C28-23C8-0320-3DF4-680829554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7875F3-713F-41D6-08E6-5B527202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BBD951-0F77-12FD-67D9-B2A25581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F0B0E8-2983-4D30-3FD0-7BB9E0DA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57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2A75B2-4069-FE21-142C-EE8ABD54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2BC536-E8B2-85E8-7ABF-6B7968222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CE2D7B-C557-133B-BEAD-9410B7648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4A9B3B-90B2-1143-8E97-0DBEDAC7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D02603-BEBE-ABFF-1750-6B2D8DCC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534377-EBBE-9402-0059-0220E787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13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E3403-ECBA-0030-94E8-6C45DC9A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807BC9-F43F-3E55-CE88-E656B6726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3DF8E3-E119-7729-2260-0B4B145C0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D3EE57-70DE-7030-38CE-395CFC0B9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9DAD39-16DD-0DFB-0EE8-28E219DA6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251DCD-C090-F0B2-6A03-3BA151A5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7838080-8A2A-B3BB-F8B2-ED999A9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BA325CF-2B2E-EDAD-48E6-47A11B7B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8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0CAD6-AB6F-300A-24BC-CB3C86A2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9553E2-C824-577A-116C-770B2B34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0EB7E0-44F9-E55E-0D1A-B8CADC65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9B1DF2-19D0-7159-5703-FD7B7065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06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06D020-A795-54D4-3375-261F4CE5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FB7449-4ABD-79C9-E45C-23B57553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292B4B-FC6E-C7F3-DE77-3A24DFDA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41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21970-8205-44E3-EBC7-84FB79CC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DA68B9-0C01-A749-0E62-6D292DB4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76026F-55E0-3D91-B927-7EB598FB9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BC1DBF-BBF4-351A-AE67-8A9EFF19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406DB6-7EE5-F8DD-CA06-9C3D6336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8E3D55-0EED-DE4C-003C-FC3E69F0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41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68BC0D-3E7F-21CF-850A-7E8EA9D7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5E99BEB-43E8-6263-CF68-0D83BDB5E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478D4F-7878-C21A-609B-FA3EFA60D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131E88-7C67-FADC-59F2-CAC06133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1A90-07E1-4D7E-A168-E58EC9C3A8D1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7480F2-238B-293C-AC91-6EFCCBC0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1955ED-C0E6-7A86-9D82-FC1A9E4E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94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3CA142-9D9D-56CD-17AA-86AB3187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877BFB-0A24-0CF3-6874-AEA5D648F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C14954-D178-E3F8-09F0-38A2DAC2B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1A90-07E1-4D7E-A168-E58EC9C3A8D1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42B657-B493-F011-E391-5D33E3277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B1707C-D332-E5C2-D67D-C1762358E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4DFA-4A14-4711-AD51-07605CB2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56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sv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85293B3A-BF39-DF4D-C67F-765CB5EA9852}"/>
              </a:ext>
            </a:extLst>
          </p:cNvPr>
          <p:cNvGrpSpPr/>
          <p:nvPr/>
        </p:nvGrpSpPr>
        <p:grpSpPr>
          <a:xfrm>
            <a:off x="1482900" y="1022202"/>
            <a:ext cx="10248550" cy="3162870"/>
            <a:chOff x="1482900" y="1275121"/>
            <a:chExt cx="10248550" cy="3162870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4DBE4333-859F-847F-DDEA-066DB6AE8732}"/>
                </a:ext>
              </a:extLst>
            </p:cNvPr>
            <p:cNvGrpSpPr/>
            <p:nvPr/>
          </p:nvGrpSpPr>
          <p:grpSpPr>
            <a:xfrm>
              <a:off x="1482900" y="1275121"/>
              <a:ext cx="10248550" cy="2654270"/>
              <a:chOff x="2864228" y="1566952"/>
              <a:chExt cx="10248550" cy="265427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3">
                <p14:nvContentPartPr>
                  <p14:cNvPr id="7" name="インク 6">
                    <a:extLst>
                      <a:ext uri="{FF2B5EF4-FFF2-40B4-BE49-F238E27FC236}">
                        <a16:creationId xmlns:a16="http://schemas.microsoft.com/office/drawing/2014/main" id="{FB6C2DC5-9BA2-7E86-878D-4CDC9A12E192}"/>
                      </a:ext>
                    </a:extLst>
                  </p14:cNvPr>
                  <p14:cNvContentPartPr/>
                  <p14:nvPr/>
                </p14:nvContentPartPr>
                <p14:xfrm>
                  <a:off x="13112418" y="4213302"/>
                  <a:ext cx="360" cy="7920"/>
                </p14:xfrm>
              </p:contentPart>
            </mc:Choice>
            <mc:Fallback xmlns="">
              <p:pic>
                <p:nvPicPr>
                  <p:cNvPr id="7" name="インク 6">
                    <a:extLst>
                      <a:ext uri="{FF2B5EF4-FFF2-40B4-BE49-F238E27FC236}">
                        <a16:creationId xmlns:a16="http://schemas.microsoft.com/office/drawing/2014/main" id="{FB6C2DC5-9BA2-7E86-878D-4CDC9A12E19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3094418" y="4105662"/>
                    <a:ext cx="36000" cy="22356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2E390D7-E826-6DCF-DF9C-E13FA86DAB2F}"/>
                  </a:ext>
                </a:extLst>
              </p:cNvPr>
              <p:cNvSpPr txBox="1"/>
              <p:nvPr/>
            </p:nvSpPr>
            <p:spPr>
              <a:xfrm>
                <a:off x="2864228" y="1566952"/>
                <a:ext cx="1629952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500" b="1" dirty="0">
                    <a:solidFill>
                      <a:schemeClr val="bg1">
                        <a:alpha val="77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タ</a:t>
                </a:r>
                <a:endParaRPr lang="en-US" altLang="ja-JP" sz="115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9A590B0-EE9C-3C9D-5D15-8E51EA822029}"/>
                  </a:ext>
                </a:extLst>
              </p:cNvPr>
              <p:cNvSpPr txBox="1"/>
              <p:nvPr/>
            </p:nvSpPr>
            <p:spPr>
              <a:xfrm>
                <a:off x="4038031" y="1859340"/>
                <a:ext cx="162995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600" b="1" dirty="0">
                    <a:solidFill>
                      <a:schemeClr val="bg1">
                        <a:alpha val="77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ス</a:t>
                </a:r>
                <a:endParaRPr lang="en-US" altLang="ja-JP" sz="96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844E4EA-4218-3DCA-A8D2-903E18DD30A3}"/>
                  </a:ext>
                </a:extLst>
              </p:cNvPr>
              <p:cNvSpPr txBox="1"/>
              <p:nvPr/>
            </p:nvSpPr>
            <p:spPr>
              <a:xfrm>
                <a:off x="5034588" y="1869866"/>
                <a:ext cx="162995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600" b="1" dirty="0">
                    <a:solidFill>
                      <a:schemeClr val="bg1">
                        <a:alpha val="77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ク</a:t>
                </a:r>
                <a:endParaRPr lang="en-US" altLang="ja-JP" sz="96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887EFA2-F94A-8D0D-A1BE-AFEC52FE8EAA}"/>
                  </a:ext>
                </a:extLst>
              </p:cNvPr>
              <p:cNvSpPr txBox="1"/>
              <p:nvPr/>
            </p:nvSpPr>
            <p:spPr>
              <a:xfrm>
                <a:off x="6117594" y="1577478"/>
                <a:ext cx="1629952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500" b="1" dirty="0">
                    <a:solidFill>
                      <a:schemeClr val="bg1">
                        <a:alpha val="77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管</a:t>
                </a:r>
                <a:endParaRPr lang="en-US" altLang="ja-JP" sz="115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ABD7963-A42C-2586-B9AA-504C8BF14A54}"/>
                  </a:ext>
                </a:extLst>
              </p:cNvPr>
              <p:cNvSpPr txBox="1"/>
              <p:nvPr/>
            </p:nvSpPr>
            <p:spPr>
              <a:xfrm>
                <a:off x="7472978" y="1869866"/>
                <a:ext cx="162995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600" b="1" dirty="0">
                    <a:solidFill>
                      <a:schemeClr val="bg1">
                        <a:alpha val="77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理</a:t>
                </a:r>
                <a:endParaRPr lang="en-US" altLang="ja-JP" sz="96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A2BD077-E12B-D8EB-ACED-B587D466B6BA}"/>
                  </a:ext>
                </a:extLst>
              </p:cNvPr>
              <p:cNvSpPr txBox="1"/>
              <p:nvPr/>
            </p:nvSpPr>
            <p:spPr>
              <a:xfrm>
                <a:off x="8631571" y="1859340"/>
                <a:ext cx="162995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600" b="1" dirty="0">
                    <a:solidFill>
                      <a:schemeClr val="bg1">
                        <a:alpha val="77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ツ</a:t>
                </a:r>
                <a:endParaRPr lang="en-US" altLang="ja-JP" sz="96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19268CC-F053-D209-ED32-C4F5752F3823}"/>
                  </a:ext>
                </a:extLst>
              </p:cNvPr>
              <p:cNvSpPr txBox="1"/>
              <p:nvPr/>
            </p:nvSpPr>
            <p:spPr>
              <a:xfrm>
                <a:off x="9683126" y="1848814"/>
                <a:ext cx="162995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600" b="1" dirty="0">
                    <a:solidFill>
                      <a:schemeClr val="bg1">
                        <a:alpha val="77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ー</a:t>
                </a:r>
                <a:endParaRPr lang="en-US" altLang="ja-JP" sz="96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5D80DEF-2784-AF58-A91B-199594D608A8}"/>
                  </a:ext>
                </a:extLst>
              </p:cNvPr>
              <p:cNvSpPr txBox="1"/>
              <p:nvPr/>
            </p:nvSpPr>
            <p:spPr>
              <a:xfrm>
                <a:off x="10767428" y="1868828"/>
                <a:ext cx="162995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600" b="1" dirty="0">
                    <a:solidFill>
                      <a:schemeClr val="bg1">
                        <a:alpha val="77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ル</a:t>
                </a:r>
                <a:endParaRPr lang="en-US" altLang="ja-JP" sz="96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43C8DA63-957E-BCB3-C553-A267C7153982}"/>
                </a:ext>
              </a:extLst>
            </p:cNvPr>
            <p:cNvGrpSpPr/>
            <p:nvPr/>
          </p:nvGrpSpPr>
          <p:grpSpPr>
            <a:xfrm>
              <a:off x="2203397" y="3166671"/>
              <a:ext cx="7958627" cy="1271320"/>
              <a:chOff x="2231006" y="3440082"/>
              <a:chExt cx="8154805" cy="1248650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26F99EC-3A36-08B3-4473-E4C2724FB9E5}"/>
                  </a:ext>
                </a:extLst>
              </p:cNvPr>
              <p:cNvSpPr/>
              <p:nvPr/>
            </p:nvSpPr>
            <p:spPr>
              <a:xfrm>
                <a:off x="2231006" y="3440083"/>
                <a:ext cx="1422254" cy="124864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ja-JP" altLang="en-US" sz="8800" i="0" u="none" strike="noStrike" dirty="0">
                    <a:solidFill>
                      <a:schemeClr val="tx1"/>
                    </a:solidFill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</a:rPr>
                  <a:t>チ</a:t>
                </a:r>
                <a:endParaRPr lang="en-US" altLang="ja-JP" sz="3600" i="0" u="none" strike="noStrike" dirty="0"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B3AE9246-D4C0-D1DD-34F1-79725C4565BC}"/>
                  </a:ext>
                </a:extLst>
              </p:cNvPr>
              <p:cNvSpPr/>
              <p:nvPr/>
            </p:nvSpPr>
            <p:spPr>
              <a:xfrm>
                <a:off x="3653260" y="3440082"/>
                <a:ext cx="1422254" cy="124864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ja-JP" altLang="en-US" sz="8800" dirty="0">
                    <a:solidFill>
                      <a:schemeClr val="tx1"/>
                    </a:solidFill>
                    <a:latin typeface="游明朝" panose="02020400000000000000" pitchFamily="18" charset="-128"/>
                    <a:ea typeface="游明朝" panose="02020400000000000000" pitchFamily="18" charset="-128"/>
                  </a:rPr>
                  <a:t>ー</a:t>
                </a:r>
                <a:endParaRPr lang="en-US" altLang="ja-JP" sz="3600" u="none" strike="noStrike" dirty="0"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6F7843D1-44FD-97F6-34AD-DAA5303E460A}"/>
                  </a:ext>
                </a:extLst>
              </p:cNvPr>
              <p:cNvSpPr/>
              <p:nvPr/>
            </p:nvSpPr>
            <p:spPr>
              <a:xfrm>
                <a:off x="5075514" y="3440082"/>
                <a:ext cx="1422254" cy="124864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ja-JP" altLang="en-US" sz="8800" b="0" i="0" u="none" strike="noStrike" dirty="0">
                    <a:solidFill>
                      <a:schemeClr val="tx1"/>
                    </a:solidFill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</a:rPr>
                  <a:t>ム</a:t>
                </a:r>
                <a:endParaRPr lang="en-US" altLang="ja-JP" sz="3600" b="0" i="0" u="none" strike="noStrike" dirty="0"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836EE224-AB7F-FB8A-5E3F-D62195A509F2}"/>
                  </a:ext>
                </a:extLst>
              </p:cNvPr>
              <p:cNvSpPr/>
              <p:nvPr/>
            </p:nvSpPr>
            <p:spPr>
              <a:xfrm>
                <a:off x="6497768" y="3440082"/>
                <a:ext cx="1422254" cy="1248649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ja-JP" sz="8800" b="0" i="0" u="none" strike="noStrike" dirty="0">
                    <a:solidFill>
                      <a:schemeClr val="bg1"/>
                    </a:solidFill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</a:rPr>
                  <a:t>F</a:t>
                </a:r>
                <a:endParaRPr lang="en-US" altLang="ja-JP" sz="3600" b="0" i="0" u="none" strike="noStrike" dirty="0">
                  <a:solidFill>
                    <a:schemeClr val="bg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6BE46CB7-F257-4925-7393-C54F66625B85}"/>
                  </a:ext>
                </a:extLst>
              </p:cNvPr>
              <p:cNvSpPr/>
              <p:nvPr/>
            </p:nvSpPr>
            <p:spPr>
              <a:xfrm>
                <a:off x="7629984" y="3440082"/>
                <a:ext cx="1422254" cy="1248649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ja-JP" altLang="en-US" sz="7200" dirty="0">
                    <a:solidFill>
                      <a:schemeClr val="bg1"/>
                    </a:solidFill>
                    <a:latin typeface="游明朝" panose="02020400000000000000" pitchFamily="18" charset="-128"/>
                    <a:ea typeface="游明朝" panose="02020400000000000000" pitchFamily="18" charset="-128"/>
                  </a:rPr>
                  <a:t>━</a:t>
                </a:r>
                <a:endParaRPr lang="en-US" altLang="ja-JP" sz="2800" b="0" i="0" u="none" strike="noStrike" dirty="0">
                  <a:solidFill>
                    <a:schemeClr val="bg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B2E4E3A8-7C42-E078-75A6-AA3E657FE113}"/>
                  </a:ext>
                </a:extLst>
              </p:cNvPr>
              <p:cNvSpPr/>
              <p:nvPr/>
            </p:nvSpPr>
            <p:spPr>
              <a:xfrm>
                <a:off x="8963557" y="3440082"/>
                <a:ext cx="1422254" cy="1248649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ja-JP" altLang="en-US" sz="8800" dirty="0">
                    <a:solidFill>
                      <a:schemeClr val="bg1"/>
                    </a:solidFill>
                    <a:latin typeface="游明朝" panose="02020400000000000000" pitchFamily="18" charset="-128"/>
                    <a:ea typeface="游明朝" panose="02020400000000000000" pitchFamily="18" charset="-128"/>
                  </a:rPr>
                  <a:t>２</a:t>
                </a:r>
                <a:endParaRPr lang="en-US" altLang="ja-JP" sz="3600" b="0" i="0" u="none" strike="noStrike" dirty="0">
                  <a:solidFill>
                    <a:schemeClr val="bg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p:grpSp>
      </p:grp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5A8DA51-D44E-79D5-E7E8-2816FE7A3FBC}"/>
              </a:ext>
            </a:extLst>
          </p:cNvPr>
          <p:cNvSpPr/>
          <p:nvPr/>
        </p:nvSpPr>
        <p:spPr>
          <a:xfrm>
            <a:off x="12986" y="4958693"/>
            <a:ext cx="11076511" cy="574189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8F713A1-F146-73CB-7B61-55AF0A33A2BB}"/>
              </a:ext>
            </a:extLst>
          </p:cNvPr>
          <p:cNvCxnSpPr/>
          <p:nvPr/>
        </p:nvCxnSpPr>
        <p:spPr>
          <a:xfrm>
            <a:off x="11556460" y="0"/>
            <a:ext cx="0" cy="6858000"/>
          </a:xfrm>
          <a:prstGeom prst="line">
            <a:avLst/>
          </a:prstGeom>
          <a:ln w="127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A428A47-C281-8A6B-ED8D-C57FE5783068}"/>
              </a:ext>
            </a:extLst>
          </p:cNvPr>
          <p:cNvCxnSpPr>
            <a:cxnSpLocks/>
          </p:cNvCxnSpPr>
          <p:nvPr/>
        </p:nvCxnSpPr>
        <p:spPr>
          <a:xfrm flipH="1">
            <a:off x="-4350" y="6254059"/>
            <a:ext cx="12192000" cy="0"/>
          </a:xfrm>
          <a:prstGeom prst="line">
            <a:avLst/>
          </a:prstGeom>
          <a:ln w="127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95D38E7-D1DC-FBEC-D894-44901C0D8393}"/>
              </a:ext>
            </a:extLst>
          </p:cNvPr>
          <p:cNvSpPr txBox="1"/>
          <p:nvPr/>
        </p:nvSpPr>
        <p:spPr>
          <a:xfrm>
            <a:off x="2139201" y="4800474"/>
            <a:ext cx="2157818" cy="584775"/>
          </a:xfrm>
          <a:prstGeom prst="rect">
            <a:avLst/>
          </a:prstGeom>
          <a:noFill/>
          <a:ln>
            <a:noFill/>
          </a:ln>
          <a:sp3d/>
        </p:spPr>
        <p:txBody>
          <a:bodyPr wrap="square" rtlCol="0">
            <a:spAutoFit/>
          </a:bodyPr>
          <a:lstStyle/>
          <a:p>
            <a:r>
              <a:rPr lang="ja-JP" altLang="en-US" sz="3200" b="1" i="0" spc="600" dirty="0">
                <a:ln w="3175">
                  <a:noFill/>
                </a:ln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髙見澤響</a:t>
            </a:r>
            <a:endParaRPr kumimoji="1" lang="ja-JP" altLang="en-US" sz="3200" b="1" spc="600" dirty="0">
              <a:ln w="3175">
                <a:noFill/>
              </a:ln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3498C3F-029E-5538-8B66-FD90C5C7A48F}"/>
              </a:ext>
            </a:extLst>
          </p:cNvPr>
          <p:cNvSpPr txBox="1"/>
          <p:nvPr/>
        </p:nvSpPr>
        <p:spPr>
          <a:xfrm>
            <a:off x="4297019" y="4800474"/>
            <a:ext cx="2157818" cy="584775"/>
          </a:xfrm>
          <a:prstGeom prst="rect">
            <a:avLst/>
          </a:prstGeom>
          <a:noFill/>
          <a:ln>
            <a:noFill/>
          </a:ln>
          <a:sp3d/>
        </p:spPr>
        <p:txBody>
          <a:bodyPr wrap="square" rtlCol="0">
            <a:spAutoFit/>
          </a:bodyPr>
          <a:lstStyle/>
          <a:p>
            <a:r>
              <a:rPr lang="ja-JP" altLang="en-US" sz="3200" b="1" spc="600" dirty="0">
                <a:ln w="3175">
                  <a:noFill/>
                </a:ln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川田怜奈</a:t>
            </a:r>
            <a:endParaRPr kumimoji="1" lang="ja-JP" altLang="en-US" sz="3200" b="1" spc="600" dirty="0">
              <a:ln w="3175">
                <a:noFill/>
              </a:ln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A4B39BF-56C5-0235-2C0F-B58A9C89C186}"/>
              </a:ext>
            </a:extLst>
          </p:cNvPr>
          <p:cNvSpPr txBox="1"/>
          <p:nvPr/>
        </p:nvSpPr>
        <p:spPr>
          <a:xfrm>
            <a:off x="6481182" y="4800474"/>
            <a:ext cx="2710567" cy="584775"/>
          </a:xfrm>
          <a:prstGeom prst="rect">
            <a:avLst/>
          </a:prstGeom>
          <a:noFill/>
          <a:ln>
            <a:noFill/>
          </a:ln>
          <a:sp3d/>
        </p:spPr>
        <p:txBody>
          <a:bodyPr wrap="square" rtlCol="0">
            <a:spAutoFit/>
          </a:bodyPr>
          <a:lstStyle/>
          <a:p>
            <a:r>
              <a:rPr kumimoji="1" lang="ja-JP" altLang="en-US" sz="3200" b="1" spc="600" dirty="0">
                <a:ln w="3175">
                  <a:noFill/>
                </a:ln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馬屋原琉生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A364BBC-F25D-653C-7A55-B2FFE5A6363F}"/>
              </a:ext>
            </a:extLst>
          </p:cNvPr>
          <p:cNvSpPr txBox="1"/>
          <p:nvPr/>
        </p:nvSpPr>
        <p:spPr>
          <a:xfrm>
            <a:off x="9112075" y="4800474"/>
            <a:ext cx="1881447" cy="584775"/>
          </a:xfrm>
          <a:prstGeom prst="rect">
            <a:avLst/>
          </a:prstGeom>
          <a:noFill/>
          <a:ln>
            <a:noFill/>
          </a:ln>
          <a:sp3d/>
        </p:spPr>
        <p:txBody>
          <a:bodyPr wrap="square" rtlCol="0">
            <a:spAutoFit/>
          </a:bodyPr>
          <a:lstStyle/>
          <a:p>
            <a:r>
              <a:rPr lang="ja-JP" altLang="en-US" sz="3200" b="1" spc="600" dirty="0">
                <a:ln w="3175">
                  <a:noFill/>
                </a:ln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鴨侑汰</a:t>
            </a:r>
            <a:endParaRPr kumimoji="1" lang="ja-JP" altLang="en-US" sz="3200" b="1" spc="600" dirty="0">
              <a:ln w="3175">
                <a:noFill/>
              </a:ln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D947CC9-9A6B-D943-7863-F9995AABB9A3}"/>
              </a:ext>
            </a:extLst>
          </p:cNvPr>
          <p:cNvSpPr txBox="1"/>
          <p:nvPr/>
        </p:nvSpPr>
        <p:spPr>
          <a:xfrm>
            <a:off x="130957" y="5783284"/>
            <a:ext cx="10243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※</a:t>
            </a:r>
            <a:r>
              <a:rPr lang="ja-JP" altLang="en-US" sz="2800" dirty="0">
                <a:solidFill>
                  <a:srgbClr val="FF0000"/>
                </a:solidFill>
              </a:rPr>
              <a:t>今からのスライド</a:t>
            </a:r>
            <a:r>
              <a:rPr kumimoji="1" lang="ja-JP" altLang="en-US" sz="2800" dirty="0">
                <a:solidFill>
                  <a:srgbClr val="FF0000"/>
                </a:solidFill>
              </a:rPr>
              <a:t>は著作権に最大限配慮して作成しています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50C35B8-BE7F-9798-3577-B7287C300F68}"/>
              </a:ext>
            </a:extLst>
          </p:cNvPr>
          <p:cNvSpPr txBox="1"/>
          <p:nvPr/>
        </p:nvSpPr>
        <p:spPr>
          <a:xfrm>
            <a:off x="500958" y="6289950"/>
            <a:ext cx="10243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また、音が流れますため、音量にお気をつけください</a:t>
            </a:r>
          </a:p>
        </p:txBody>
      </p:sp>
    </p:spTree>
    <p:extLst>
      <p:ext uri="{BB962C8B-B14F-4D97-AF65-F5344CB8AC3E}">
        <p14:creationId xmlns:p14="http://schemas.microsoft.com/office/powerpoint/2010/main" val="202287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虹のイラスト">
            <a:extLst>
              <a:ext uri="{FF2B5EF4-FFF2-40B4-BE49-F238E27FC236}">
                <a16:creationId xmlns:a16="http://schemas.microsoft.com/office/drawing/2014/main" id="{3AC9AB8E-F3F2-DAD9-C166-A5F42BA3D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344" y="-1977935"/>
            <a:ext cx="12339344" cy="884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レベルアップ">
            <a:hlinkClick r:id="" action="ppaction://media"/>
            <a:extLst>
              <a:ext uri="{FF2B5EF4-FFF2-40B4-BE49-F238E27FC236}">
                <a16:creationId xmlns:a16="http://schemas.microsoft.com/office/drawing/2014/main" id="{E65B33FD-E2C4-66CA-691D-17C4D12F1C9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6191" y="4207566"/>
            <a:ext cx="609600" cy="6096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91DAE4A-14D7-3D7F-7515-DA2D26B21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4508" y="2912166"/>
            <a:ext cx="3733800" cy="3810000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0291794-4C3E-FDE9-EBAB-D13663AC9048}"/>
              </a:ext>
            </a:extLst>
          </p:cNvPr>
          <p:cNvSpPr/>
          <p:nvPr/>
        </p:nvSpPr>
        <p:spPr>
          <a:xfrm>
            <a:off x="1775791" y="927652"/>
            <a:ext cx="9051235" cy="11131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2B652A6-BE2B-085E-BD70-6B0EDB82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733" y="1156817"/>
            <a:ext cx="9825111" cy="675249"/>
          </a:xfrm>
        </p:spPr>
        <p:txBody>
          <a:bodyPr>
            <a:noAutofit/>
          </a:bodyPr>
          <a:lstStyle/>
          <a:p>
            <a:r>
              <a:rPr lang="ja-JP" altLang="en-US" sz="4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そうだ！妹</a:t>
            </a:r>
            <a:r>
              <a:rPr lang="ja-JP" altLang="en-US" sz="4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にけつを叩いてもらおう！！</a:t>
            </a:r>
            <a:endParaRPr kumimoji="1" lang="ja-JP" altLang="en-US" sz="4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思考の吹き出し: 雲形 2">
            <a:extLst>
              <a:ext uri="{FF2B5EF4-FFF2-40B4-BE49-F238E27FC236}">
                <a16:creationId xmlns:a16="http://schemas.microsoft.com/office/drawing/2014/main" id="{7F20292F-780F-275E-E1D6-21F26DCBA9E6}"/>
              </a:ext>
            </a:extLst>
          </p:cNvPr>
          <p:cNvSpPr/>
          <p:nvPr/>
        </p:nvSpPr>
        <p:spPr>
          <a:xfrm>
            <a:off x="7472571" y="1897609"/>
            <a:ext cx="2440055" cy="179974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" name="図 4" descr="ドレスを着ている女性のイラスト&#10;&#10;中程度の精度で自動的に生成された説明">
            <a:extLst>
              <a:ext uri="{FF2B5EF4-FFF2-40B4-BE49-F238E27FC236}">
                <a16:creationId xmlns:a16="http://schemas.microsoft.com/office/drawing/2014/main" id="{73C5B1BF-DB88-C8F3-BC9E-D4CE12FDE2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089" y="2121565"/>
            <a:ext cx="793145" cy="148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25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4545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背景パターン&#10;&#10;自動的に生成された説明">
            <a:extLst>
              <a:ext uri="{FF2B5EF4-FFF2-40B4-BE49-F238E27FC236}">
                <a16:creationId xmlns:a16="http://schemas.microsoft.com/office/drawing/2014/main" id="{4E223EC4-7375-DF7E-365F-2C15699884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10"/>
          <a:stretch/>
        </p:blipFill>
        <p:spPr>
          <a:xfrm>
            <a:off x="0" y="6611"/>
            <a:ext cx="12192000" cy="6851389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AA532D5-6705-6851-D031-693D822A28F3}"/>
              </a:ext>
            </a:extLst>
          </p:cNvPr>
          <p:cNvSpPr/>
          <p:nvPr/>
        </p:nvSpPr>
        <p:spPr>
          <a:xfrm>
            <a:off x="252045" y="140677"/>
            <a:ext cx="10308223" cy="6576646"/>
          </a:xfrm>
          <a:prstGeom prst="roundRect">
            <a:avLst/>
          </a:prstGeom>
          <a:solidFill>
            <a:schemeClr val="bg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2352CCF-00D1-4A97-42E3-21C7C480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1897" cy="880351"/>
          </a:xfrm>
        </p:spPr>
        <p:txBody>
          <a:bodyPr/>
          <a:lstStyle/>
          <a:p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妹ちゃんのプロフィール</a:t>
            </a:r>
          </a:p>
        </p:txBody>
      </p:sp>
      <p:pic>
        <p:nvPicPr>
          <p:cNvPr id="5" name="コンテンツ プレースホルダー 4" descr="ドレスを着ている女性のイラスト&#10;&#10;低い精度で自動的に生成された説明">
            <a:extLst>
              <a:ext uri="{FF2B5EF4-FFF2-40B4-BE49-F238E27FC236}">
                <a16:creationId xmlns:a16="http://schemas.microsoft.com/office/drawing/2014/main" id="{E09B04F5-73B0-8350-5444-CE2BF4813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680" y="1511410"/>
            <a:ext cx="2898834" cy="5424043"/>
          </a:xfrm>
          <a:effectLst/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DAD0733-E8D3-B535-97B4-751118474242}"/>
              </a:ext>
            </a:extLst>
          </p:cNvPr>
          <p:cNvSpPr/>
          <p:nvPr/>
        </p:nvSpPr>
        <p:spPr>
          <a:xfrm>
            <a:off x="630417" y="1245476"/>
            <a:ext cx="11561583" cy="5471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名前：</a:t>
            </a:r>
            <a:r>
              <a:rPr kumimoji="1" lang="ja-JP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  </a:t>
            </a:r>
            <a:r>
              <a:rPr kumimoji="1" lang="ja-JP" altLang="en-US" sz="32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黒華　みき（くろはな　みき）</a:t>
            </a:r>
            <a:endParaRPr kumimoji="1" lang="en-US" altLang="ja-JP" sz="3200" b="1" dirty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出身： 東京都</a:t>
            </a:r>
            <a:endParaRPr lang="en-US" altLang="ja-JP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kumimoji="1" lang="ja-JP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学年： 私立黒華女学院中等部１年生</a:t>
            </a:r>
            <a:endParaRPr kumimoji="1" lang="en-US" altLang="ja-JP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家族構成： 父・母・兄・自分の４人家族</a:t>
            </a:r>
            <a:endParaRPr lang="en-US" altLang="ja-JP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好きもの： サンリオキャラクターの切り身ちゃん</a:t>
            </a:r>
            <a:endParaRPr lang="en-US" altLang="ja-JP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悩み： </a:t>
            </a:r>
            <a:r>
              <a:rPr lang="ja-JP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自己管理が全くできない兄をどうすべきか</a:t>
            </a:r>
            <a:endParaRPr lang="en-US" altLang="ja-JP" sz="32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en-US" altLang="ja-JP" sz="3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	</a:t>
            </a:r>
            <a:r>
              <a:rPr lang="ja-JP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　悩んでいる</a:t>
            </a:r>
            <a:endParaRPr lang="en-US" altLang="ja-JP" sz="32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kumimoji="1" lang="ja-JP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秘密：</a:t>
            </a:r>
            <a:r>
              <a:rPr kumimoji="1" lang="ja-JP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 </a:t>
            </a:r>
            <a:r>
              <a:rPr kumimoji="1" lang="ja-JP" altLang="en-US" sz="32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兄に不遜な態度を取っているが、本当は</a:t>
            </a:r>
            <a:endParaRPr kumimoji="1" lang="en-US" altLang="ja-JP" sz="3200" b="1" dirty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en-US" altLang="ja-JP" sz="32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	</a:t>
            </a:r>
            <a:r>
              <a:rPr lang="ja-JP" altLang="en-US" sz="32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　</a:t>
            </a:r>
            <a:r>
              <a:rPr kumimoji="1" lang="ja-JP" altLang="en-US" sz="32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兄の事が好きなので、貴重なお小遣いを使い</a:t>
            </a:r>
            <a:endParaRPr kumimoji="1" lang="en-US" altLang="ja-JP" sz="3200" b="1" dirty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en-US" altLang="ja-JP" sz="32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	</a:t>
            </a:r>
            <a:r>
              <a:rPr lang="ja-JP" altLang="en-US" sz="32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　</a:t>
            </a:r>
            <a:r>
              <a:rPr kumimoji="1" lang="ja-JP" altLang="en-US" sz="32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タスク管理アプリの作成を依頼した</a:t>
            </a:r>
            <a:endParaRPr kumimoji="1" lang="en-US" altLang="ja-JP" sz="3200" b="1" dirty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5DFAE8E3-522D-FAF0-180F-02BD50E66BE2}"/>
              </a:ext>
            </a:extLst>
          </p:cNvPr>
          <p:cNvSpPr/>
          <p:nvPr/>
        </p:nvSpPr>
        <p:spPr>
          <a:xfrm rot="672194">
            <a:off x="598546" y="667573"/>
            <a:ext cx="9759233" cy="4524025"/>
          </a:xfrm>
          <a:prstGeom prst="rightArrow">
            <a:avLst/>
          </a:prstGeom>
          <a:solidFill>
            <a:schemeClr val="bg1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951881-DDBE-44EB-962C-87D57C2D0247}"/>
              </a:ext>
            </a:extLst>
          </p:cNvPr>
          <p:cNvSpPr txBox="1"/>
          <p:nvPr/>
        </p:nvSpPr>
        <p:spPr>
          <a:xfrm rot="646749">
            <a:off x="797527" y="2167708"/>
            <a:ext cx="1122736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0" b="1" dirty="0"/>
              <a:t>版権フリー</a:t>
            </a:r>
            <a:r>
              <a:rPr kumimoji="1" lang="en-US" altLang="ja-JP" sz="11500" b="1" dirty="0"/>
              <a:t>!?</a:t>
            </a:r>
            <a:endParaRPr kumimoji="1" lang="ja-JP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67076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楕円 20">
            <a:extLst>
              <a:ext uri="{FF2B5EF4-FFF2-40B4-BE49-F238E27FC236}">
                <a16:creationId xmlns:a16="http://schemas.microsoft.com/office/drawing/2014/main" id="{D962B77E-8C9C-B72C-9C8C-7528C3C978E2}"/>
              </a:ext>
            </a:extLst>
          </p:cNvPr>
          <p:cNvSpPr/>
          <p:nvPr/>
        </p:nvSpPr>
        <p:spPr>
          <a:xfrm>
            <a:off x="7034304" y="4770493"/>
            <a:ext cx="3018249" cy="20875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7FE90C27-2BEA-5D4E-45F3-38991DFB5CFF}"/>
              </a:ext>
            </a:extLst>
          </p:cNvPr>
          <p:cNvSpPr/>
          <p:nvPr/>
        </p:nvSpPr>
        <p:spPr>
          <a:xfrm>
            <a:off x="3476564" y="4829679"/>
            <a:ext cx="3018249" cy="20875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2C35C406-4866-C037-B72E-A1E39924BAFB}"/>
              </a:ext>
            </a:extLst>
          </p:cNvPr>
          <p:cNvSpPr/>
          <p:nvPr/>
        </p:nvSpPr>
        <p:spPr>
          <a:xfrm>
            <a:off x="8065890" y="564279"/>
            <a:ext cx="3018249" cy="20875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A6DD476-92B3-4031-496F-4F754F1C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96" y="298915"/>
            <a:ext cx="6667837" cy="786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開発環境・技術スタック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069185E-67DA-803E-A15F-0695EF4EE119}"/>
              </a:ext>
            </a:extLst>
          </p:cNvPr>
          <p:cNvSpPr/>
          <p:nvPr/>
        </p:nvSpPr>
        <p:spPr>
          <a:xfrm>
            <a:off x="3792316" y="1486159"/>
            <a:ext cx="4259877" cy="3812404"/>
          </a:xfrm>
          <a:prstGeom prst="ellipse">
            <a:avLst/>
          </a:prstGeom>
          <a:solidFill>
            <a:schemeClr val="accent5">
              <a:lumMod val="40000"/>
              <a:lumOff val="60000"/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7" name="Graphic 6" descr="グループ">
            <a:extLst>
              <a:ext uri="{FF2B5EF4-FFF2-40B4-BE49-F238E27FC236}">
                <a16:creationId xmlns:a16="http://schemas.microsoft.com/office/drawing/2014/main" id="{A22AD34A-10EE-4AA5-F364-69BD75A4B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9171" y="651008"/>
            <a:ext cx="2040306" cy="204030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BE6A99-CBEE-66B3-91EB-0E65212664ED}"/>
              </a:ext>
            </a:extLst>
          </p:cNvPr>
          <p:cNvSpPr txBox="1"/>
          <p:nvPr/>
        </p:nvSpPr>
        <p:spPr>
          <a:xfrm>
            <a:off x="2995448" y="2756199"/>
            <a:ext cx="57923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S明朝E" panose="02020900000000000000" pitchFamily="18" charset="-128"/>
                <a:ea typeface="HGS明朝E" panose="02020900000000000000" pitchFamily="18" charset="-128"/>
                <a:cs typeface="+mn-cs"/>
              </a:rPr>
              <a:t>4</a:t>
            </a:r>
            <a:r>
              <a:rPr kumimoji="1" lang="ja-JP" altLang="en-US" sz="4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S明朝E" panose="02020900000000000000" pitchFamily="18" charset="-128"/>
                <a:ea typeface="HGS明朝E" panose="02020900000000000000" pitchFamily="18" charset="-128"/>
                <a:cs typeface="+mn-cs"/>
              </a:rPr>
              <a:t>人で開発</a:t>
            </a:r>
            <a:r>
              <a:rPr kumimoji="1" lang="en-US" altLang="ja-JP" sz="4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S明朝E" panose="02020900000000000000" pitchFamily="18" charset="-128"/>
                <a:ea typeface="HGS明朝E" panose="02020900000000000000" pitchFamily="18" charset="-128"/>
                <a:cs typeface="+mn-cs"/>
              </a:rPr>
              <a:t>!!!!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S明朝B" panose="02020800000000000000" pitchFamily="18" charset="-128"/>
                <a:ea typeface="HGS明朝B" panose="02020800000000000000" pitchFamily="18" charset="-128"/>
                <a:cs typeface="+mn-cs"/>
              </a:rPr>
              <a:t>（</a:t>
            </a:r>
            <a:r>
              <a:rPr kumimoji="1" lang="en-US" altLang="ja-JP" sz="4400" b="1" i="1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S明朝B" panose="02020800000000000000" pitchFamily="18" charset="-128"/>
                <a:ea typeface="HGS明朝B" panose="02020800000000000000" pitchFamily="18" charset="-128"/>
                <a:cs typeface="+mn-cs"/>
              </a:rPr>
              <a:t>PulsDojo</a:t>
            </a:r>
            <a:r>
              <a:rPr kumimoji="1" lang="ja-JP" altLang="en-US" sz="4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S明朝B" panose="02020800000000000000" pitchFamily="18" charset="-128"/>
                <a:ea typeface="HGS明朝B" panose="02020800000000000000" pitchFamily="18" charset="-128"/>
                <a:cs typeface="+mn-cs"/>
              </a:rPr>
              <a:t>史上初</a:t>
            </a:r>
            <a:r>
              <a:rPr kumimoji="1" lang="en-US" altLang="ja-JP" sz="4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S明朝B" panose="02020800000000000000" pitchFamily="18" charset="-128"/>
                <a:ea typeface="HGS明朝B" panose="02020800000000000000" pitchFamily="18" charset="-128"/>
                <a:cs typeface="+mn-cs"/>
              </a:rPr>
              <a:t>!!</a:t>
            </a:r>
            <a:r>
              <a:rPr kumimoji="1" lang="ja-JP" altLang="en-US" sz="4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S明朝B" panose="02020800000000000000" pitchFamily="18" charset="-128"/>
                <a:ea typeface="HGS明朝B" panose="02020800000000000000" pitchFamily="18" charset="-128"/>
                <a:cs typeface="+mn-cs"/>
              </a:rPr>
              <a:t>）</a:t>
            </a:r>
            <a:endParaRPr kumimoji="1" lang="en-US" altLang="ja-JP" sz="44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明朝B" panose="02020800000000000000" pitchFamily="18" charset="-128"/>
              <a:ea typeface="HGS明朝B" panose="02020800000000000000" pitchFamily="18" charset="-128"/>
              <a:cs typeface="+mn-cs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3556AC3-51EE-7DEB-0DB6-1A877BD70A4A}"/>
              </a:ext>
            </a:extLst>
          </p:cNvPr>
          <p:cNvSpPr/>
          <p:nvPr/>
        </p:nvSpPr>
        <p:spPr>
          <a:xfrm>
            <a:off x="182953" y="1850564"/>
            <a:ext cx="3018249" cy="2087507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3" name="図 12" descr="ロゴ&#10;&#10;自動的に生成された説明">
            <a:extLst>
              <a:ext uri="{FF2B5EF4-FFF2-40B4-BE49-F238E27FC236}">
                <a16:creationId xmlns:a16="http://schemas.microsoft.com/office/drawing/2014/main" id="{F62A681F-BEEC-9F0F-474A-40FED5954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13" y="298915"/>
            <a:ext cx="3417527" cy="1379887"/>
          </a:xfrm>
          <a:prstGeom prst="rect">
            <a:avLst/>
          </a:prstGeom>
        </p:spPr>
      </p:pic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03890B54-9EFE-2E1E-ACB3-927992AF23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1" y="1469062"/>
            <a:ext cx="2795566" cy="13977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6" name="楕円 15">
            <a:extLst>
              <a:ext uri="{FF2B5EF4-FFF2-40B4-BE49-F238E27FC236}">
                <a16:creationId xmlns:a16="http://schemas.microsoft.com/office/drawing/2014/main" id="{4D20CB52-21DF-7F66-0194-577B92849439}"/>
              </a:ext>
            </a:extLst>
          </p:cNvPr>
          <p:cNvSpPr/>
          <p:nvPr/>
        </p:nvSpPr>
        <p:spPr>
          <a:xfrm>
            <a:off x="117936" y="4604278"/>
            <a:ext cx="3018249" cy="20875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E5A861F-1ECD-B7F0-0E32-E0E961EFE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53" y="3881911"/>
            <a:ext cx="2454634" cy="2454634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1859BCF4-2AF7-F192-5BFB-CDD97314F599}"/>
              </a:ext>
            </a:extLst>
          </p:cNvPr>
          <p:cNvSpPr/>
          <p:nvPr/>
        </p:nvSpPr>
        <p:spPr>
          <a:xfrm>
            <a:off x="8873650" y="2955692"/>
            <a:ext cx="3018249" cy="20875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2" name="図 11" descr="ロゴ&#10;&#10;自動的に生成された説明">
            <a:extLst>
              <a:ext uri="{FF2B5EF4-FFF2-40B4-BE49-F238E27FC236}">
                <a16:creationId xmlns:a16="http://schemas.microsoft.com/office/drawing/2014/main" id="{E8C2D81D-23B1-1B53-11BB-87A6D556F6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896" y="2659558"/>
            <a:ext cx="2454634" cy="1460577"/>
          </a:xfrm>
          <a:prstGeom prst="rect">
            <a:avLst/>
          </a:prstGeom>
        </p:spPr>
      </p:pic>
      <p:pic>
        <p:nvPicPr>
          <p:cNvPr id="18" name="図 17" descr="抽象, 挿絵, 記号 が含まれている画像&#10;&#10;自動的に生成された説明">
            <a:extLst>
              <a:ext uri="{FF2B5EF4-FFF2-40B4-BE49-F238E27FC236}">
                <a16:creationId xmlns:a16="http://schemas.microsoft.com/office/drawing/2014/main" id="{1D828A73-66C8-ED4E-1F8B-6878EE62A8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676" y="4780007"/>
            <a:ext cx="2442199" cy="1282155"/>
          </a:xfrm>
          <a:prstGeom prst="rect">
            <a:avLst/>
          </a:prstGeom>
        </p:spPr>
      </p:pic>
      <p:pic>
        <p:nvPicPr>
          <p:cNvPr id="23" name="図 22" descr="ロゴ, 会社名&#10;&#10;自動的に生成された説明">
            <a:extLst>
              <a:ext uri="{FF2B5EF4-FFF2-40B4-BE49-F238E27FC236}">
                <a16:creationId xmlns:a16="http://schemas.microsoft.com/office/drawing/2014/main" id="{44F4A0DC-04B7-8B83-B713-6ED3AEA194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089" y="4633577"/>
            <a:ext cx="2216021" cy="1605265"/>
          </a:xfrm>
          <a:prstGeom prst="rect">
            <a:avLst/>
          </a:prstGeom>
        </p:spPr>
      </p:pic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C3877D4D-8486-D612-B6C1-93F55C5C362C}"/>
              </a:ext>
            </a:extLst>
          </p:cNvPr>
          <p:cNvSpPr/>
          <p:nvPr/>
        </p:nvSpPr>
        <p:spPr>
          <a:xfrm>
            <a:off x="3490246" y="2467669"/>
            <a:ext cx="1245476" cy="512175"/>
          </a:xfrm>
          <a:prstGeom prst="wedgeEllipseCallout">
            <a:avLst>
              <a:gd name="adj1" fmla="val 33598"/>
              <a:gd name="adj2" fmla="val 593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わずか</a:t>
            </a:r>
          </a:p>
        </p:txBody>
      </p:sp>
      <p:sp>
        <p:nvSpPr>
          <p:cNvPr id="27" name="吹き出し: 円形 26">
            <a:extLst>
              <a:ext uri="{FF2B5EF4-FFF2-40B4-BE49-F238E27FC236}">
                <a16:creationId xmlns:a16="http://schemas.microsoft.com/office/drawing/2014/main" id="{9A9F1D50-F347-77C1-995A-1590BB67F42F}"/>
              </a:ext>
            </a:extLst>
          </p:cNvPr>
          <p:cNvSpPr/>
          <p:nvPr/>
        </p:nvSpPr>
        <p:spPr>
          <a:xfrm>
            <a:off x="6112703" y="4332916"/>
            <a:ext cx="1676339" cy="465900"/>
          </a:xfrm>
          <a:prstGeom prst="wedgeEllipseCallout">
            <a:avLst>
              <a:gd name="adj1" fmla="val -34756"/>
              <a:gd name="adj2" fmla="val -8835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ココ重要</a:t>
            </a:r>
          </a:p>
        </p:txBody>
      </p:sp>
    </p:spTree>
    <p:extLst>
      <p:ext uri="{BB962C8B-B14F-4D97-AF65-F5344CB8AC3E}">
        <p14:creationId xmlns:p14="http://schemas.microsoft.com/office/powerpoint/2010/main" val="3474403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001_タスク追加時">
            <a:hlinkClick r:id="" action="ppaction://media"/>
            <a:extLst>
              <a:ext uri="{FF2B5EF4-FFF2-40B4-BE49-F238E27FC236}">
                <a16:creationId xmlns:a16="http://schemas.microsoft.com/office/drawing/2014/main" id="{3DACABD3-7992-E13D-94D0-5EDD05C2AF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431669" y="4033322"/>
            <a:ext cx="609600" cy="609600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8532AE1-3E02-470C-B898-A0C62F2E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401DF7-4687-415B-A91D-DB43BEEBD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6461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FC09D2-72D2-4174-A2DF-1017D0FEB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912" y="685800"/>
            <a:ext cx="6048935" cy="54864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057233-C071-F399-C02D-23B53B0E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12" y="1095152"/>
            <a:ext cx="4773616" cy="1065313"/>
          </a:xfrm>
        </p:spPr>
        <p:txBody>
          <a:bodyPr anchor="b">
            <a:normAutofit/>
          </a:bodyPr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タスク管理アプリに</a:t>
            </a:r>
            <a:br>
              <a:rPr kumimoji="1" lang="en-US" altLang="ja-JP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ja-JP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追加したもの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185DC1-7D8D-41FC-B0FB-F1188373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13" y="2447337"/>
            <a:ext cx="4773616" cy="3171970"/>
          </a:xfrm>
        </p:spPr>
        <p:txBody>
          <a:bodyPr anchor="t">
            <a:norm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日々の仕事の癒しになるような「妹」がいます</a:t>
            </a: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全体的にビジネス感のないかわいいデザイン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タスクを追加したときや完了したときに、「妹」</a:t>
            </a:r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がコメントしてくれます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「妹」の音声だけを聞くことができる</a:t>
            </a: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kumimoji="1" lang="ja-JP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751EF48-CC13-2B1E-DC93-38B7C60A2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612" y="1622888"/>
            <a:ext cx="2716220" cy="507704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1E0834C-3FED-AAFA-3473-40AE44B91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8359" y="227275"/>
            <a:ext cx="2716219" cy="1735754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32E80C6-DEB6-E016-A532-3B6F259828A4}"/>
              </a:ext>
            </a:extLst>
          </p:cNvPr>
          <p:cNvCxnSpPr/>
          <p:nvPr/>
        </p:nvCxnSpPr>
        <p:spPr>
          <a:xfrm>
            <a:off x="1505243" y="3052689"/>
            <a:ext cx="4418492" cy="0"/>
          </a:xfrm>
          <a:prstGeom prst="line">
            <a:avLst/>
          </a:prstGeom>
          <a:ln>
            <a:solidFill>
              <a:srgbClr val="FF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57BDC8E-5D90-5005-F606-CECC81B8E060}"/>
              </a:ext>
            </a:extLst>
          </p:cNvPr>
          <p:cNvCxnSpPr/>
          <p:nvPr/>
        </p:nvCxnSpPr>
        <p:spPr>
          <a:xfrm>
            <a:off x="1523060" y="3748428"/>
            <a:ext cx="4418492" cy="0"/>
          </a:xfrm>
          <a:prstGeom prst="line">
            <a:avLst/>
          </a:prstGeom>
          <a:ln>
            <a:solidFill>
              <a:srgbClr val="FF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5BB0589-AEE9-0F7D-DA89-A356141CD038}"/>
              </a:ext>
            </a:extLst>
          </p:cNvPr>
          <p:cNvCxnSpPr/>
          <p:nvPr/>
        </p:nvCxnSpPr>
        <p:spPr>
          <a:xfrm>
            <a:off x="1546174" y="4437541"/>
            <a:ext cx="4418492" cy="0"/>
          </a:xfrm>
          <a:prstGeom prst="line">
            <a:avLst/>
          </a:prstGeom>
          <a:ln>
            <a:solidFill>
              <a:srgbClr val="FF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0AB4E8B-2596-91B6-C660-FD7C1A2B61B0}"/>
              </a:ext>
            </a:extLst>
          </p:cNvPr>
          <p:cNvCxnSpPr/>
          <p:nvPr/>
        </p:nvCxnSpPr>
        <p:spPr>
          <a:xfrm>
            <a:off x="1546174" y="5100150"/>
            <a:ext cx="4418492" cy="0"/>
          </a:xfrm>
          <a:prstGeom prst="line">
            <a:avLst/>
          </a:prstGeom>
          <a:ln>
            <a:solidFill>
              <a:srgbClr val="FF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185293-EEC5-7550-EBF3-C5437B353D37}"/>
              </a:ext>
            </a:extLst>
          </p:cNvPr>
          <p:cNvSpPr txBox="1"/>
          <p:nvPr/>
        </p:nvSpPr>
        <p:spPr>
          <a:xfrm>
            <a:off x="9828307" y="583324"/>
            <a:ext cx="182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声も出るのよ！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すごいでしょ？</a:t>
            </a:r>
          </a:p>
        </p:txBody>
      </p:sp>
    </p:spTree>
    <p:extLst>
      <p:ext uri="{BB962C8B-B14F-4D97-AF65-F5344CB8AC3E}">
        <p14:creationId xmlns:p14="http://schemas.microsoft.com/office/powerpoint/2010/main" val="358773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5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5172F-B1D3-FCF7-4242-09A6425D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ボイスロイド、タイムジャッジ部分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FAF93F-39B1-AF49-F34F-00227859F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苦労したとこ</a:t>
            </a:r>
          </a:p>
        </p:txBody>
      </p:sp>
    </p:spTree>
    <p:extLst>
      <p:ext uri="{BB962C8B-B14F-4D97-AF65-F5344CB8AC3E}">
        <p14:creationId xmlns:p14="http://schemas.microsoft.com/office/powerpoint/2010/main" val="551133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82D229-0EE3-2A74-1BE5-BE560068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665112-97D8-4C4A-DEED-68F3B52D4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実際にアプリを使って説明</a:t>
            </a:r>
            <a:endParaRPr kumimoji="1" lang="en-US" altLang="ja-JP" dirty="0"/>
          </a:p>
          <a:p>
            <a:r>
              <a:rPr lang="ja-JP" altLang="en-US" dirty="0"/>
              <a:t>しっかりおふざけ</a:t>
            </a:r>
            <a:endParaRPr lang="en-US" altLang="ja-JP" dirty="0"/>
          </a:p>
          <a:p>
            <a:r>
              <a:rPr lang="ja-JP" altLang="en-US" dirty="0"/>
              <a:t>要検討部分</a:t>
            </a:r>
            <a:endParaRPr lang="en-US" altLang="ja-JP" dirty="0"/>
          </a:p>
          <a:p>
            <a:r>
              <a:rPr lang="ja-JP" altLang="en-US" dirty="0"/>
              <a:t>画面制御（鴨）リモート制御リクエストで各々の担当部分デモスト</a:t>
            </a:r>
            <a:endParaRPr lang="en-US" altLang="ja-JP" dirty="0"/>
          </a:p>
          <a:p>
            <a:r>
              <a:rPr lang="ja-JP" altLang="en-US" dirty="0"/>
              <a:t>工夫点、もっとしたかったこと（反省）</a:t>
            </a:r>
            <a:endParaRPr lang="en-US" altLang="ja-JP" dirty="0"/>
          </a:p>
          <a:p>
            <a:r>
              <a:rPr lang="en-US" altLang="ja-JP" dirty="0" err="1"/>
              <a:t>Timejudgeservlet</a:t>
            </a:r>
            <a:r>
              <a:rPr lang="ja-JP" altLang="en-US" dirty="0"/>
              <a:t>のソースをエンドロールみたいにして供養する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9358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395AC374-8E89-AF0A-D50A-31591AD15244}"/>
              </a:ext>
            </a:extLst>
          </p:cNvPr>
          <p:cNvSpPr/>
          <p:nvPr/>
        </p:nvSpPr>
        <p:spPr>
          <a:xfrm>
            <a:off x="9525000" y="1779289"/>
            <a:ext cx="1828800" cy="181473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8022638E-9BD3-0F61-CA36-F93E7573E626}"/>
              </a:ext>
            </a:extLst>
          </p:cNvPr>
          <p:cNvSpPr/>
          <p:nvPr/>
        </p:nvSpPr>
        <p:spPr>
          <a:xfrm>
            <a:off x="5181600" y="1779289"/>
            <a:ext cx="1828800" cy="18147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フローチャート: 結合子 11">
            <a:extLst>
              <a:ext uri="{FF2B5EF4-FFF2-40B4-BE49-F238E27FC236}">
                <a16:creationId xmlns:a16="http://schemas.microsoft.com/office/drawing/2014/main" id="{7BF39F73-B051-69C8-1300-E4B21F93BA75}"/>
              </a:ext>
            </a:extLst>
          </p:cNvPr>
          <p:cNvSpPr/>
          <p:nvPr/>
        </p:nvSpPr>
        <p:spPr>
          <a:xfrm>
            <a:off x="1181100" y="1779289"/>
            <a:ext cx="1828800" cy="1814732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9A0A249-409F-9B19-7F3C-59A5220D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pic>
        <p:nvPicPr>
          <p:cNvPr id="5" name="コンテンツ プレースホルダー 4" descr="ガント チャート 単色塗りつぶし">
            <a:extLst>
              <a:ext uri="{FF2B5EF4-FFF2-40B4-BE49-F238E27FC236}">
                <a16:creationId xmlns:a16="http://schemas.microsoft.com/office/drawing/2014/main" id="{A229440A-DB81-D2F6-FDAA-C3055D244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8300" y="2229455"/>
            <a:ext cx="914400" cy="914400"/>
          </a:xfrm>
        </p:spPr>
      </p:pic>
      <p:pic>
        <p:nvPicPr>
          <p:cNvPr id="7" name="グラフィックス 6" descr="歯車付きの頭 枠線">
            <a:extLst>
              <a:ext uri="{FF2B5EF4-FFF2-40B4-BE49-F238E27FC236}">
                <a16:creationId xmlns:a16="http://schemas.microsoft.com/office/drawing/2014/main" id="{C80B6583-2DC2-05D5-AB59-673B7526E8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39300" y="1948101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アイデア 枠線">
            <a:extLst>
              <a:ext uri="{FF2B5EF4-FFF2-40B4-BE49-F238E27FC236}">
                <a16:creationId xmlns:a16="http://schemas.microsoft.com/office/drawing/2014/main" id="{D3783503-1C8D-7AEC-21B0-D3739F553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9400" y="2574113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喝采 単色塗りつぶし">
            <a:extLst>
              <a:ext uri="{FF2B5EF4-FFF2-40B4-BE49-F238E27FC236}">
                <a16:creationId xmlns:a16="http://schemas.microsoft.com/office/drawing/2014/main" id="{D4CB93B8-E08E-2BA9-58D7-BD5058864C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2229455"/>
            <a:ext cx="914400" cy="914400"/>
          </a:xfrm>
          <a:prstGeom prst="rect">
            <a:avLst/>
          </a:prstGeom>
        </p:spPr>
      </p:pic>
      <p:sp>
        <p:nvSpPr>
          <p:cNvPr id="18" name="矢印: 左カーブ 17">
            <a:extLst>
              <a:ext uri="{FF2B5EF4-FFF2-40B4-BE49-F238E27FC236}">
                <a16:creationId xmlns:a16="http://schemas.microsoft.com/office/drawing/2014/main" id="{D5E61937-6C2F-2819-192D-52FAA179BA23}"/>
              </a:ext>
            </a:extLst>
          </p:cNvPr>
          <p:cNvSpPr/>
          <p:nvPr/>
        </p:nvSpPr>
        <p:spPr>
          <a:xfrm rot="19104526">
            <a:off x="10681814" y="1999344"/>
            <a:ext cx="357676" cy="521832"/>
          </a:xfrm>
          <a:prstGeom prst="curvedLef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1" name="矢印: 左カーブ 20">
            <a:extLst>
              <a:ext uri="{FF2B5EF4-FFF2-40B4-BE49-F238E27FC236}">
                <a16:creationId xmlns:a16="http://schemas.microsoft.com/office/drawing/2014/main" id="{21582B9E-8623-84C8-121D-D31AE436E3C7}"/>
              </a:ext>
            </a:extLst>
          </p:cNvPr>
          <p:cNvSpPr/>
          <p:nvPr/>
        </p:nvSpPr>
        <p:spPr>
          <a:xfrm rot="8280799">
            <a:off x="9895939" y="2914022"/>
            <a:ext cx="357676" cy="521832"/>
          </a:xfrm>
          <a:prstGeom prst="curvedLef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F99AB19-18D6-1960-8A1C-8AD32C48EE73}"/>
              </a:ext>
            </a:extLst>
          </p:cNvPr>
          <p:cNvSpPr txBox="1"/>
          <p:nvPr/>
        </p:nvSpPr>
        <p:spPr>
          <a:xfrm>
            <a:off x="1102415" y="3723884"/>
            <a:ext cx="19861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計画力</a:t>
            </a:r>
            <a:endParaRPr kumimoji="1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5" name="減算記号 24">
            <a:extLst>
              <a:ext uri="{FF2B5EF4-FFF2-40B4-BE49-F238E27FC236}">
                <a16:creationId xmlns:a16="http://schemas.microsoft.com/office/drawing/2014/main" id="{1F62CC44-F7E5-87D8-1960-BDC24B500618}"/>
              </a:ext>
            </a:extLst>
          </p:cNvPr>
          <p:cNvSpPr/>
          <p:nvPr/>
        </p:nvSpPr>
        <p:spPr>
          <a:xfrm>
            <a:off x="1726924" y="4242749"/>
            <a:ext cx="737152" cy="159026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4BB5E16-562D-18C9-69AE-23C09E423C7F}"/>
              </a:ext>
            </a:extLst>
          </p:cNvPr>
          <p:cNvSpPr txBox="1"/>
          <p:nvPr/>
        </p:nvSpPr>
        <p:spPr>
          <a:xfrm>
            <a:off x="4470710" y="3723883"/>
            <a:ext cx="34278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コミュニケーション</a:t>
            </a:r>
            <a:endParaRPr kumimoji="1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7" name="減算記号 26">
            <a:extLst>
              <a:ext uri="{FF2B5EF4-FFF2-40B4-BE49-F238E27FC236}">
                <a16:creationId xmlns:a16="http://schemas.microsoft.com/office/drawing/2014/main" id="{0501CDA9-7550-A216-B132-C439F1DFE779}"/>
              </a:ext>
            </a:extLst>
          </p:cNvPr>
          <p:cNvSpPr/>
          <p:nvPr/>
        </p:nvSpPr>
        <p:spPr>
          <a:xfrm>
            <a:off x="5727424" y="4225929"/>
            <a:ext cx="737152" cy="159026"/>
          </a:xfrm>
          <a:prstGeom prst="mathMinu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4C0DD87-4905-3E36-5147-D2FB5D90E3DB}"/>
              </a:ext>
            </a:extLst>
          </p:cNvPr>
          <p:cNvSpPr txBox="1"/>
          <p:nvPr/>
        </p:nvSpPr>
        <p:spPr>
          <a:xfrm>
            <a:off x="9560615" y="3723883"/>
            <a:ext cx="19861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技術力</a:t>
            </a:r>
            <a:endParaRPr kumimoji="1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9" name="減算記号 28">
            <a:extLst>
              <a:ext uri="{FF2B5EF4-FFF2-40B4-BE49-F238E27FC236}">
                <a16:creationId xmlns:a16="http://schemas.microsoft.com/office/drawing/2014/main" id="{5D2B5E93-EEC8-391F-3335-B1FAD238ABDF}"/>
              </a:ext>
            </a:extLst>
          </p:cNvPr>
          <p:cNvSpPr/>
          <p:nvPr/>
        </p:nvSpPr>
        <p:spPr>
          <a:xfrm>
            <a:off x="10149509" y="4225929"/>
            <a:ext cx="737152" cy="159026"/>
          </a:xfrm>
          <a:prstGeom prst="mathMin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D353336-2A4B-CDC4-2C29-D60E2085E34E}"/>
              </a:ext>
            </a:extLst>
          </p:cNvPr>
          <p:cNvSpPr txBox="1"/>
          <p:nvPr/>
        </p:nvSpPr>
        <p:spPr>
          <a:xfrm>
            <a:off x="322971" y="4524102"/>
            <a:ext cx="3545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・仕様書、設計書の重要性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・スケジュールへの意識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13A6D74-03F2-1330-BA06-57C301334492}"/>
              </a:ext>
            </a:extLst>
          </p:cNvPr>
          <p:cNvSpPr txBox="1"/>
          <p:nvPr/>
        </p:nvSpPr>
        <p:spPr>
          <a:xfrm>
            <a:off x="4323471" y="4524102"/>
            <a:ext cx="3545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・情報共有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・共通認識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　・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slack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の活用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・意見交換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D0ED21F-2C91-6852-A130-3FD81844929C}"/>
              </a:ext>
            </a:extLst>
          </p:cNvPr>
          <p:cNvSpPr txBox="1"/>
          <p:nvPr/>
        </p:nvSpPr>
        <p:spPr>
          <a:xfrm>
            <a:off x="8666871" y="4507283"/>
            <a:ext cx="3545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・コーディング力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・分析力、解決力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275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BB007-0026-15DB-D9E5-697F61C0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7E5766-C2DC-89E6-FE25-C50E5754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14" y="1825625"/>
            <a:ext cx="1192398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sz="13000" dirty="0">
                <a:solidFill>
                  <a:schemeClr val="bg1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シン</a:t>
            </a:r>
            <a:r>
              <a:rPr kumimoji="1" lang="ja-JP" altLang="en-US" sz="13000" dirty="0">
                <a:solidFill>
                  <a:schemeClr val="bg1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・まとめ</a:t>
            </a:r>
          </a:p>
        </p:txBody>
      </p:sp>
    </p:spTree>
    <p:extLst>
      <p:ext uri="{BB962C8B-B14F-4D97-AF65-F5344CB8AC3E}">
        <p14:creationId xmlns:p14="http://schemas.microsoft.com/office/powerpoint/2010/main" val="3244895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7A4AA-7DAE-26DC-8E63-E1D1B5EF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A9709F-E0BD-429B-4482-A62B37C95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 algn="ctr">
              <a:buNone/>
            </a:pPr>
            <a:r>
              <a:rPr lang="ja-JP" altLang="en-US" sz="25000" dirty="0">
                <a:solidFill>
                  <a:schemeClr val="bg1"/>
                </a:solidFill>
                <a:highlight>
                  <a:srgbClr val="000000"/>
                </a:highligh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妹最高</a:t>
            </a:r>
            <a:endParaRPr kumimoji="1" lang="ja-JP" altLang="en-US" sz="25000" dirty="0">
              <a:solidFill>
                <a:schemeClr val="bg1"/>
              </a:solidFill>
              <a:highlight>
                <a:srgbClr val="000000"/>
              </a:highlight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5170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58E6E1-F236-2F34-50AF-EF38894F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D8B52C-9DD3-84DB-CB2E-2CD69E5E9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今回の研修にあたり、丁寧な講義をして下さった冨原講師に深謝します。また、これまでの研修を通して一戸講師にも仔細にわたってご指導、ご協力いただきました。ここに感謝の意を表します。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加えてこのような研修の機会を設けていただいた、株式会社</a:t>
            </a:r>
            <a:r>
              <a:rPr lang="en-US" altLang="ja-JP" dirty="0"/>
              <a:t>SE</a:t>
            </a:r>
            <a:r>
              <a:rPr lang="ja-JP" altLang="en-US" dirty="0"/>
              <a:t>プラス、各所属企業様に感謝いたします。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525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FB6C2DC5-9BA2-7E86-878D-4CDC9A12E192}"/>
                  </a:ext>
                </a:extLst>
              </p14:cNvPr>
              <p14:cNvContentPartPr/>
              <p14:nvPr/>
            </p14:nvContentPartPr>
            <p14:xfrm>
              <a:off x="11731090" y="3668552"/>
              <a:ext cx="360" cy="792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FB6C2DC5-9BA2-7E86-878D-4CDC9A12E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13090" y="3560912"/>
                <a:ext cx="36000" cy="22356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5A8DA51-D44E-79D5-E7E8-2816FE7A3FBC}"/>
              </a:ext>
            </a:extLst>
          </p:cNvPr>
          <p:cNvSpPr/>
          <p:nvPr/>
        </p:nvSpPr>
        <p:spPr>
          <a:xfrm>
            <a:off x="12986" y="4958693"/>
            <a:ext cx="11076511" cy="574189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8F713A1-F146-73CB-7B61-55AF0A33A2BB}"/>
              </a:ext>
            </a:extLst>
          </p:cNvPr>
          <p:cNvCxnSpPr/>
          <p:nvPr/>
        </p:nvCxnSpPr>
        <p:spPr>
          <a:xfrm>
            <a:off x="11556460" y="0"/>
            <a:ext cx="0" cy="6858000"/>
          </a:xfrm>
          <a:prstGeom prst="line">
            <a:avLst/>
          </a:prstGeom>
          <a:ln w="127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A428A47-C281-8A6B-ED8D-C57FE5783068}"/>
              </a:ext>
            </a:extLst>
          </p:cNvPr>
          <p:cNvCxnSpPr>
            <a:cxnSpLocks/>
          </p:cNvCxnSpPr>
          <p:nvPr/>
        </p:nvCxnSpPr>
        <p:spPr>
          <a:xfrm flipH="1">
            <a:off x="-4350" y="6254059"/>
            <a:ext cx="12192000" cy="0"/>
          </a:xfrm>
          <a:prstGeom prst="line">
            <a:avLst/>
          </a:prstGeom>
          <a:ln w="127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95D38E7-D1DC-FBEC-D894-44901C0D8393}"/>
              </a:ext>
            </a:extLst>
          </p:cNvPr>
          <p:cNvSpPr txBox="1"/>
          <p:nvPr/>
        </p:nvSpPr>
        <p:spPr>
          <a:xfrm>
            <a:off x="2139201" y="4800474"/>
            <a:ext cx="2157818" cy="584775"/>
          </a:xfrm>
          <a:prstGeom prst="rect">
            <a:avLst/>
          </a:prstGeom>
          <a:noFill/>
          <a:ln>
            <a:noFill/>
          </a:ln>
          <a:sp3d/>
        </p:spPr>
        <p:txBody>
          <a:bodyPr wrap="square" rtlCol="0">
            <a:spAutoFit/>
          </a:bodyPr>
          <a:lstStyle/>
          <a:p>
            <a:r>
              <a:rPr lang="ja-JP" altLang="en-US" sz="3200" b="1" i="0" spc="600" dirty="0">
                <a:ln w="3175">
                  <a:noFill/>
                </a:ln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髙見澤響</a:t>
            </a:r>
            <a:endParaRPr kumimoji="1" lang="ja-JP" altLang="en-US" sz="3200" b="1" spc="600" dirty="0">
              <a:ln w="3175">
                <a:noFill/>
              </a:ln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3498C3F-029E-5538-8B66-FD90C5C7A48F}"/>
              </a:ext>
            </a:extLst>
          </p:cNvPr>
          <p:cNvSpPr txBox="1"/>
          <p:nvPr/>
        </p:nvSpPr>
        <p:spPr>
          <a:xfrm>
            <a:off x="4297019" y="4800474"/>
            <a:ext cx="2157818" cy="584775"/>
          </a:xfrm>
          <a:prstGeom prst="rect">
            <a:avLst/>
          </a:prstGeom>
          <a:noFill/>
          <a:ln>
            <a:noFill/>
          </a:ln>
          <a:sp3d/>
        </p:spPr>
        <p:txBody>
          <a:bodyPr wrap="square" rtlCol="0">
            <a:spAutoFit/>
          </a:bodyPr>
          <a:lstStyle/>
          <a:p>
            <a:r>
              <a:rPr lang="ja-JP" altLang="en-US" sz="3200" b="1" spc="600" dirty="0">
                <a:ln w="3175">
                  <a:noFill/>
                </a:ln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川田怜奈</a:t>
            </a:r>
            <a:endParaRPr kumimoji="1" lang="ja-JP" altLang="en-US" sz="3200" b="1" spc="600" dirty="0">
              <a:ln w="3175">
                <a:noFill/>
              </a:ln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A4B39BF-56C5-0235-2C0F-B58A9C89C186}"/>
              </a:ext>
            </a:extLst>
          </p:cNvPr>
          <p:cNvSpPr txBox="1"/>
          <p:nvPr/>
        </p:nvSpPr>
        <p:spPr>
          <a:xfrm>
            <a:off x="6481182" y="4800474"/>
            <a:ext cx="2710567" cy="584775"/>
          </a:xfrm>
          <a:prstGeom prst="rect">
            <a:avLst/>
          </a:prstGeom>
          <a:noFill/>
          <a:ln>
            <a:noFill/>
          </a:ln>
          <a:sp3d/>
        </p:spPr>
        <p:txBody>
          <a:bodyPr wrap="square" rtlCol="0">
            <a:spAutoFit/>
          </a:bodyPr>
          <a:lstStyle/>
          <a:p>
            <a:r>
              <a:rPr kumimoji="1" lang="ja-JP" altLang="en-US" sz="3200" b="1" spc="600" dirty="0">
                <a:ln w="3175">
                  <a:noFill/>
                </a:ln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馬屋原琉生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A364BBC-F25D-653C-7A55-B2FFE5A6363F}"/>
              </a:ext>
            </a:extLst>
          </p:cNvPr>
          <p:cNvSpPr txBox="1"/>
          <p:nvPr/>
        </p:nvSpPr>
        <p:spPr>
          <a:xfrm>
            <a:off x="9112075" y="4800474"/>
            <a:ext cx="1881447" cy="584775"/>
          </a:xfrm>
          <a:prstGeom prst="rect">
            <a:avLst/>
          </a:prstGeom>
          <a:noFill/>
          <a:ln>
            <a:noFill/>
          </a:ln>
          <a:sp3d/>
        </p:spPr>
        <p:txBody>
          <a:bodyPr wrap="square" rtlCol="0">
            <a:spAutoFit/>
          </a:bodyPr>
          <a:lstStyle/>
          <a:p>
            <a:r>
              <a:rPr lang="ja-JP" altLang="en-US" sz="3200" b="1" spc="600" dirty="0">
                <a:ln w="3175">
                  <a:noFill/>
                </a:ln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鴨侑汰</a:t>
            </a:r>
            <a:endParaRPr kumimoji="1" lang="ja-JP" altLang="en-US" sz="3200" b="1" spc="600" dirty="0">
              <a:ln w="3175">
                <a:noFill/>
              </a:ln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58B0E6C-1A36-1A46-FF9F-715337BDA362}"/>
              </a:ext>
            </a:extLst>
          </p:cNvPr>
          <p:cNvGrpSpPr/>
          <p:nvPr/>
        </p:nvGrpSpPr>
        <p:grpSpPr>
          <a:xfrm>
            <a:off x="912479" y="350005"/>
            <a:ext cx="10177018" cy="2383024"/>
            <a:chOff x="912479" y="350005"/>
            <a:chExt cx="10177018" cy="2383024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03FC0FC6-64D7-ED7F-AA53-22A1E78084E2}"/>
                </a:ext>
              </a:extLst>
            </p:cNvPr>
            <p:cNvGrpSpPr/>
            <p:nvPr/>
          </p:nvGrpSpPr>
          <p:grpSpPr>
            <a:xfrm>
              <a:off x="2676475" y="350005"/>
              <a:ext cx="6716268" cy="1323440"/>
              <a:chOff x="1147817" y="557835"/>
              <a:chExt cx="6716268" cy="1323440"/>
            </a:xfrm>
          </p:grpSpPr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2E390D7-E826-6DCF-DF9C-E13FA86DAB2F}"/>
                  </a:ext>
                </a:extLst>
              </p:cNvPr>
              <p:cNvSpPr txBox="1"/>
              <p:nvPr/>
            </p:nvSpPr>
            <p:spPr>
              <a:xfrm>
                <a:off x="1147817" y="557836"/>
                <a:ext cx="113280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8000" b="1" dirty="0">
                    <a:solidFill>
                      <a:schemeClr val="bg1">
                        <a:alpha val="77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妹</a:t>
                </a:r>
                <a:endParaRPr lang="en-US" altLang="ja-JP" sz="80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9A590B0-EE9C-3C9D-5D15-8E51EA822029}"/>
                  </a:ext>
                </a:extLst>
              </p:cNvPr>
              <p:cNvSpPr txBox="1"/>
              <p:nvPr/>
            </p:nvSpPr>
            <p:spPr>
              <a:xfrm>
                <a:off x="2116777" y="686360"/>
                <a:ext cx="113280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6600" b="1" dirty="0">
                    <a:solidFill>
                      <a:schemeClr val="bg1">
                        <a:alpha val="77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</a:t>
                </a:r>
                <a:endParaRPr lang="en-US" altLang="ja-JP" sz="66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2CE5DCC-430B-1B28-1B91-B9D454E6A37E}"/>
                  </a:ext>
                </a:extLst>
              </p:cNvPr>
              <p:cNvSpPr txBox="1"/>
              <p:nvPr/>
            </p:nvSpPr>
            <p:spPr>
              <a:xfrm>
                <a:off x="2935022" y="673311"/>
                <a:ext cx="113280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6600" b="1" dirty="0">
                    <a:solidFill>
                      <a:schemeClr val="bg1">
                        <a:alpha val="77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ケ</a:t>
                </a:r>
                <a:endParaRPr lang="en-US" altLang="ja-JP" sz="66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126D86F4-ED4C-B0D8-BBE1-0B4CB668EAFC}"/>
                  </a:ext>
                </a:extLst>
              </p:cNvPr>
              <p:cNvSpPr txBox="1"/>
              <p:nvPr/>
            </p:nvSpPr>
            <p:spPr>
              <a:xfrm>
                <a:off x="3770770" y="673311"/>
                <a:ext cx="113280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6600" b="1" dirty="0">
                    <a:solidFill>
                      <a:schemeClr val="bg1">
                        <a:alpha val="77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ツ</a:t>
                </a:r>
                <a:endParaRPr lang="en-US" altLang="ja-JP" sz="66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3E52982-92A7-1852-3BE3-A48A4EC1E427}"/>
                  </a:ext>
                </a:extLst>
              </p:cNvPr>
              <p:cNvSpPr txBox="1"/>
              <p:nvPr/>
            </p:nvSpPr>
            <p:spPr>
              <a:xfrm>
                <a:off x="4481488" y="635552"/>
                <a:ext cx="113280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6600" b="1" dirty="0">
                    <a:solidFill>
                      <a:schemeClr val="bg1">
                        <a:alpha val="77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</a:t>
                </a:r>
                <a:endParaRPr lang="en-US" altLang="ja-JP" sz="66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6D11156-CFAC-D01B-9907-40C3A11DAACB}"/>
                  </a:ext>
                </a:extLst>
              </p:cNvPr>
              <p:cNvSpPr txBox="1"/>
              <p:nvPr/>
            </p:nvSpPr>
            <p:spPr>
              <a:xfrm>
                <a:off x="5244687" y="557835"/>
                <a:ext cx="113280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8000" b="1" dirty="0">
                    <a:solidFill>
                      <a:schemeClr val="bg1">
                        <a:alpha val="77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叩</a:t>
                </a:r>
                <a:endParaRPr lang="en-US" altLang="ja-JP" sz="80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649EBAC6-EF78-7422-F07C-11697924F2F8}"/>
                  </a:ext>
                </a:extLst>
              </p:cNvPr>
              <p:cNvSpPr txBox="1"/>
              <p:nvPr/>
            </p:nvSpPr>
            <p:spPr>
              <a:xfrm>
                <a:off x="6167199" y="620642"/>
                <a:ext cx="93724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6600" b="1" dirty="0">
                    <a:solidFill>
                      <a:schemeClr val="bg1">
                        <a:alpha val="77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い</a:t>
                </a:r>
                <a:endParaRPr lang="en-US" altLang="ja-JP" sz="66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FA220D4-8C61-A5DA-800E-8E57B5D241A0}"/>
                  </a:ext>
                </a:extLst>
              </p:cNvPr>
              <p:cNvSpPr txBox="1"/>
              <p:nvPr/>
            </p:nvSpPr>
            <p:spPr>
              <a:xfrm>
                <a:off x="6926843" y="620642"/>
                <a:ext cx="93724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6600" b="1" dirty="0">
                    <a:solidFill>
                      <a:schemeClr val="bg1">
                        <a:alpha val="77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て</a:t>
                </a:r>
                <a:endParaRPr lang="en-US" altLang="ja-JP" sz="66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58A2F226-E928-2221-F76D-E74F0E76932D}"/>
                </a:ext>
              </a:extLst>
            </p:cNvPr>
            <p:cNvSpPr txBox="1"/>
            <p:nvPr/>
          </p:nvSpPr>
          <p:spPr>
            <a:xfrm>
              <a:off x="912479" y="1397086"/>
              <a:ext cx="113280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タ</a:t>
              </a:r>
              <a:endParaRPr lang="en-US" altLang="ja-JP" sz="8000" b="1" dirty="0">
                <a:solidFill>
                  <a:schemeClr val="bg1">
                    <a:alpha val="77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AAF4E32-513A-AD8C-F079-CCB6B6149C67}"/>
                </a:ext>
              </a:extLst>
            </p:cNvPr>
            <p:cNvSpPr txBox="1"/>
            <p:nvPr/>
          </p:nvSpPr>
          <p:spPr>
            <a:xfrm>
              <a:off x="1739477" y="1573477"/>
              <a:ext cx="9444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66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ス</a:t>
              </a:r>
              <a:endParaRPr lang="en-US" altLang="ja-JP" sz="6600" b="1" dirty="0">
                <a:solidFill>
                  <a:schemeClr val="bg1">
                    <a:alpha val="77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90EB6018-A705-9F38-69A5-F03DCB262B81}"/>
                </a:ext>
              </a:extLst>
            </p:cNvPr>
            <p:cNvSpPr txBox="1"/>
            <p:nvPr/>
          </p:nvSpPr>
          <p:spPr>
            <a:xfrm>
              <a:off x="2442298" y="1586526"/>
              <a:ext cx="9444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66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ク</a:t>
              </a:r>
              <a:endParaRPr lang="en-US" altLang="ja-JP" sz="6600" b="1" dirty="0">
                <a:solidFill>
                  <a:schemeClr val="bg1">
                    <a:alpha val="77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BF2CF765-0D32-0C88-2953-92557C5BC844}"/>
                </a:ext>
              </a:extLst>
            </p:cNvPr>
            <p:cNvSpPr txBox="1"/>
            <p:nvPr/>
          </p:nvSpPr>
          <p:spPr>
            <a:xfrm>
              <a:off x="3173212" y="1589819"/>
              <a:ext cx="9444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66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管</a:t>
              </a:r>
              <a:endParaRPr lang="en-US" altLang="ja-JP" sz="6600" b="1" dirty="0">
                <a:solidFill>
                  <a:schemeClr val="bg1">
                    <a:alpha val="77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10D172A4-FBD5-B483-3184-26FFAB552BF8}"/>
                </a:ext>
              </a:extLst>
            </p:cNvPr>
            <p:cNvSpPr txBox="1"/>
            <p:nvPr/>
          </p:nvSpPr>
          <p:spPr>
            <a:xfrm>
              <a:off x="3986545" y="1586526"/>
              <a:ext cx="9444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66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理</a:t>
              </a:r>
              <a:endParaRPr lang="en-US" altLang="ja-JP" sz="6600" b="1" dirty="0">
                <a:solidFill>
                  <a:schemeClr val="bg1">
                    <a:alpha val="77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DC3DDA52-1EAE-5CD4-EE5C-A354EE13D515}"/>
                </a:ext>
              </a:extLst>
            </p:cNvPr>
            <p:cNvSpPr txBox="1"/>
            <p:nvPr/>
          </p:nvSpPr>
          <p:spPr>
            <a:xfrm>
              <a:off x="4721589" y="1580829"/>
              <a:ext cx="9444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66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を</a:t>
              </a:r>
              <a:endParaRPr lang="en-US" altLang="ja-JP" sz="6600" b="1" dirty="0">
                <a:solidFill>
                  <a:schemeClr val="bg1">
                    <a:alpha val="77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938E1CC-EA71-0B10-CDDD-125E3A8CBB36}"/>
                </a:ext>
              </a:extLst>
            </p:cNvPr>
            <p:cNvSpPr txBox="1"/>
            <p:nvPr/>
          </p:nvSpPr>
          <p:spPr>
            <a:xfrm>
              <a:off x="5386192" y="1409590"/>
              <a:ext cx="113280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し</a:t>
              </a:r>
              <a:endParaRPr lang="en-US" altLang="ja-JP" sz="8000" b="1" dirty="0">
                <a:solidFill>
                  <a:schemeClr val="bg1">
                    <a:alpha val="77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F97EABAF-4A58-1AA7-195C-B63F71EABC74}"/>
                </a:ext>
              </a:extLst>
            </p:cNvPr>
            <p:cNvSpPr txBox="1"/>
            <p:nvPr/>
          </p:nvSpPr>
          <p:spPr>
            <a:xfrm>
              <a:off x="6137275" y="1597123"/>
              <a:ext cx="9444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66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て</a:t>
              </a:r>
              <a:endParaRPr lang="en-US" altLang="ja-JP" sz="6600" b="1" dirty="0">
                <a:solidFill>
                  <a:schemeClr val="bg1">
                    <a:alpha val="77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94314955-2578-5BB0-E3F6-2BFDC48C8463}"/>
                </a:ext>
              </a:extLst>
            </p:cNvPr>
            <p:cNvSpPr txBox="1"/>
            <p:nvPr/>
          </p:nvSpPr>
          <p:spPr>
            <a:xfrm>
              <a:off x="6696137" y="1580829"/>
              <a:ext cx="9444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66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く</a:t>
              </a:r>
              <a:endParaRPr lang="en-US" altLang="ja-JP" sz="6600" b="1" dirty="0">
                <a:solidFill>
                  <a:schemeClr val="bg1">
                    <a:alpha val="77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580D6CE4-9D8D-B2BC-80A1-327264A9DB5C}"/>
                </a:ext>
              </a:extLst>
            </p:cNvPr>
            <p:cNvSpPr txBox="1"/>
            <p:nvPr/>
          </p:nvSpPr>
          <p:spPr>
            <a:xfrm>
              <a:off x="7295702" y="1576881"/>
              <a:ext cx="9444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66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れ</a:t>
              </a:r>
              <a:endParaRPr lang="en-US" altLang="ja-JP" sz="6600" b="1" dirty="0">
                <a:solidFill>
                  <a:schemeClr val="bg1">
                    <a:alpha val="77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079E256E-1CE1-CBD5-3BF6-A97709F73C11}"/>
                </a:ext>
              </a:extLst>
            </p:cNvPr>
            <p:cNvSpPr txBox="1"/>
            <p:nvPr/>
          </p:nvSpPr>
          <p:spPr>
            <a:xfrm>
              <a:off x="7973477" y="1569985"/>
              <a:ext cx="9444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66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る</a:t>
              </a:r>
              <a:endParaRPr lang="en-US" altLang="ja-JP" sz="6600" b="1" dirty="0">
                <a:solidFill>
                  <a:schemeClr val="bg1">
                    <a:alpha val="77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404FEC41-7664-9216-D73C-8FD83D6A8236}"/>
                </a:ext>
              </a:extLst>
            </p:cNvPr>
            <p:cNvSpPr txBox="1"/>
            <p:nvPr/>
          </p:nvSpPr>
          <p:spPr>
            <a:xfrm>
              <a:off x="8615740" y="1409589"/>
              <a:ext cx="113280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ツ</a:t>
              </a:r>
              <a:endParaRPr lang="en-US" altLang="ja-JP" sz="8000" b="1" dirty="0">
                <a:solidFill>
                  <a:schemeClr val="bg1">
                    <a:alpha val="77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D2C220B5-8213-E2D7-D375-2D6562C97D5E}"/>
                </a:ext>
              </a:extLst>
            </p:cNvPr>
            <p:cNvSpPr txBox="1"/>
            <p:nvPr/>
          </p:nvSpPr>
          <p:spPr>
            <a:xfrm>
              <a:off x="9466941" y="1543556"/>
              <a:ext cx="9444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66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ー</a:t>
              </a:r>
              <a:endParaRPr lang="en-US" altLang="ja-JP" sz="6600" b="1" dirty="0">
                <a:solidFill>
                  <a:schemeClr val="bg1">
                    <a:alpha val="77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35517F7D-403F-A224-955B-88CDC349CA64}"/>
                </a:ext>
              </a:extLst>
            </p:cNvPr>
            <p:cNvSpPr txBox="1"/>
            <p:nvPr/>
          </p:nvSpPr>
          <p:spPr>
            <a:xfrm>
              <a:off x="10145051" y="1586526"/>
              <a:ext cx="9444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6600" b="1" dirty="0">
                  <a:solidFill>
                    <a:schemeClr val="bg1">
                      <a:alpha val="77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ル</a:t>
              </a:r>
              <a:endParaRPr lang="en-US" altLang="ja-JP" sz="6600" b="1" dirty="0">
                <a:solidFill>
                  <a:schemeClr val="bg1">
                    <a:alpha val="77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55835BC-9B31-0DF1-DC09-4140A4F618E1}"/>
              </a:ext>
            </a:extLst>
          </p:cNvPr>
          <p:cNvGrpSpPr/>
          <p:nvPr/>
        </p:nvGrpSpPr>
        <p:grpSpPr>
          <a:xfrm>
            <a:off x="741873" y="2856900"/>
            <a:ext cx="10512662" cy="741666"/>
            <a:chOff x="741873" y="2856900"/>
            <a:chExt cx="10512662" cy="741666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9C69DDA-86F8-FB62-3517-1344450985E7}"/>
                </a:ext>
              </a:extLst>
            </p:cNvPr>
            <p:cNvSpPr/>
            <p:nvPr/>
          </p:nvSpPr>
          <p:spPr>
            <a:xfrm>
              <a:off x="6440899" y="2857935"/>
              <a:ext cx="409426" cy="37231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tx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さ</a:t>
              </a:r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836EE224-AB7F-FB8A-5E3F-D62195A509F2}"/>
                </a:ext>
              </a:extLst>
            </p:cNvPr>
            <p:cNvSpPr/>
            <p:nvPr/>
          </p:nvSpPr>
          <p:spPr>
            <a:xfrm>
              <a:off x="7677086" y="2857890"/>
              <a:ext cx="3577449" cy="740676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2400" b="0" i="0" u="none" strike="noStrike" dirty="0">
                  <a:solidFill>
                    <a:schemeClr val="bg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</a:rPr>
                <a:t>僕たちはまだ知らない</a:t>
              </a:r>
            </a:p>
            <a:p>
              <a:r>
                <a:rPr lang="ja-JP" altLang="en-US" sz="2400" dirty="0">
                  <a:solidFill>
                    <a:schemeClr val="bg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ｅｎｇｅｒｓ～</a:t>
              </a:r>
              <a:endParaRPr lang="en-US" altLang="ja-JP" sz="2400" b="0" i="0" u="none" strike="noStrike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84B255D9-702E-2565-4A0A-29114ED650C3}"/>
                </a:ext>
              </a:extLst>
            </p:cNvPr>
            <p:cNvSpPr/>
            <p:nvPr/>
          </p:nvSpPr>
          <p:spPr>
            <a:xfrm>
              <a:off x="7262675" y="2856900"/>
              <a:ext cx="409426" cy="3722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tx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を</a:t>
              </a:r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6D0AD3B-21EA-0BE7-0EA3-70BA78785132}"/>
                </a:ext>
              </a:extLst>
            </p:cNvPr>
            <p:cNvSpPr/>
            <p:nvPr/>
          </p:nvSpPr>
          <p:spPr>
            <a:xfrm>
              <a:off x="7259226" y="3217488"/>
              <a:ext cx="409426" cy="3810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i="0" u="none" strike="noStrike" dirty="0"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</a:rPr>
                <a:t>l</a:t>
              </a: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FBF19C87-7747-EA52-F6F2-58937603C44D}"/>
                </a:ext>
              </a:extLst>
            </p:cNvPr>
            <p:cNvSpPr/>
            <p:nvPr/>
          </p:nvSpPr>
          <p:spPr>
            <a:xfrm>
              <a:off x="6841366" y="2856900"/>
              <a:ext cx="409426" cy="37415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i="0" u="none" strike="noStrike" dirty="0"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</a:rPr>
                <a:t>ん</a:t>
              </a:r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AEC1F73D-38C5-10F3-1FDC-1DF38415EEB5}"/>
                </a:ext>
              </a:extLst>
            </p:cNvPr>
            <p:cNvSpPr/>
            <p:nvPr/>
          </p:nvSpPr>
          <p:spPr>
            <a:xfrm>
              <a:off x="6841274" y="3219099"/>
              <a:ext cx="409426" cy="3793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i="0" u="none" strike="noStrike" dirty="0"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</a:rPr>
                <a:t>l</a:t>
              </a:r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C2930D5A-05E7-0945-B4EF-181C10B38AE9}"/>
                </a:ext>
              </a:extLst>
            </p:cNvPr>
            <p:cNvSpPr/>
            <p:nvPr/>
          </p:nvSpPr>
          <p:spPr>
            <a:xfrm>
              <a:off x="6432383" y="3222805"/>
              <a:ext cx="409426" cy="37415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i="0" u="none" strike="noStrike" dirty="0"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</a:rPr>
                <a:t>a</a:t>
              </a: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CED92F63-F3D2-9D56-F7B8-14E837359AA6}"/>
                </a:ext>
              </a:extLst>
            </p:cNvPr>
            <p:cNvSpPr/>
            <p:nvPr/>
          </p:nvSpPr>
          <p:spPr>
            <a:xfrm>
              <a:off x="6035436" y="2857131"/>
              <a:ext cx="409426" cy="3728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i="0" u="none" strike="noStrike" dirty="0"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</a:rPr>
                <a:t>じ</a:t>
              </a:r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EE0380AF-19F6-1516-9C06-04556AF857EB}"/>
                </a:ext>
              </a:extLst>
            </p:cNvPr>
            <p:cNvSpPr/>
            <p:nvPr/>
          </p:nvSpPr>
          <p:spPr>
            <a:xfrm>
              <a:off x="6035169" y="3218701"/>
              <a:ext cx="409426" cy="3782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h</a:t>
              </a:r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1502AD65-AE36-7FE8-1A7F-D2B784CB8DC0}"/>
                </a:ext>
              </a:extLst>
            </p:cNvPr>
            <p:cNvSpPr/>
            <p:nvPr/>
          </p:nvSpPr>
          <p:spPr>
            <a:xfrm>
              <a:off x="5625048" y="2861681"/>
              <a:ext cx="409426" cy="3683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i="0" u="none" strike="noStrike" dirty="0"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</a:rPr>
                <a:t>お</a:t>
              </a:r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DFCE101B-B0D6-F42A-78C6-0E4033B88B4F}"/>
                </a:ext>
              </a:extLst>
            </p:cNvPr>
            <p:cNvSpPr/>
            <p:nvPr/>
          </p:nvSpPr>
          <p:spPr>
            <a:xfrm>
              <a:off x="5627482" y="3218701"/>
              <a:ext cx="409426" cy="3793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i="0" u="none" strike="noStrike" dirty="0"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</a:rPr>
                <a:t>C</a:t>
              </a: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8AE5ECE0-777A-3BE4-E191-EF50C4948DB1}"/>
                </a:ext>
              </a:extLst>
            </p:cNvPr>
            <p:cNvSpPr/>
            <p:nvPr/>
          </p:nvSpPr>
          <p:spPr>
            <a:xfrm>
              <a:off x="5213067" y="2861681"/>
              <a:ext cx="409426" cy="3683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tx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ム</a:t>
              </a:r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47CE89E-C92D-EB37-11D1-D73047885687}"/>
                </a:ext>
              </a:extLst>
            </p:cNvPr>
            <p:cNvSpPr/>
            <p:nvPr/>
          </p:nvSpPr>
          <p:spPr>
            <a:xfrm>
              <a:off x="5213067" y="3218701"/>
              <a:ext cx="409426" cy="37939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27353EE1-43F0-A277-2CEF-0B2423321644}"/>
                </a:ext>
              </a:extLst>
            </p:cNvPr>
            <p:cNvSpPr/>
            <p:nvPr/>
          </p:nvSpPr>
          <p:spPr>
            <a:xfrm>
              <a:off x="4818713" y="2862017"/>
              <a:ext cx="409426" cy="3680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tx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ャ</a:t>
              </a:r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C8981B3F-2C97-4C4E-194B-D3DC087D2B43}"/>
                </a:ext>
              </a:extLst>
            </p:cNvPr>
            <p:cNvSpPr/>
            <p:nvPr/>
          </p:nvSpPr>
          <p:spPr>
            <a:xfrm>
              <a:off x="4819749" y="3219744"/>
              <a:ext cx="409426" cy="37834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y</a:t>
              </a:r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D8B2E5D-137D-A49D-A759-27EDE0FB6627}"/>
                </a:ext>
              </a:extLst>
            </p:cNvPr>
            <p:cNvSpPr/>
            <p:nvPr/>
          </p:nvSpPr>
          <p:spPr>
            <a:xfrm>
              <a:off x="4410426" y="2862018"/>
              <a:ext cx="409426" cy="3722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i="0" u="none" strike="noStrike" dirty="0"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</a:rPr>
                <a:t>ジ</a:t>
              </a:r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3546F830-B80B-5EF4-A019-9C588F6E6070}"/>
                </a:ext>
              </a:extLst>
            </p:cNvPr>
            <p:cNvSpPr/>
            <p:nvPr/>
          </p:nvSpPr>
          <p:spPr>
            <a:xfrm>
              <a:off x="4410426" y="3222605"/>
              <a:ext cx="409426" cy="3750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l</a:t>
              </a:r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751638D-3FA5-33B8-48A9-E290BDC0BD99}"/>
                </a:ext>
              </a:extLst>
            </p:cNvPr>
            <p:cNvSpPr/>
            <p:nvPr/>
          </p:nvSpPr>
          <p:spPr>
            <a:xfrm>
              <a:off x="4002636" y="2862018"/>
              <a:ext cx="409426" cy="3722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tx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な</a:t>
              </a:r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FBC1CD00-B13C-B64D-AD90-2439148DAF24}"/>
                </a:ext>
              </a:extLst>
            </p:cNvPr>
            <p:cNvSpPr/>
            <p:nvPr/>
          </p:nvSpPr>
          <p:spPr>
            <a:xfrm>
              <a:off x="4001103" y="3219228"/>
              <a:ext cx="409426" cy="3788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d</a:t>
              </a:r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5C856EFE-E899-E2FF-28B8-9BC54A70EA88}"/>
                </a:ext>
              </a:extLst>
            </p:cNvPr>
            <p:cNvSpPr/>
            <p:nvPr/>
          </p:nvSpPr>
          <p:spPr>
            <a:xfrm>
              <a:off x="3604545" y="2861681"/>
              <a:ext cx="409426" cy="3722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i="0" u="none" strike="noStrike" dirty="0"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</a:rPr>
                <a:t>い</a:t>
              </a:r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4A2A9019-8C5D-5DE5-C6D8-191D1C9978DD}"/>
                </a:ext>
              </a:extLst>
            </p:cNvPr>
            <p:cNvSpPr/>
            <p:nvPr/>
          </p:nvSpPr>
          <p:spPr>
            <a:xfrm>
              <a:off x="3604685" y="3222521"/>
              <a:ext cx="409426" cy="37557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r</a:t>
              </a:r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F43DA167-C01E-AFFF-FC8D-77629867C929}"/>
                </a:ext>
              </a:extLst>
            </p:cNvPr>
            <p:cNvSpPr/>
            <p:nvPr/>
          </p:nvSpPr>
          <p:spPr>
            <a:xfrm>
              <a:off x="3196527" y="2861681"/>
              <a:ext cx="409426" cy="3722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tx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れ</a:t>
              </a:r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D2D13CA1-0A46-5A19-433C-EC03687FABEA}"/>
                </a:ext>
              </a:extLst>
            </p:cNvPr>
            <p:cNvSpPr/>
            <p:nvPr/>
          </p:nvSpPr>
          <p:spPr>
            <a:xfrm>
              <a:off x="3197023" y="3222268"/>
              <a:ext cx="409426" cy="3753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a</a:t>
              </a:r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72200CE1-D72A-8E53-7304-D5F13387C877}"/>
                </a:ext>
              </a:extLst>
            </p:cNvPr>
            <p:cNvSpPr/>
            <p:nvPr/>
          </p:nvSpPr>
          <p:spPr>
            <a:xfrm>
              <a:off x="2799788" y="2861681"/>
              <a:ext cx="409426" cy="3722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tx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き</a:t>
              </a:r>
              <a:endParaRPr lang="en-US" altLang="ja-JP" sz="28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7336B7D8-A07B-DA2E-9989-82DE615F526B}"/>
                </a:ext>
              </a:extLst>
            </p:cNvPr>
            <p:cNvSpPr/>
            <p:nvPr/>
          </p:nvSpPr>
          <p:spPr>
            <a:xfrm>
              <a:off x="2799788" y="3222268"/>
              <a:ext cx="409426" cy="3762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i="0" u="none" strike="noStrike" dirty="0"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</a:rPr>
                <a:t>w</a:t>
              </a: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366B88FF-EE6A-21BB-F6A6-6D096B42614F}"/>
                </a:ext>
              </a:extLst>
            </p:cNvPr>
            <p:cNvSpPr/>
            <p:nvPr/>
          </p:nvSpPr>
          <p:spPr>
            <a:xfrm>
              <a:off x="2390178" y="2861681"/>
              <a:ext cx="409426" cy="3722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tx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た</a:t>
              </a:r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7427400C-4A58-154C-BD23-10CFCBC236A2}"/>
                </a:ext>
              </a:extLst>
            </p:cNvPr>
            <p:cNvSpPr/>
            <p:nvPr/>
          </p:nvSpPr>
          <p:spPr>
            <a:xfrm>
              <a:off x="2389197" y="3222269"/>
              <a:ext cx="409426" cy="376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o</a:t>
              </a:r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3995F62A-BD4F-73A5-3333-75A5A29353BB}"/>
                </a:ext>
              </a:extLst>
            </p:cNvPr>
            <p:cNvSpPr/>
            <p:nvPr/>
          </p:nvSpPr>
          <p:spPr>
            <a:xfrm>
              <a:off x="1981142" y="2861681"/>
              <a:ext cx="409426" cy="3722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i="0" u="none" strike="noStrike" dirty="0"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</a:rPr>
                <a:t>み</a:t>
              </a:r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6F3F4688-68ED-502D-3852-51158AEBE038}"/>
                </a:ext>
              </a:extLst>
            </p:cNvPr>
            <p:cNvSpPr/>
            <p:nvPr/>
          </p:nvSpPr>
          <p:spPr>
            <a:xfrm>
              <a:off x="1981142" y="3222907"/>
              <a:ext cx="409426" cy="3747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C</a:t>
              </a:r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E6375B42-94AB-665F-45F9-88C652ECEAF9}"/>
                </a:ext>
              </a:extLst>
            </p:cNvPr>
            <p:cNvSpPr/>
            <p:nvPr/>
          </p:nvSpPr>
          <p:spPr>
            <a:xfrm>
              <a:off x="1549991" y="2856900"/>
              <a:ext cx="409426" cy="383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tx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日</a:t>
              </a:r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B3FFD6F2-A192-A2AA-70B6-D141CDF5424B}"/>
                </a:ext>
              </a:extLst>
            </p:cNvPr>
            <p:cNvSpPr/>
            <p:nvPr/>
          </p:nvSpPr>
          <p:spPr>
            <a:xfrm>
              <a:off x="1549724" y="3216025"/>
              <a:ext cx="409426" cy="3809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tx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～</a:t>
              </a:r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5C12A4B7-49F9-6041-C07C-5F1F52D7CAA8}"/>
                </a:ext>
              </a:extLst>
            </p:cNvPr>
            <p:cNvSpPr/>
            <p:nvPr/>
          </p:nvSpPr>
          <p:spPr>
            <a:xfrm>
              <a:off x="1140031" y="2856900"/>
              <a:ext cx="409426" cy="383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tx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の</a:t>
              </a:r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D28F0B05-D6FF-9809-25A2-7CB6C4AEC6F9}"/>
                </a:ext>
              </a:extLst>
            </p:cNvPr>
            <p:cNvSpPr/>
            <p:nvPr/>
          </p:nvSpPr>
          <p:spPr>
            <a:xfrm>
              <a:off x="1139764" y="3214725"/>
              <a:ext cx="409426" cy="3822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DB1FE47A-3B76-BFD2-A4ED-5E73C773541A}"/>
                </a:ext>
              </a:extLst>
            </p:cNvPr>
            <p:cNvSpPr/>
            <p:nvPr/>
          </p:nvSpPr>
          <p:spPr>
            <a:xfrm>
              <a:off x="743260" y="2856900"/>
              <a:ext cx="409426" cy="383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tx1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あ</a:t>
              </a:r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437F03FE-A26E-5B78-59C3-71DADEA51E7D}"/>
                </a:ext>
              </a:extLst>
            </p:cNvPr>
            <p:cNvSpPr/>
            <p:nvPr/>
          </p:nvSpPr>
          <p:spPr>
            <a:xfrm>
              <a:off x="741873" y="3220148"/>
              <a:ext cx="409426" cy="3768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800" i="0" u="none" strike="noStrike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67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5" grpId="0"/>
      <p:bldP spid="46" grpId="0"/>
      <p:bldP spid="49" grpId="0"/>
      <p:bldP spid="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ECFD4C-FBBF-EEE9-40E8-40462999904F}"/>
              </a:ext>
            </a:extLst>
          </p:cNvPr>
          <p:cNvSpPr txBox="1"/>
          <p:nvPr/>
        </p:nvSpPr>
        <p:spPr>
          <a:xfrm>
            <a:off x="9989003" y="2960606"/>
            <a:ext cx="1661993" cy="42895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9600" b="1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そして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EC15206-B5A3-8908-5BFC-776BE7627DF0}"/>
              </a:ext>
            </a:extLst>
          </p:cNvPr>
          <p:cNvSpPr txBox="1"/>
          <p:nvPr/>
        </p:nvSpPr>
        <p:spPr>
          <a:xfrm>
            <a:off x="3565591" y="137920"/>
            <a:ext cx="5627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>
                <a:solidFill>
                  <a:schemeClr val="bg1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わる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6470A93-FFC6-0ADF-AC8B-45526C0BD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5431" y="-1389862"/>
            <a:ext cx="7068074" cy="675316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DDD89AD-3269-7ECB-9199-DC0546F03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475" y="860859"/>
            <a:ext cx="8921049" cy="585922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9FA5B59-EB47-7E79-5AF2-1ACA63E83CC3}"/>
              </a:ext>
            </a:extLst>
          </p:cNvPr>
          <p:cNvSpPr txBox="1"/>
          <p:nvPr/>
        </p:nvSpPr>
        <p:spPr>
          <a:xfrm>
            <a:off x="8894531" y="3429000"/>
            <a:ext cx="10601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>
                <a:solidFill>
                  <a:schemeClr val="bg1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、</a:t>
            </a:r>
          </a:p>
        </p:txBody>
      </p:sp>
    </p:spTree>
    <p:extLst>
      <p:ext uri="{BB962C8B-B14F-4D97-AF65-F5344CB8AC3E}">
        <p14:creationId xmlns:p14="http://schemas.microsoft.com/office/powerpoint/2010/main" val="208035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746719-E658-766C-560F-D53313B365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F1CC36F-3EB2-C14A-CE6E-7FE64FBE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実務に向けた誓い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512020-50EB-F7B6-0881-2C34F5942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bg1"/>
                </a:solidFill>
              </a:rPr>
              <a:t>・</a:t>
            </a:r>
            <a:r>
              <a:rPr kumimoji="1" lang="ja-JP" altLang="en-US" dirty="0">
                <a:solidFill>
                  <a:srgbClr val="FF0000"/>
                </a:solidFill>
              </a:rPr>
              <a:t>報連相</a:t>
            </a:r>
            <a:r>
              <a:rPr kumimoji="1" lang="ja-JP" altLang="en-US" dirty="0">
                <a:solidFill>
                  <a:schemeClr val="bg1"/>
                </a:solidFill>
              </a:rPr>
              <a:t>を適切にするわ！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bg1"/>
                </a:solidFill>
              </a:rPr>
              <a:t>・</a:t>
            </a:r>
            <a:r>
              <a:rPr lang="ja-JP" altLang="en-US" dirty="0">
                <a:solidFill>
                  <a:srgbClr val="FF0000"/>
                </a:solidFill>
              </a:rPr>
              <a:t>スケジュール</a:t>
            </a:r>
            <a:r>
              <a:rPr lang="ja-JP" altLang="en-US" dirty="0">
                <a:solidFill>
                  <a:schemeClr val="bg1"/>
                </a:solidFill>
              </a:rPr>
              <a:t>と</a:t>
            </a:r>
            <a:r>
              <a:rPr lang="ja-JP" altLang="en-US" dirty="0">
                <a:solidFill>
                  <a:srgbClr val="FF0000"/>
                </a:solidFill>
              </a:rPr>
              <a:t>進捗</a:t>
            </a:r>
            <a:r>
              <a:rPr lang="ja-JP" altLang="en-US" dirty="0">
                <a:solidFill>
                  <a:schemeClr val="bg1"/>
                </a:solidFill>
              </a:rPr>
              <a:t>を強く意識して、遅れそうになればその　　　　　　　　　　　　　　　　　　　　　　　　　　　   　　　　　　　　　　　 　　</a:t>
            </a: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bg1"/>
                </a:solidFill>
              </a:rPr>
              <a:t>　</a:t>
            </a:r>
            <a:r>
              <a:rPr lang="ja-JP" altLang="en-US" dirty="0">
                <a:solidFill>
                  <a:srgbClr val="FF0000"/>
                </a:solidFill>
              </a:rPr>
              <a:t>相談</a:t>
            </a:r>
            <a:r>
              <a:rPr lang="ja-JP" altLang="en-US" dirty="0">
                <a:solidFill>
                  <a:schemeClr val="bg1"/>
                </a:solidFill>
              </a:rPr>
              <a:t>もすぐにするわ！</a:t>
            </a: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bg1"/>
                </a:solidFill>
              </a:rPr>
              <a:t>・疑問点はたくさん聞くわ！でも、ただ聞くだけでなく、</a:t>
            </a:r>
            <a:r>
              <a:rPr lang="ja-JP" altLang="en-US" dirty="0">
                <a:solidFill>
                  <a:srgbClr val="FF0000"/>
                </a:solidFill>
              </a:rPr>
              <a:t>要点</a:t>
            </a:r>
            <a:r>
              <a:rPr lang="ja-JP" altLang="en-US" dirty="0">
                <a:solidFill>
                  <a:schemeClr val="bg1"/>
                </a:solidFill>
              </a:rPr>
              <a:t>を</a:t>
            </a: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bg1"/>
                </a:solidFill>
              </a:rPr>
              <a:t>　まとめ</a:t>
            </a:r>
            <a:r>
              <a:rPr lang="ja-JP" altLang="en-US" dirty="0">
                <a:solidFill>
                  <a:srgbClr val="FF0000"/>
                </a:solidFill>
              </a:rPr>
              <a:t>端的</a:t>
            </a:r>
            <a:r>
              <a:rPr lang="ja-JP" altLang="en-US" dirty="0">
                <a:solidFill>
                  <a:schemeClr val="bg1"/>
                </a:solidFill>
              </a:rPr>
              <a:t>に伝えることも意識するわよ♡</a:t>
            </a: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bg1"/>
                </a:solidFill>
              </a:rPr>
              <a:t>・</a:t>
            </a:r>
            <a:r>
              <a:rPr lang="en-US" altLang="ja-JP" dirty="0">
                <a:solidFill>
                  <a:schemeClr val="bg1"/>
                </a:solidFill>
              </a:rPr>
              <a:t>3</a:t>
            </a:r>
            <a:r>
              <a:rPr lang="ja-JP" altLang="en-US" dirty="0">
                <a:solidFill>
                  <a:schemeClr val="bg1"/>
                </a:solidFill>
              </a:rPr>
              <a:t>か月の研修で得たものを会社に</a:t>
            </a:r>
            <a:r>
              <a:rPr lang="ja-JP" altLang="en-US" dirty="0">
                <a:solidFill>
                  <a:srgbClr val="FF0000"/>
                </a:solidFill>
              </a:rPr>
              <a:t>還元</a:t>
            </a:r>
            <a:r>
              <a:rPr lang="ja-JP" altLang="en-US" dirty="0">
                <a:solidFill>
                  <a:schemeClr val="bg1"/>
                </a:solidFill>
              </a:rPr>
              <a:t>するように</a:t>
            </a: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bg1"/>
                </a:solidFill>
              </a:rPr>
              <a:t>　頑張るわよー！♡</a:t>
            </a: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27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204A30-A35A-D7A6-7987-A4F02C1CE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背景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システム開発目的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妹概要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開発環境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システム概要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デモンストレーション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まとめ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謝辞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6737159-9564-8D79-4542-2CC9352F2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8422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目次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155EA74-6D2E-A25C-8BAB-36D65DC42B52}"/>
              </a:ext>
            </a:extLst>
          </p:cNvPr>
          <p:cNvCxnSpPr/>
          <p:nvPr/>
        </p:nvCxnSpPr>
        <p:spPr>
          <a:xfrm>
            <a:off x="0" y="1257141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C5566D9-DBE4-4EE3-CC9C-41DFFCFE2699}"/>
              </a:ext>
            </a:extLst>
          </p:cNvPr>
          <p:cNvCxnSpPr/>
          <p:nvPr/>
        </p:nvCxnSpPr>
        <p:spPr>
          <a:xfrm>
            <a:off x="11522368" y="0"/>
            <a:ext cx="0" cy="70236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01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6D671B-506B-343A-BD08-3330D816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絶対いいだろって部分を突っ込まれている部分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BF4B8B-D3DE-2B64-EE7C-36F5EE1D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76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4D5F274-D89C-BFC0-1D0F-A93266F6F7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72BAFA8-A8B0-1279-8E05-5D151F1A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4" y="2664378"/>
            <a:ext cx="10840279" cy="1258268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口うるさい上司は苦手ですか</a:t>
            </a:r>
            <a:r>
              <a:rPr lang="en-US" altLang="ja-JP" dirty="0">
                <a:solidFill>
                  <a:schemeClr val="bg1"/>
                </a:solidFill>
              </a:rPr>
              <a:t>…?</a:t>
            </a:r>
            <a:r>
              <a:rPr lang="ja-JP" altLang="en-US" dirty="0"/>
              <a:t>？</a:t>
            </a:r>
            <a:endParaRPr kumimoji="1" lang="ja-JP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6F995F-7042-9486-4F43-2198768162A8}"/>
              </a:ext>
            </a:extLst>
          </p:cNvPr>
          <p:cNvSpPr txBox="1"/>
          <p:nvPr/>
        </p:nvSpPr>
        <p:spPr>
          <a:xfrm>
            <a:off x="470451" y="5565913"/>
            <a:ext cx="708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※</a:t>
            </a:r>
            <a:r>
              <a:rPr kumimoji="1" lang="ja-JP" altLang="en-US" dirty="0">
                <a:solidFill>
                  <a:schemeClr val="bg1"/>
                </a:solidFill>
              </a:rPr>
              <a:t>今聞いていただいてる方々には上記のような上司はいません</a:t>
            </a:r>
          </a:p>
        </p:txBody>
      </p:sp>
      <p:pic>
        <p:nvPicPr>
          <p:cNvPr id="6" name="get">
            <a:hlinkClick r:id="" action="ppaction://media"/>
            <a:extLst>
              <a:ext uri="{FF2B5EF4-FFF2-40B4-BE49-F238E27FC236}">
                <a16:creationId xmlns:a16="http://schemas.microsoft.com/office/drawing/2014/main" id="{712203C2-ED4B-33C6-CB0F-4996D1669B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50504" y="102111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1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64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6061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234F7-E061-CDFB-35E8-E788CA4C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タスク管理できていない部分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E85170-BBBC-25F4-AE36-174033152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04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4D5F274-D89C-BFC0-1D0F-A93266F6F7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72BAFA8-A8B0-1279-8E05-5D151F1A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99866"/>
            <a:ext cx="10840279" cy="1258268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タスク管理できてますか</a:t>
            </a:r>
            <a:r>
              <a:rPr lang="en-US" altLang="ja-JP" dirty="0">
                <a:solidFill>
                  <a:schemeClr val="bg1"/>
                </a:solidFill>
              </a:rPr>
              <a:t>…?</a:t>
            </a:r>
            <a:r>
              <a:rPr lang="ja-JP" altLang="en-US" dirty="0"/>
              <a:t>？</a:t>
            </a:r>
            <a:endParaRPr kumimoji="1" lang="ja-JP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6F995F-7042-9486-4F43-2198768162A8}"/>
              </a:ext>
            </a:extLst>
          </p:cNvPr>
          <p:cNvSpPr txBox="1"/>
          <p:nvPr/>
        </p:nvSpPr>
        <p:spPr>
          <a:xfrm>
            <a:off x="470451" y="5565913"/>
            <a:ext cx="7083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>
              <a:solidFill>
                <a:schemeClr val="bg1"/>
              </a:solidFill>
            </a:endParaRPr>
          </a:p>
          <a:p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7" name="get">
            <a:hlinkClick r:id="" action="ppaction://media"/>
            <a:extLst>
              <a:ext uri="{FF2B5EF4-FFF2-40B4-BE49-F238E27FC236}">
                <a16:creationId xmlns:a16="http://schemas.microsoft.com/office/drawing/2014/main" id="{541532C6-DCFA-A201-2273-7E7018F32A9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50504" y="102111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64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6061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530E79-EB5A-0CF7-2E59-2CE208AA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E6E078-4F2F-7480-99A3-998836A8C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60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4D5F274-D89C-BFC0-1D0F-A93266F6F779}"/>
              </a:ext>
            </a:extLst>
          </p:cNvPr>
          <p:cNvSpPr/>
          <p:nvPr/>
        </p:nvSpPr>
        <p:spPr>
          <a:xfrm>
            <a:off x="0" y="-108985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72BAFA8-A8B0-1279-8E05-5D151F1A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843" y="2478846"/>
            <a:ext cx="10515600" cy="125826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妹は好きですか</a:t>
            </a:r>
            <a:r>
              <a:rPr lang="en-US" altLang="ja-JP" dirty="0"/>
              <a:t>…</a:t>
            </a:r>
            <a:r>
              <a:rPr kumimoji="1" lang="ja-JP" altLang="en-US" dirty="0"/>
              <a:t>？</a:t>
            </a:r>
            <a:br>
              <a:rPr kumimoji="1" lang="en-US" altLang="ja-JP" dirty="0"/>
            </a:br>
            <a:r>
              <a:rPr kumimoji="1" lang="ja-JP" altLang="en-US" sz="6000" dirty="0">
                <a:solidFill>
                  <a:schemeClr val="bg1"/>
                </a:solidFill>
              </a:rPr>
              <a:t>妹は好きですか</a:t>
            </a:r>
            <a:r>
              <a:rPr kumimoji="1" lang="en-US" altLang="ja-JP" sz="6000" dirty="0">
                <a:solidFill>
                  <a:schemeClr val="bg1"/>
                </a:solidFill>
              </a:rPr>
              <a:t>…</a:t>
            </a:r>
            <a:r>
              <a:rPr kumimoji="1" lang="ja-JP" altLang="en-US" sz="6000" dirty="0">
                <a:solidFill>
                  <a:schemeClr val="bg1"/>
                </a:solidFill>
              </a:rPr>
              <a:t>？</a:t>
            </a:r>
          </a:p>
        </p:txBody>
      </p:sp>
      <p:pic>
        <p:nvPicPr>
          <p:cNvPr id="6" name="get">
            <a:hlinkClick r:id="" action="ppaction://media"/>
            <a:extLst>
              <a:ext uri="{FF2B5EF4-FFF2-40B4-BE49-F238E27FC236}">
                <a16:creationId xmlns:a16="http://schemas.microsoft.com/office/drawing/2014/main" id="{2D7D287C-DDFC-532B-A274-962D5DB4F2D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50504" y="102111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9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64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6061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1469</TotalTime>
  <Words>1077</Words>
  <Application>Microsoft Office PowerPoint</Application>
  <PresentationFormat>ワイド画面</PresentationFormat>
  <Paragraphs>216</Paragraphs>
  <Slides>21</Slides>
  <Notes>12</Notes>
  <HiddenSlides>0</HiddenSlides>
  <MMClips>5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4" baseType="lpstr">
      <vt:lpstr>HGP創英角ｺﾞｼｯｸUB</vt:lpstr>
      <vt:lpstr>HGS明朝B</vt:lpstr>
      <vt:lpstr>HGS明朝E</vt:lpstr>
      <vt:lpstr>HG創英角ﾎﾟｯﾌﾟ体</vt:lpstr>
      <vt:lpstr>HG明朝B</vt:lpstr>
      <vt:lpstr>HG明朝E</vt:lpstr>
      <vt:lpstr>メイリオ</vt:lpstr>
      <vt:lpstr>游ゴシック</vt:lpstr>
      <vt:lpstr>游ゴシック Light</vt:lpstr>
      <vt:lpstr>游明朝</vt:lpstr>
      <vt:lpstr>游明朝 Demibold</vt:lpstr>
      <vt:lpstr>Arial</vt:lpstr>
      <vt:lpstr>Office テーマ</vt:lpstr>
      <vt:lpstr>PowerPoint プレゼンテーション</vt:lpstr>
      <vt:lpstr>PowerPoint プレゼンテーション</vt:lpstr>
      <vt:lpstr>目次</vt:lpstr>
      <vt:lpstr>絶対いいだろって部分を突っ込まれている部分</vt:lpstr>
      <vt:lpstr>口うるさい上司は苦手ですか…?？</vt:lpstr>
      <vt:lpstr>タスク管理できていない部分</vt:lpstr>
      <vt:lpstr>タスク管理できてますか…?？</vt:lpstr>
      <vt:lpstr>妹</vt:lpstr>
      <vt:lpstr>妹は好きですか…？ 妹は好きですか…？</vt:lpstr>
      <vt:lpstr>そうだ！妹にけつを叩いてもらおう！！</vt:lpstr>
      <vt:lpstr>妹ちゃんのプロフィール</vt:lpstr>
      <vt:lpstr>開発環境・技術スタック</vt:lpstr>
      <vt:lpstr>タスク管理アプリに 追加したもの</vt:lpstr>
      <vt:lpstr>ボイスロイド、タイムジャッジ部分</vt:lpstr>
      <vt:lpstr>デモンストレーション</vt:lpstr>
      <vt:lpstr>まとめ</vt:lpstr>
      <vt:lpstr>PowerPoint プレゼンテーション</vt:lpstr>
      <vt:lpstr>PowerPoint プレゼンテーション</vt:lpstr>
      <vt:lpstr>謝辞</vt:lpstr>
      <vt:lpstr>PowerPoint プレゼンテーション</vt:lpstr>
      <vt:lpstr>実務に向けた誓い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妹がケツを叩いて タスク管理をしてくれるツール</dc:title>
  <dc:creator>鴨侑汰</dc:creator>
  <cp:lastModifiedBy>鴨侑汰</cp:lastModifiedBy>
  <cp:revision>16</cp:revision>
  <dcterms:created xsi:type="dcterms:W3CDTF">2022-06-06T00:13:08Z</dcterms:created>
  <dcterms:modified xsi:type="dcterms:W3CDTF">2022-06-22T09:23:45Z</dcterms:modified>
</cp:coreProperties>
</file>