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3" r:id="rId4"/>
    <p:sldId id="299" r:id="rId5"/>
    <p:sldId id="308" r:id="rId6"/>
    <p:sldId id="300" r:id="rId7"/>
    <p:sldId id="262" r:id="rId8"/>
    <p:sldId id="294" r:id="rId9"/>
    <p:sldId id="273" r:id="rId10"/>
    <p:sldId id="276" r:id="rId11"/>
    <p:sldId id="274" r:id="rId12"/>
    <p:sldId id="275" r:id="rId13"/>
    <p:sldId id="309" r:id="rId14"/>
    <p:sldId id="310" r:id="rId15"/>
    <p:sldId id="295" r:id="rId16"/>
    <p:sldId id="296" r:id="rId17"/>
    <p:sldId id="259" r:id="rId18"/>
    <p:sldId id="297" r:id="rId19"/>
    <p:sldId id="307" r:id="rId20"/>
    <p:sldId id="305" r:id="rId21"/>
    <p:sldId id="306" r:id="rId22"/>
    <p:sldId id="291" r:id="rId23"/>
    <p:sldId id="301" r:id="rId24"/>
    <p:sldId id="298" r:id="rId25"/>
    <p:sldId id="268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33"/>
    <a:srgbClr val="E67E00"/>
    <a:srgbClr val="FFC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89769" autoAdjust="0"/>
  </p:normalViewPr>
  <p:slideViewPr>
    <p:cSldViewPr snapToGrid="0">
      <p:cViewPr varScale="1">
        <p:scale>
          <a:sx n="72" d="100"/>
          <a:sy n="72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45B40-20F4-4BB7-A9AD-AD3E8AF4E576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5F70D-02C0-4F83-8937-892046578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47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690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卵購入画面後でスクショ差し替えます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252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575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769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13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899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96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502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682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968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482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962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83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472D1-BBF6-13DD-816A-2C6DFD327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112C96-56A0-9D53-0EA8-45E15F39E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1232B-1E85-50AE-340F-8513F0CE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C58EDE-8B59-FAB4-90EA-F875B153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BD1CD9-0529-7F03-6989-DF7EA35B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71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137D80-0365-E5A9-806F-D0B04BE4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AC9479-4C0E-AF6D-FD8B-08AFA8771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9C2E72-BCF5-51C2-CE8A-D1500076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08F8F0-6FDF-73DE-ABC9-C6B82B98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548B98-E5EF-9710-1A89-95F9ECDF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BFC351-D484-8ADE-1B43-6E7911955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E5B55C-94A4-AA65-4484-4E3FB992C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03C6F-4F9C-871E-B4E4-5E8DA92F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3A12C6-A1D9-54BD-BF31-CC72BE4E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4C292-8A88-44C0-3FDC-71AF597E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69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FA863-512A-1373-A45F-6ECE36AA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A886A5-4EA7-7B2F-0218-0D0F4BA0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AB268C-7C41-76C6-6804-BD7B3B48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C503ED-2EAD-DBBC-0665-97B4FF49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DE8436-E714-C102-C511-7B4F7C58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6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00810-C9E6-BBD1-37AE-B5E45D92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DB53A8-5B84-FF01-9BBA-584660189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F02CB1-2B03-AA21-AEDF-12ED68D1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AC13B9-2B28-DFD4-0DC8-0375DEB1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04BD69-9BD2-8325-A8DF-49458D2C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27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AC56A-5033-2EC9-8EC5-1F6B992C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12FCAB-F6FF-8AE5-FDB3-03F9EC81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666A42-C7E1-7229-91A5-873AF5E6E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18EA6F-3F9F-1256-0A71-09C371DB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BC35DA-DF3B-635D-2587-9C205EDD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F4F637-3385-6A28-4D5D-3E64BD87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87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730BB-1057-5CFE-3D10-10B78A51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86C31C-52FB-12F3-977F-A23D5442F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4BC93E-8AE4-356E-B34E-88058D976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3FA172-6BC7-3A53-05FA-A6E5FEDA6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113867-1714-0ECF-4190-A18DA5716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669DE1-36AF-0650-74EC-AEC7DD3E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4AAAE9-FF83-5C78-EB4D-18D62FFE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3C82DD-38B9-9CE5-3BA0-06293C6A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47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858965-AF96-9A86-4371-0A3EAF44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70A1A9-0C19-466C-9DAA-BD28D901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82D15D-F2FA-0FFD-B456-16DDF3F6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5CCA1B-9717-98D0-425B-103A1F0D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39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B14D7C-1BCC-DC4E-31C8-E89851E4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B4648C-3E88-FCCA-7E2C-95DCA50F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AC8234-518B-453A-4771-E09F5DE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98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84E92-6D17-53C5-FE8E-41E261C7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5D1D32-9143-175E-D7FE-47A986935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2C5777-6D3F-0F78-AC5B-EF58AB27B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E98B8C-6470-2E29-324A-A23CC3BC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29DEBE-A7EA-EAB9-8433-12D6D1CC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3E5803-ADB6-4A2B-0F71-C20D28CC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65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F3445-E2F9-87D6-EBA7-E1449EDB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C1D271-231C-0BAD-FDD3-1326DD024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71AB36-EA0C-6825-7BAB-E9A93F16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B7CB73-7F3E-ABC0-3C8C-9A1814E6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3A1653-7D94-25BE-B13A-C4BC4B81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FBECFF-C651-1DCC-8DC6-E0C35F32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87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958ACE-8C11-3751-95F8-D3EEAC06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168A30-65C0-BD29-0BAC-571C571A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E3404A-3D5A-0449-187A-B0018CB58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D6E62F-5222-8EE3-E517-0DDC183A7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F54488-D8CF-4098-A81D-A7C212CEC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41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 descr="自然, 座る, 暖炉, 鳥 が含まれている画像&#10;&#10;自動的に生成された説明">
            <a:extLst>
              <a:ext uri="{FF2B5EF4-FFF2-40B4-BE49-F238E27FC236}">
                <a16:creationId xmlns:a16="http://schemas.microsoft.com/office/drawing/2014/main" id="{AB1AF799-9AC7-FAF4-1A9C-A09D1497A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" b="3447"/>
          <a:stretch/>
        </p:blipFill>
        <p:spPr>
          <a:xfrm>
            <a:off x="4119" y="0"/>
            <a:ext cx="12187881" cy="6858000"/>
          </a:xfrm>
          <a:prstGeom prst="rect">
            <a:avLst/>
          </a:prstGeom>
        </p:spPr>
      </p:pic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FD20ED2D-4340-4206-8E20-6E17E616C1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 t="63572" r="23011" b="12183"/>
          <a:stretch/>
        </p:blipFill>
        <p:spPr>
          <a:xfrm>
            <a:off x="1424937" y="2254469"/>
            <a:ext cx="9342126" cy="2105259"/>
          </a:xfrm>
          <a:prstGeom prst="rect">
            <a:avLst/>
          </a:prstGeom>
        </p:spPr>
      </p:pic>
      <p:pic>
        <p:nvPicPr>
          <p:cNvPr id="10" name="図 9" descr="テキスト&#10;&#10;自動的に生成された説明">
            <a:extLst>
              <a:ext uri="{FF2B5EF4-FFF2-40B4-BE49-F238E27FC236}">
                <a16:creationId xmlns:a16="http://schemas.microsoft.com/office/drawing/2014/main" id="{70DA2CF3-7394-6D5C-D5DD-3D664E19F7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t="51640" r="17500" b="25438"/>
          <a:stretch/>
        </p:blipFill>
        <p:spPr>
          <a:xfrm>
            <a:off x="2249714" y="4359728"/>
            <a:ext cx="7692572" cy="790121"/>
          </a:xfrm>
          <a:prstGeom prst="rect">
            <a:avLst/>
          </a:prstGeom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4BA85F7-11BA-8B66-5605-1C1D5BD76096}"/>
              </a:ext>
            </a:extLst>
          </p:cNvPr>
          <p:cNvGrpSpPr/>
          <p:nvPr/>
        </p:nvGrpSpPr>
        <p:grpSpPr>
          <a:xfrm>
            <a:off x="3539949" y="5350365"/>
            <a:ext cx="5112102" cy="435706"/>
            <a:chOff x="107598" y="5265682"/>
            <a:chExt cx="11653478" cy="993229"/>
          </a:xfrm>
        </p:grpSpPr>
        <p:pic>
          <p:nvPicPr>
            <p:cNvPr id="4" name="図 3" descr="QR コード&#10;&#10;自動的に生成された説明">
              <a:extLst>
                <a:ext uri="{FF2B5EF4-FFF2-40B4-BE49-F238E27FC236}">
                  <a16:creationId xmlns:a16="http://schemas.microsoft.com/office/drawing/2014/main" id="{0BDE2114-92D2-91B3-AFCC-F6385744C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3" t="41466" r="8578" b="25948"/>
            <a:stretch/>
          </p:blipFill>
          <p:spPr>
            <a:xfrm>
              <a:off x="1024757" y="5265682"/>
              <a:ext cx="10736319" cy="993229"/>
            </a:xfrm>
            <a:prstGeom prst="rect">
              <a:avLst/>
            </a:prstGeom>
          </p:spPr>
        </p:pic>
        <p:pic>
          <p:nvPicPr>
            <p:cNvPr id="7" name="図 6" descr="QR コード&#10;&#10;自動的に生成された説明">
              <a:extLst>
                <a:ext uri="{FF2B5EF4-FFF2-40B4-BE49-F238E27FC236}">
                  <a16:creationId xmlns:a16="http://schemas.microsoft.com/office/drawing/2014/main" id="{28291970-5DCE-72AD-F284-A0EAFC216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0" t="13999" r="89482" b="58951"/>
            <a:stretch/>
          </p:blipFill>
          <p:spPr>
            <a:xfrm>
              <a:off x="107598" y="5265682"/>
              <a:ext cx="917159" cy="9232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620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8EBB316-E755-79E3-84D3-79DC0E496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12" t="11551" r="21489" b="23444"/>
          <a:stretch/>
        </p:blipFill>
        <p:spPr>
          <a:xfrm>
            <a:off x="6536304" y="3189189"/>
            <a:ext cx="5085458" cy="3404093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281CDCF-FD36-B3A8-5568-9749C0E1F2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93" t="11833" r="21429" b="24099"/>
          <a:stretch/>
        </p:blipFill>
        <p:spPr>
          <a:xfrm>
            <a:off x="838200" y="3189190"/>
            <a:ext cx="5129565" cy="340409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キャラ育成機能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5DF3E1B-B428-50DA-8D13-FBB1EB5AF42D}"/>
              </a:ext>
            </a:extLst>
          </p:cNvPr>
          <p:cNvSpPr/>
          <p:nvPr/>
        </p:nvSpPr>
        <p:spPr>
          <a:xfrm>
            <a:off x="5424753" y="5222642"/>
            <a:ext cx="1654563" cy="1177468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進化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FEEEB77-5280-4C5B-82E6-86302C60FB29}"/>
              </a:ext>
            </a:extLst>
          </p:cNvPr>
          <p:cNvSpPr/>
          <p:nvPr/>
        </p:nvSpPr>
        <p:spPr>
          <a:xfrm>
            <a:off x="7063071" y="3239212"/>
            <a:ext cx="766984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BE036C09-AAD7-6A28-A92E-5B3B73F7BB2A}"/>
              </a:ext>
            </a:extLst>
          </p:cNvPr>
          <p:cNvSpPr/>
          <p:nvPr/>
        </p:nvSpPr>
        <p:spPr>
          <a:xfrm>
            <a:off x="6417427" y="2365583"/>
            <a:ext cx="4016741" cy="643160"/>
          </a:xfrm>
          <a:prstGeom prst="wedgeRoundRectCallout">
            <a:avLst>
              <a:gd name="adj1" fmla="val -22852"/>
              <a:gd name="adj2" fmla="val 9835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一定のレベルになると進化</a:t>
            </a:r>
            <a:endParaRPr kumimoji="1" lang="ja-JP" altLang="en-US" sz="16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442BECB-DDAF-D878-E8D9-7D8AA3EDA66F}"/>
              </a:ext>
            </a:extLst>
          </p:cNvPr>
          <p:cNvSpPr/>
          <p:nvPr/>
        </p:nvSpPr>
        <p:spPr>
          <a:xfrm>
            <a:off x="1348054" y="3260988"/>
            <a:ext cx="716382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28AA31D-E358-65B6-49D3-3830FC0AF289}"/>
              </a:ext>
            </a:extLst>
          </p:cNvPr>
          <p:cNvSpPr/>
          <p:nvPr/>
        </p:nvSpPr>
        <p:spPr>
          <a:xfrm>
            <a:off x="4313908" y="3252967"/>
            <a:ext cx="1057023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F0DE0115-6AB0-C6DD-C440-B716F9E3DE73}"/>
              </a:ext>
            </a:extLst>
          </p:cNvPr>
          <p:cNvSpPr/>
          <p:nvPr/>
        </p:nvSpPr>
        <p:spPr>
          <a:xfrm>
            <a:off x="6199134" y="2058623"/>
            <a:ext cx="570770" cy="57077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２</a:t>
            </a:r>
          </a:p>
        </p:txBody>
      </p:sp>
      <p:sp>
        <p:nvSpPr>
          <p:cNvPr id="4" name="矢印: U ターン 3">
            <a:extLst>
              <a:ext uri="{FF2B5EF4-FFF2-40B4-BE49-F238E27FC236}">
                <a16:creationId xmlns:a16="http://schemas.microsoft.com/office/drawing/2014/main" id="{4AD2C401-C8BC-27CD-2A15-1CF7B4E7638C}"/>
              </a:ext>
            </a:extLst>
          </p:cNvPr>
          <p:cNvSpPr/>
          <p:nvPr/>
        </p:nvSpPr>
        <p:spPr>
          <a:xfrm flipH="1">
            <a:off x="1720015" y="2768361"/>
            <a:ext cx="2953999" cy="51312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2109AAB7-D08F-113D-89FB-A5FCCE31B9B9}"/>
              </a:ext>
            </a:extLst>
          </p:cNvPr>
          <p:cNvSpPr/>
          <p:nvPr/>
        </p:nvSpPr>
        <p:spPr>
          <a:xfrm>
            <a:off x="1310119" y="1809071"/>
            <a:ext cx="4736493" cy="643160"/>
          </a:xfrm>
          <a:prstGeom prst="wedgeRoundRectCallout">
            <a:avLst>
              <a:gd name="adj1" fmla="val -18448"/>
              <a:gd name="adj2" fmla="val 105571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経験値に応じてレベルが上がる</a:t>
            </a:r>
            <a:endParaRPr kumimoji="1" lang="en-US" altLang="ja-JP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376C327D-91FF-7AA5-807A-E6E7F1ADBC05}"/>
              </a:ext>
            </a:extLst>
          </p:cNvPr>
          <p:cNvSpPr/>
          <p:nvPr/>
        </p:nvSpPr>
        <p:spPr>
          <a:xfrm>
            <a:off x="1008649" y="1457899"/>
            <a:ext cx="591302" cy="57077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263053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E1D70C0-0BC2-9862-D28C-703714C3D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737" t="24640" r="931" b="29434"/>
          <a:stretch/>
        </p:blipFill>
        <p:spPr>
          <a:xfrm>
            <a:off x="5385152" y="2257121"/>
            <a:ext cx="3234059" cy="431935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ログインボーナス機能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343" y="6329985"/>
            <a:ext cx="3201201" cy="453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※T</a:t>
            </a:r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ポイント＝卵ポイント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FA481F0B-E154-CB69-C059-295E31767D84}"/>
              </a:ext>
            </a:extLst>
          </p:cNvPr>
          <p:cNvSpPr/>
          <p:nvPr/>
        </p:nvSpPr>
        <p:spPr>
          <a:xfrm>
            <a:off x="6842008" y="2435966"/>
            <a:ext cx="1451430" cy="5525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9AC5A0E-ED45-3B07-08C5-D3D0BE4EE214}"/>
              </a:ext>
            </a:extLst>
          </p:cNvPr>
          <p:cNvSpPr/>
          <p:nvPr/>
        </p:nvSpPr>
        <p:spPr>
          <a:xfrm>
            <a:off x="753845" y="1439009"/>
            <a:ext cx="6088163" cy="643160"/>
          </a:xfrm>
          <a:prstGeom prst="roundRect">
            <a:avLst/>
          </a:prstGeom>
          <a:solidFill>
            <a:srgbClr val="FFA3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en-US" altLang="ja-JP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</a:t>
            </a:r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日</a:t>
            </a:r>
            <a:r>
              <a:rPr kumimoji="1" lang="en-US" altLang="ja-JP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</a:t>
            </a:r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回ログインボーナスを受け取れる機能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86FCBA5F-0CAA-C123-E8B4-7F0AF442927B}"/>
              </a:ext>
            </a:extLst>
          </p:cNvPr>
          <p:cNvSpPr/>
          <p:nvPr/>
        </p:nvSpPr>
        <p:spPr>
          <a:xfrm>
            <a:off x="838199" y="3512876"/>
            <a:ext cx="4831081" cy="643160"/>
          </a:xfrm>
          <a:prstGeom prst="wedgeRoundRectCallout">
            <a:avLst>
              <a:gd name="adj1" fmla="val 77204"/>
              <a:gd name="adj2" fmla="val -17315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ポイントを</a:t>
            </a:r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ポイント受け取れる</a:t>
            </a: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E62E73A6-95F8-8302-5266-1F0A4F99EFD2}"/>
              </a:ext>
            </a:extLst>
          </p:cNvPr>
          <p:cNvSpPr/>
          <p:nvPr/>
        </p:nvSpPr>
        <p:spPr>
          <a:xfrm>
            <a:off x="753845" y="5860410"/>
            <a:ext cx="4072874" cy="643160"/>
          </a:xfrm>
          <a:prstGeom prst="wedgeRoundRectCallout">
            <a:avLst>
              <a:gd name="adj1" fmla="val 65036"/>
              <a:gd name="adj2" fmla="val -3292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ポイントで卵を購入できる</a:t>
            </a:r>
            <a:endParaRPr kumimoji="1" lang="ja-JP" altLang="en-US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017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829618A4-DC98-3DD8-23C7-D540FE6AC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425" y="933337"/>
            <a:ext cx="2505425" cy="577295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A972FAF-14E7-0496-3A27-496DE19D0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150" y="2417260"/>
            <a:ext cx="1872477" cy="428903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デイリーミッション機能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CBC4AE-9771-7D6E-7FC9-8D95CBE4ADC5}"/>
              </a:ext>
            </a:extLst>
          </p:cNvPr>
          <p:cNvSpPr/>
          <p:nvPr/>
        </p:nvSpPr>
        <p:spPr>
          <a:xfrm>
            <a:off x="755104" y="1466355"/>
            <a:ext cx="7155182" cy="510750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ミッション</a:t>
            </a:r>
            <a:r>
              <a:rPr kumimoji="1" lang="en-US" altLang="ja-JP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</a:t>
            </a:r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目標</a:t>
            </a:r>
            <a:r>
              <a:rPr kumimoji="1" lang="en-US" altLang="ja-JP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がランダムに</a:t>
            </a:r>
            <a:r>
              <a:rPr kumimoji="1" lang="en-US" altLang="ja-JP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3</a:t>
            </a:r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つ表示される機能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7D816F2F-C85D-7CE4-36B2-3A67BCA52521}"/>
              </a:ext>
            </a:extLst>
          </p:cNvPr>
          <p:cNvSpPr/>
          <p:nvPr/>
        </p:nvSpPr>
        <p:spPr>
          <a:xfrm>
            <a:off x="3207964" y="5308369"/>
            <a:ext cx="5396295" cy="1177468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次の日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C8C77640-489C-5ACF-587F-66FCE3ECB4E4}"/>
              </a:ext>
            </a:extLst>
          </p:cNvPr>
          <p:cNvSpPr/>
          <p:nvPr/>
        </p:nvSpPr>
        <p:spPr>
          <a:xfrm>
            <a:off x="4178015" y="4482360"/>
            <a:ext cx="3606103" cy="643160"/>
          </a:xfrm>
          <a:prstGeom prst="wedgeRoundRectCallout">
            <a:avLst>
              <a:gd name="adj1" fmla="val -13094"/>
              <a:gd name="adj2" fmla="val 135070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ミッションは毎日変わる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E43DA03E-DD9B-C6D7-29F7-8AF6697D56D1}"/>
              </a:ext>
            </a:extLst>
          </p:cNvPr>
          <p:cNvSpPr/>
          <p:nvPr/>
        </p:nvSpPr>
        <p:spPr>
          <a:xfrm>
            <a:off x="3648766" y="2819399"/>
            <a:ext cx="4841296" cy="643160"/>
          </a:xfrm>
          <a:prstGeom prst="wedgeRoundRectCallout">
            <a:avLst>
              <a:gd name="adj1" fmla="val 60681"/>
              <a:gd name="adj2" fmla="val -5157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達成すると、経験値を獲得できる</a:t>
            </a:r>
          </a:p>
        </p:txBody>
      </p:sp>
      <p:sp>
        <p:nvSpPr>
          <p:cNvPr id="17" name="フローチャート: 結合子 16">
            <a:extLst>
              <a:ext uri="{FF2B5EF4-FFF2-40B4-BE49-F238E27FC236}">
                <a16:creationId xmlns:a16="http://schemas.microsoft.com/office/drawing/2014/main" id="{6033F806-EA49-27ED-F397-8687654489B4}"/>
              </a:ext>
            </a:extLst>
          </p:cNvPr>
          <p:cNvSpPr/>
          <p:nvPr/>
        </p:nvSpPr>
        <p:spPr>
          <a:xfrm>
            <a:off x="3442809" y="2532982"/>
            <a:ext cx="485830" cy="48583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１</a:t>
            </a:r>
          </a:p>
        </p:txBody>
      </p:sp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96001FEC-A6D9-3695-6AD5-53CA41C1A072}"/>
              </a:ext>
            </a:extLst>
          </p:cNvPr>
          <p:cNvSpPr/>
          <p:nvPr/>
        </p:nvSpPr>
        <p:spPr>
          <a:xfrm>
            <a:off x="3954549" y="4195943"/>
            <a:ext cx="485830" cy="48583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2</a:t>
            </a:r>
            <a:endParaRPr kumimoji="1"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5736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507973E-868D-55E1-3EBB-8EE2F1206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652" y="3750173"/>
            <a:ext cx="6278636" cy="297530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卵購入機能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6BD75DE-701A-518D-3F9D-09722BE4C9B0}"/>
              </a:ext>
            </a:extLst>
          </p:cNvPr>
          <p:cNvSpPr/>
          <p:nvPr/>
        </p:nvSpPr>
        <p:spPr>
          <a:xfrm>
            <a:off x="755104" y="1466355"/>
            <a:ext cx="6666113" cy="600984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キャラクターの元である、卵を購入できる機能</a:t>
            </a:r>
            <a:endParaRPr kumimoji="1" lang="en-US" altLang="ja-JP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ACDC2CB-6153-CE3D-74AD-D06EDD8FE2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218" t="24641" r="1966" b="8965"/>
          <a:stretch/>
        </p:blipFill>
        <p:spPr>
          <a:xfrm>
            <a:off x="2207689" y="2332396"/>
            <a:ext cx="2172300" cy="4551086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EBF91A4-7516-E371-BB4C-0AAD3B11586B}"/>
              </a:ext>
            </a:extLst>
          </p:cNvPr>
          <p:cNvSpPr/>
          <p:nvPr/>
        </p:nvSpPr>
        <p:spPr>
          <a:xfrm>
            <a:off x="2240643" y="6003248"/>
            <a:ext cx="2139345" cy="734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D63DCC3-DFE6-B6AB-EED7-3716F25746FB}"/>
              </a:ext>
            </a:extLst>
          </p:cNvPr>
          <p:cNvSpPr/>
          <p:nvPr/>
        </p:nvSpPr>
        <p:spPr>
          <a:xfrm>
            <a:off x="8587408" y="6215676"/>
            <a:ext cx="530087" cy="509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63547D81-1D76-02EE-C485-4A383C20A03A}"/>
              </a:ext>
            </a:extLst>
          </p:cNvPr>
          <p:cNvSpPr/>
          <p:nvPr/>
        </p:nvSpPr>
        <p:spPr>
          <a:xfrm>
            <a:off x="4280452" y="6087736"/>
            <a:ext cx="1493855" cy="600985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31AA7376-8079-B650-299D-1196DB4F5B61}"/>
              </a:ext>
            </a:extLst>
          </p:cNvPr>
          <p:cNvSpPr/>
          <p:nvPr/>
        </p:nvSpPr>
        <p:spPr>
          <a:xfrm>
            <a:off x="167984" y="2968046"/>
            <a:ext cx="1997491" cy="782127"/>
          </a:xfrm>
          <a:prstGeom prst="wedgeRoundRectCallout">
            <a:avLst>
              <a:gd name="adj1" fmla="val 1111"/>
              <a:gd name="adj2" fmla="val 110282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ポイントで購入できる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0AB4F09-725B-3CE1-CE60-69C0F1F50809}"/>
              </a:ext>
            </a:extLst>
          </p:cNvPr>
          <p:cNvSpPr/>
          <p:nvPr/>
        </p:nvSpPr>
        <p:spPr>
          <a:xfrm>
            <a:off x="6872689" y="3999020"/>
            <a:ext cx="3808563" cy="2098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DE9B5C3C-160A-661B-B0EB-1F82CF065102}"/>
              </a:ext>
            </a:extLst>
          </p:cNvPr>
          <p:cNvSpPr/>
          <p:nvPr/>
        </p:nvSpPr>
        <p:spPr>
          <a:xfrm>
            <a:off x="8320831" y="2742603"/>
            <a:ext cx="3751900" cy="888988"/>
          </a:xfrm>
          <a:prstGeom prst="wedgeRoundRectCallout">
            <a:avLst>
              <a:gd name="adj1" fmla="val -21264"/>
              <a:gd name="adj2" fmla="val 113230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push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ボタンを押すと</a:t>
            </a:r>
            <a:endParaRPr kumimoji="1" lang="en-US" altLang="ja-JP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アニメーションが流れる</a:t>
            </a:r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936D5D02-0A0D-320E-12A3-1F8D9E16D0AD}"/>
              </a:ext>
            </a:extLst>
          </p:cNvPr>
          <p:cNvSpPr/>
          <p:nvPr/>
        </p:nvSpPr>
        <p:spPr>
          <a:xfrm>
            <a:off x="8141063" y="2476453"/>
            <a:ext cx="485830" cy="48583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2</a:t>
            </a:r>
            <a:endParaRPr kumimoji="1"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6ED8EB59-FEBF-4494-7BFC-4C311D3718FD}"/>
              </a:ext>
            </a:extLst>
          </p:cNvPr>
          <p:cNvSpPr/>
          <p:nvPr/>
        </p:nvSpPr>
        <p:spPr>
          <a:xfrm>
            <a:off x="2159879" y="5690089"/>
            <a:ext cx="485830" cy="48583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</a:t>
            </a:r>
            <a:endParaRPr kumimoji="1"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pic>
        <p:nvPicPr>
          <p:cNvPr id="9" name="図 8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6402FAA8-5708-C2E9-CACA-CCB5EBCED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1" y="43815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38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2384C32-BD02-D27B-839E-6EF19744A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9058" r="326" b="5696"/>
          <a:stretch/>
        </p:blipFill>
        <p:spPr>
          <a:xfrm>
            <a:off x="6395065" y="622660"/>
            <a:ext cx="5593560" cy="268959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84F9B8D-A967-7F8C-A54D-F5A85C5171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03" t="12001" r="21557" b="24093"/>
          <a:stretch/>
        </p:blipFill>
        <p:spPr>
          <a:xfrm>
            <a:off x="576753" y="3366754"/>
            <a:ext cx="5040831" cy="333917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4EA2C94-32F3-D5FE-BFE7-E9ABFD714C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348" t="11768" r="21522" b="24046"/>
          <a:stretch/>
        </p:blipFill>
        <p:spPr>
          <a:xfrm>
            <a:off x="6999192" y="3366753"/>
            <a:ext cx="4983972" cy="332264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キャラチェンジ機能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6379C5A6-D6C0-1CF3-512F-89067C87525B}"/>
              </a:ext>
            </a:extLst>
          </p:cNvPr>
          <p:cNvSpPr/>
          <p:nvPr/>
        </p:nvSpPr>
        <p:spPr>
          <a:xfrm>
            <a:off x="5132881" y="4999026"/>
            <a:ext cx="2524368" cy="1466825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</a:t>
            </a:r>
            <a:endParaRPr kumimoji="1" lang="en-US" altLang="ja-JP" sz="2400" dirty="0">
              <a:solidFill>
                <a:schemeClr val="bg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チェンジ後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4D5DA96-9EBC-2251-48D5-0BE65965C14F}"/>
              </a:ext>
            </a:extLst>
          </p:cNvPr>
          <p:cNvSpPr/>
          <p:nvPr/>
        </p:nvSpPr>
        <p:spPr>
          <a:xfrm>
            <a:off x="764394" y="1529023"/>
            <a:ext cx="4665548" cy="1294725"/>
          </a:xfrm>
          <a:prstGeom prst="roundRect">
            <a:avLst/>
          </a:prstGeom>
          <a:solidFill>
            <a:srgbClr val="FFA3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今育成しているキャラクターを</a:t>
            </a:r>
            <a:b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別のキャラクターに</a:t>
            </a:r>
            <a:b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入れ替えることができる機能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44D6C43E-91A7-3B31-1199-6A2D54641B4F}"/>
              </a:ext>
            </a:extLst>
          </p:cNvPr>
          <p:cNvSpPr/>
          <p:nvPr/>
        </p:nvSpPr>
        <p:spPr>
          <a:xfrm>
            <a:off x="7307508" y="4146625"/>
            <a:ext cx="3636331" cy="643160"/>
          </a:xfrm>
          <a:prstGeom prst="wedgeRoundRectCallout">
            <a:avLst>
              <a:gd name="adj1" fmla="val -3976"/>
              <a:gd name="adj2" fmla="val 120280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育成キャラが変更される</a:t>
            </a:r>
          </a:p>
        </p:txBody>
      </p:sp>
    </p:spTree>
    <p:extLst>
      <p:ext uri="{BB962C8B-B14F-4D97-AF65-F5344CB8AC3E}">
        <p14:creationId xmlns:p14="http://schemas.microsoft.com/office/powerpoint/2010/main" val="3642466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A33A7C0-7A5E-46F4-B3A1-82ECAD324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91" r="334" b="41874"/>
          <a:stretch/>
        </p:blipFill>
        <p:spPr>
          <a:xfrm>
            <a:off x="1116141" y="2940843"/>
            <a:ext cx="9959718" cy="97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0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図 2" descr="QR コード&#10;&#10;中程度の精度で自動的に生成された説明">
            <a:extLst>
              <a:ext uri="{FF2B5EF4-FFF2-40B4-BE49-F238E27FC236}">
                <a16:creationId xmlns:a16="http://schemas.microsoft.com/office/drawing/2014/main" id="{0C510373-EDDE-AED3-CF72-9659B45F15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33" r="33796" b="27223"/>
          <a:stretch/>
        </p:blipFill>
        <p:spPr>
          <a:xfrm>
            <a:off x="2788103" y="2899410"/>
            <a:ext cx="6615794" cy="10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93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反省点・課題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44DFAD-B0A4-876C-C45D-F38C01C9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途中で機能を変更したことによって、デザインの結合が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うまくいかなかった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→柔軟に対応できるデザインを考える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altLang="ja-JP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最初に決めた担当と別の仕事をすることになった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進化時のエフェクトなど、細かい機能を付けることが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できなかった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→要件定義書で細かく決める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215A0D-CCB0-6D0D-C68D-13457C092C16}"/>
              </a:ext>
            </a:extLst>
          </p:cNvPr>
          <p:cNvSpPr/>
          <p:nvPr/>
        </p:nvSpPr>
        <p:spPr>
          <a:xfrm>
            <a:off x="838200" y="1690688"/>
            <a:ext cx="10388264" cy="1617891"/>
          </a:xfrm>
          <a:prstGeom prst="rect">
            <a:avLst/>
          </a:prstGeom>
          <a:noFill/>
          <a:ln w="38100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9E12CC-52B0-8567-1215-9AF251B6B340}"/>
              </a:ext>
            </a:extLst>
          </p:cNvPr>
          <p:cNvSpPr/>
          <p:nvPr/>
        </p:nvSpPr>
        <p:spPr>
          <a:xfrm>
            <a:off x="838200" y="3586858"/>
            <a:ext cx="10388264" cy="2154693"/>
          </a:xfrm>
          <a:prstGeom prst="rect">
            <a:avLst/>
          </a:prstGeom>
          <a:noFill/>
          <a:ln w="38100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1907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3F2C183-2FE4-6256-41B3-506B9B6FE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" t="72509" r="9769" b="14020"/>
          <a:stretch/>
        </p:blipFill>
        <p:spPr>
          <a:xfrm>
            <a:off x="1590675" y="2967038"/>
            <a:ext cx="90106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95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512717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チームリーダー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計画を立て、メンバーに仕事を割り振ること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各メンバーの進捗確認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習っていなかった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の技術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チームマネジメントの経験を積むことができた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新しい技術（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等）を知ることができた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rgbClr val="FFA333"/>
              </a:buClr>
            </a:pP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195943"/>
            <a:ext cx="10515600" cy="1209519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髙林 隼仁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lvl="0"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（知識工学株式会社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8734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69D7FC03-BB47-72B7-9CFD-3C202F5F4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86" y="3137649"/>
            <a:ext cx="3487894" cy="3487894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E26871-7061-2BA6-D6E1-83FF469ED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417"/>
            <a:ext cx="10515600" cy="4351338"/>
          </a:xfrm>
          <a:ln>
            <a:noFill/>
          </a:ln>
        </p:spPr>
        <p:txBody>
          <a:bodyPr numCol="1" anchor="t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背景・目的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概要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機能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デモンストレーション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反省と課題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チーム開発を通して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謝辞</a:t>
            </a:r>
          </a:p>
        </p:txBody>
      </p:sp>
      <p:pic>
        <p:nvPicPr>
          <p:cNvPr id="11" name="図 10" descr="QR コード&#10;&#10;自動的に生成された説明">
            <a:extLst>
              <a:ext uri="{FF2B5EF4-FFF2-40B4-BE49-F238E27FC236}">
                <a16:creationId xmlns:a16="http://schemas.microsoft.com/office/drawing/2014/main" id="{5EE8159F-094A-7D90-A5EC-037E5E8FF7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117" r="7620" b="81765"/>
          <a:stretch/>
        </p:blipFill>
        <p:spPr>
          <a:xfrm>
            <a:off x="722085" y="681037"/>
            <a:ext cx="11136086" cy="97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8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DBA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担当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DAO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の作成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の機能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の作成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→ミッションボタン、デザインの違うアラート機能</a:t>
            </a:r>
            <a:r>
              <a:rPr lang="en-US" altLang="ja-JP" dirty="0" err="1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etc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新たに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の機能を習得できた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中尾 順仁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（株式会社</a:t>
            </a:r>
            <a:r>
              <a:rPr lang="en-US" altLang="ja-JP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FPG</a:t>
            </a: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テクノロジー）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565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構成管理担当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コミュニケーション管理担当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JSP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CSS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デザイン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デザイン設計と機能設計で分担作業をし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た後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結合させる作業。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CSS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の復習と応用。主にデザインスキルが身についた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古晒 悠誠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lvl="0"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（ネット・インフォメーション株式会社）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8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品質管理担当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DAO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の作成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の機能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の記述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→思った通りの動作にならなかった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の記述方法について理解することができた</a:t>
            </a: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松本 美空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（エヌ・エス・ケイ株式会社）</a:t>
            </a:r>
          </a:p>
        </p:txBody>
      </p:sp>
    </p:spTree>
    <p:extLst>
      <p:ext uri="{BB962C8B-B14F-4D97-AF65-F5344CB8AC3E}">
        <p14:creationId xmlns:p14="http://schemas.microsoft.com/office/powerpoint/2010/main" val="1466363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発表担当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Servlet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JSP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CSS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デザイン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意思疎通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Servlet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の挙動が理解できた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伝わりやすい言い方を工夫した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rgbClr val="FFA333"/>
              </a:buClr>
            </a:pP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内田 歩輝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lvl="0"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（株式会社</a:t>
            </a:r>
            <a:r>
              <a:rPr lang="en-US" altLang="ja-JP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K</a:t>
            </a: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・システムソリューション）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613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0948F54-69E1-B47D-FA28-770146C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t="85842" r="67913" b="-147"/>
          <a:stretch/>
        </p:blipFill>
        <p:spPr>
          <a:xfrm>
            <a:off x="3581400" y="2938462"/>
            <a:ext cx="32004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08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2D3D0-DCCC-64E4-1E45-AB18011E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謝辞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961CB7-F803-01FF-3620-62E558E2D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本アプリの作成にあたって、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指導していただいた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ウェビナー講師の冨原講師、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F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クラス講師の一戸講師に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心から感謝申し上げます。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また、この研修に参加する機会を与えてくださった、</a:t>
            </a:r>
            <a:b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株式会社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プラスの皆様、所属企業の皆様に</a:t>
            </a:r>
            <a:b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厚く御礼申し上げます。</a:t>
            </a:r>
          </a:p>
        </p:txBody>
      </p:sp>
    </p:spTree>
    <p:extLst>
      <p:ext uri="{BB962C8B-B14F-4D97-AF65-F5344CB8AC3E}">
        <p14:creationId xmlns:p14="http://schemas.microsoft.com/office/powerpoint/2010/main" val="328956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7D804FC-312B-7AE9-104F-DA68ACC6D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17" b="82759"/>
          <a:stretch/>
        </p:blipFill>
        <p:spPr>
          <a:xfrm>
            <a:off x="3203833" y="2837793"/>
            <a:ext cx="5784334" cy="118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7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背景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EEBA9FA-0569-9723-919B-9A3D50464CD1}"/>
              </a:ext>
            </a:extLst>
          </p:cNvPr>
          <p:cNvSpPr/>
          <p:nvPr/>
        </p:nvSpPr>
        <p:spPr>
          <a:xfrm>
            <a:off x="838200" y="1578883"/>
            <a:ext cx="10515600" cy="7131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背景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73FCA98-A190-2D61-6D0F-FE2EC0F105F2}"/>
              </a:ext>
            </a:extLst>
          </p:cNvPr>
          <p:cNvSpPr/>
          <p:nvPr/>
        </p:nvSpPr>
        <p:spPr>
          <a:xfrm>
            <a:off x="965536" y="2470575"/>
            <a:ext cx="10388264" cy="2909807"/>
          </a:xfrm>
          <a:prstGeom prst="rect">
            <a:avLst/>
          </a:prstGeom>
          <a:noFill/>
          <a:ln w="28575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43A83B-45B3-4731-9BCE-FB93B13D24FD}"/>
              </a:ext>
            </a:extLst>
          </p:cNvPr>
          <p:cNvSpPr txBox="1"/>
          <p:nvPr/>
        </p:nvSpPr>
        <p:spPr>
          <a:xfrm>
            <a:off x="965536" y="2602040"/>
            <a:ext cx="10388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仕事に対してやる気の出ない若者を対象に、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意欲的に仕事をしてもらえるようなアプリケーションを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開発しようと考えた。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→若者を中心に人気のある育成ゲームの要素を取り入れた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アプリケーションを作成し、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仕事に対するモチベーション向上を目指した。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269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想定利用者・目的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67940D2-0FA1-F2D4-7355-8D257A807AF7}"/>
              </a:ext>
            </a:extLst>
          </p:cNvPr>
          <p:cNvSpPr/>
          <p:nvPr/>
        </p:nvSpPr>
        <p:spPr>
          <a:xfrm>
            <a:off x="838200" y="3828587"/>
            <a:ext cx="10515600" cy="7131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目的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F3ABFBB-2424-F0B6-489E-B3026DE71904}"/>
              </a:ext>
            </a:extLst>
          </p:cNvPr>
          <p:cNvSpPr/>
          <p:nvPr/>
        </p:nvSpPr>
        <p:spPr>
          <a:xfrm>
            <a:off x="965536" y="4827042"/>
            <a:ext cx="10388264" cy="1251249"/>
          </a:xfrm>
          <a:prstGeom prst="rect">
            <a:avLst/>
          </a:prstGeom>
          <a:noFill/>
          <a:ln w="28575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FF0898C-1FE1-CC10-74F4-928F0CEB0071}"/>
              </a:ext>
            </a:extLst>
          </p:cNvPr>
          <p:cNvSpPr txBox="1"/>
          <p:nvPr/>
        </p:nvSpPr>
        <p:spPr>
          <a:xfrm>
            <a:off x="965536" y="4824712"/>
            <a:ext cx="9688050" cy="1113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仕事のモチベーション向上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自己啓発を促すミッションを達成すること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EEBA9FA-0569-9723-919B-9A3D50464CD1}"/>
              </a:ext>
            </a:extLst>
          </p:cNvPr>
          <p:cNvSpPr/>
          <p:nvPr/>
        </p:nvSpPr>
        <p:spPr>
          <a:xfrm>
            <a:off x="838200" y="1578883"/>
            <a:ext cx="10515600" cy="7131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想定利用者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73FCA98-A190-2D61-6D0F-FE2EC0F105F2}"/>
              </a:ext>
            </a:extLst>
          </p:cNvPr>
          <p:cNvSpPr/>
          <p:nvPr/>
        </p:nvSpPr>
        <p:spPr>
          <a:xfrm>
            <a:off x="965536" y="2470576"/>
            <a:ext cx="10388264" cy="713163"/>
          </a:xfrm>
          <a:prstGeom prst="rect">
            <a:avLst/>
          </a:prstGeom>
          <a:noFill/>
          <a:ln w="28575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43A83B-45B3-4731-9BCE-FB93B13D24FD}"/>
              </a:ext>
            </a:extLst>
          </p:cNvPr>
          <p:cNvSpPr txBox="1"/>
          <p:nvPr/>
        </p:nvSpPr>
        <p:spPr>
          <a:xfrm>
            <a:off x="965536" y="2602222"/>
            <a:ext cx="1038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ゲームやアニメなどのキャラクターが好きな新入社員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12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37D2BD3-4A28-4D87-BCE6-78ACC3E78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16028" r="66357" b="69899"/>
          <a:stretch/>
        </p:blipFill>
        <p:spPr>
          <a:xfrm>
            <a:off x="3697417" y="2946400"/>
            <a:ext cx="3349367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1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概要</a:t>
            </a:r>
          </a:p>
        </p:txBody>
      </p:sp>
      <p:pic>
        <p:nvPicPr>
          <p:cNvPr id="5" name="図 4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62964CC6-3ECB-5D55-CF5B-E8012E53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872" y="5125300"/>
            <a:ext cx="1143000" cy="1143000"/>
          </a:xfrm>
          <a:prstGeom prst="rect">
            <a:avLst/>
          </a:prstGeom>
        </p:spPr>
      </p:pic>
      <p:pic>
        <p:nvPicPr>
          <p:cNvPr id="7" name="図 6" descr="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0E11B921-79CA-3766-D9D8-6F9D3A9674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4" t="30824" r="22063" b="16359"/>
          <a:stretch/>
        </p:blipFill>
        <p:spPr>
          <a:xfrm>
            <a:off x="4634895" y="5060893"/>
            <a:ext cx="1306287" cy="1207407"/>
          </a:xfrm>
          <a:prstGeom prst="rect">
            <a:avLst/>
          </a:prstGeom>
        </p:spPr>
      </p:pic>
      <p:pic>
        <p:nvPicPr>
          <p:cNvPr id="9" name="図 8" descr="おもちゃ, 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4F34C7FF-DEDB-75FB-CAAB-BA05539306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6698" r="15238" b="12747"/>
          <a:stretch/>
        </p:blipFill>
        <p:spPr>
          <a:xfrm>
            <a:off x="6706205" y="4426800"/>
            <a:ext cx="1596571" cy="1841500"/>
          </a:xfrm>
          <a:prstGeom prst="rect">
            <a:avLst/>
          </a:prstGeom>
        </p:spPr>
      </p:pic>
      <p:pic>
        <p:nvPicPr>
          <p:cNvPr id="11" name="図 10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72E5D855-BDF8-2665-699F-038B78604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982300"/>
            <a:ext cx="2286000" cy="2286000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67940D2-0FA1-F2D4-7355-8D257A807AF7}"/>
              </a:ext>
            </a:extLst>
          </p:cNvPr>
          <p:cNvSpPr/>
          <p:nvPr/>
        </p:nvSpPr>
        <p:spPr>
          <a:xfrm>
            <a:off x="818849" y="1428327"/>
            <a:ext cx="10515600" cy="1143000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勤務時間やミッション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目標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達成数に応じて、</a:t>
            </a:r>
            <a:b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キャラクターを育成することができるアプリケーション</a:t>
            </a:r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FC2B32CE-AA1F-9C06-F5D1-1C2EC4D407D2}"/>
              </a:ext>
            </a:extLst>
          </p:cNvPr>
          <p:cNvSpPr/>
          <p:nvPr/>
        </p:nvSpPr>
        <p:spPr>
          <a:xfrm>
            <a:off x="3439292" y="3161135"/>
            <a:ext cx="1663700" cy="535729"/>
          </a:xfrm>
          <a:prstGeom prst="wedgeEllipseCallout">
            <a:avLst>
              <a:gd name="adj1" fmla="val -3676"/>
              <a:gd name="adj2" fmla="val 9222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FBA79076-FECE-75AE-10D2-9973B922EE8F}"/>
              </a:ext>
            </a:extLst>
          </p:cNvPr>
          <p:cNvSpPr/>
          <p:nvPr/>
        </p:nvSpPr>
        <p:spPr>
          <a:xfrm>
            <a:off x="5541670" y="2893271"/>
            <a:ext cx="1663700" cy="535729"/>
          </a:xfrm>
          <a:prstGeom prst="wedgeEllipseCallout">
            <a:avLst>
              <a:gd name="adj1" fmla="val -4521"/>
              <a:gd name="adj2" fmla="val 8172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pic>
        <p:nvPicPr>
          <p:cNvPr id="20" name="図 19" descr="グラフ, ヒストグラム&#10;&#10;自動的に生成された説明">
            <a:extLst>
              <a:ext uri="{FF2B5EF4-FFF2-40B4-BE49-F238E27FC236}">
                <a16:creationId xmlns:a16="http://schemas.microsoft.com/office/drawing/2014/main" id="{9BBA5190-A41A-4AA8-74DC-E6A2A8B61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49" y="5125300"/>
            <a:ext cx="1143000" cy="1143000"/>
          </a:xfrm>
          <a:prstGeom prst="rect">
            <a:avLst/>
          </a:prstGeom>
        </p:spPr>
      </p:pic>
      <p:sp>
        <p:nvSpPr>
          <p:cNvPr id="21" name="吹き出し: 円形 20">
            <a:extLst>
              <a:ext uri="{FF2B5EF4-FFF2-40B4-BE49-F238E27FC236}">
                <a16:creationId xmlns:a16="http://schemas.microsoft.com/office/drawing/2014/main" id="{D7642966-3281-F40A-C79A-D98CE7CA313D}"/>
              </a:ext>
            </a:extLst>
          </p:cNvPr>
          <p:cNvSpPr/>
          <p:nvPr/>
        </p:nvSpPr>
        <p:spPr>
          <a:xfrm>
            <a:off x="7960707" y="3443465"/>
            <a:ext cx="1663700" cy="535729"/>
          </a:xfrm>
          <a:prstGeom prst="wedgeEllipseCallout">
            <a:avLst>
              <a:gd name="adj1" fmla="val -1983"/>
              <a:gd name="adj2" fmla="val -7846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sp>
        <p:nvSpPr>
          <p:cNvPr id="8" name="矢印: 環状 7">
            <a:extLst>
              <a:ext uri="{FF2B5EF4-FFF2-40B4-BE49-F238E27FC236}">
                <a16:creationId xmlns:a16="http://schemas.microsoft.com/office/drawing/2014/main" id="{4A8B5D87-0155-8BEE-6B26-B36303E45403}"/>
              </a:ext>
            </a:extLst>
          </p:cNvPr>
          <p:cNvSpPr/>
          <p:nvPr/>
        </p:nvSpPr>
        <p:spPr>
          <a:xfrm>
            <a:off x="1257633" y="4143175"/>
            <a:ext cx="2014422" cy="1568307"/>
          </a:xfrm>
          <a:prstGeom prst="circular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矢印: 環状 22">
            <a:extLst>
              <a:ext uri="{FF2B5EF4-FFF2-40B4-BE49-F238E27FC236}">
                <a16:creationId xmlns:a16="http://schemas.microsoft.com/office/drawing/2014/main" id="{DB7659DE-9770-9B5F-6719-1C34D28F5001}"/>
              </a:ext>
            </a:extLst>
          </p:cNvPr>
          <p:cNvSpPr/>
          <p:nvPr/>
        </p:nvSpPr>
        <p:spPr>
          <a:xfrm>
            <a:off x="3335066" y="3853141"/>
            <a:ext cx="2014422" cy="1841499"/>
          </a:xfrm>
          <a:prstGeom prst="circular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矢印: 環状 23">
            <a:extLst>
              <a:ext uri="{FF2B5EF4-FFF2-40B4-BE49-F238E27FC236}">
                <a16:creationId xmlns:a16="http://schemas.microsoft.com/office/drawing/2014/main" id="{013D8058-906B-3699-AD58-666BB268849A}"/>
              </a:ext>
            </a:extLst>
          </p:cNvPr>
          <p:cNvSpPr/>
          <p:nvPr/>
        </p:nvSpPr>
        <p:spPr>
          <a:xfrm>
            <a:off x="5328830" y="3551906"/>
            <a:ext cx="2089381" cy="176017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48335"/>
              <a:gd name="adj5" fmla="val 125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矢印: 環状 24">
            <a:extLst>
              <a:ext uri="{FF2B5EF4-FFF2-40B4-BE49-F238E27FC236}">
                <a16:creationId xmlns:a16="http://schemas.microsoft.com/office/drawing/2014/main" id="{8863539B-E99B-C6AF-A19A-126B69187C99}"/>
              </a:ext>
            </a:extLst>
          </p:cNvPr>
          <p:cNvSpPr/>
          <p:nvPr/>
        </p:nvSpPr>
        <p:spPr>
          <a:xfrm>
            <a:off x="7343252" y="2694233"/>
            <a:ext cx="2898610" cy="216870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9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吹き出し: 円形 25">
            <a:extLst>
              <a:ext uri="{FF2B5EF4-FFF2-40B4-BE49-F238E27FC236}">
                <a16:creationId xmlns:a16="http://schemas.microsoft.com/office/drawing/2014/main" id="{67E02859-2DA8-8A85-4990-C25A2CD4AA03}"/>
              </a:ext>
            </a:extLst>
          </p:cNvPr>
          <p:cNvSpPr/>
          <p:nvPr/>
        </p:nvSpPr>
        <p:spPr>
          <a:xfrm>
            <a:off x="1465511" y="3443466"/>
            <a:ext cx="1663700" cy="535729"/>
          </a:xfrm>
          <a:prstGeom prst="wedgeEllipseCallout">
            <a:avLst>
              <a:gd name="adj1" fmla="val -7057"/>
              <a:gd name="adj2" fmla="val 8959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孵化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8306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8BEC44-86DA-B269-E32E-BF947F11A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" t="29074" r="67247" b="56056"/>
          <a:stretch/>
        </p:blipFill>
        <p:spPr>
          <a:xfrm>
            <a:off x="3633917" y="2919084"/>
            <a:ext cx="3285867" cy="101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2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9B29F689-A34F-29AA-DD78-508515074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93" t="11833" r="21429" b="8720"/>
          <a:stretch/>
        </p:blipFill>
        <p:spPr>
          <a:xfrm>
            <a:off x="6526928" y="2420781"/>
            <a:ext cx="5258549" cy="432735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キャラ育成機能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23" y="2588309"/>
            <a:ext cx="5313164" cy="231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経験値は</a:t>
            </a:r>
            <a:r>
              <a:rPr kumimoji="1" lang="en-US" altLang="ja-JP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…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勤務時間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ミッションを達成すること</a:t>
            </a:r>
            <a:b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	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2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点に応じて貯まる</a:t>
            </a:r>
            <a:endParaRPr lang="en-US" altLang="ja-JP" dirty="0">
              <a:solidFill>
                <a:schemeClr val="accent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A0F1D53-EE3B-21F9-075B-A945BEA54FC3}"/>
              </a:ext>
            </a:extLst>
          </p:cNvPr>
          <p:cNvSpPr/>
          <p:nvPr/>
        </p:nvSpPr>
        <p:spPr>
          <a:xfrm>
            <a:off x="838200" y="1432294"/>
            <a:ext cx="7590183" cy="652967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経験値を貯めることでキャラクターを</a:t>
            </a:r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育成できる機能</a:t>
            </a:r>
            <a:endParaRPr kumimoji="1" lang="ja-JP" altLang="en-US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A070EF9-4D45-B9B7-9CE9-D9F532041284}"/>
              </a:ext>
            </a:extLst>
          </p:cNvPr>
          <p:cNvGrpSpPr/>
          <p:nvPr/>
        </p:nvGrpSpPr>
        <p:grpSpPr>
          <a:xfrm>
            <a:off x="890799" y="2422089"/>
            <a:ext cx="5553349" cy="2313752"/>
            <a:chOff x="838200" y="2422089"/>
            <a:chExt cx="5553349" cy="2313752"/>
          </a:xfrm>
        </p:grpSpPr>
        <p:sp>
          <p:nvSpPr>
            <p:cNvPr id="21" name="フローチャート: 結合子 20">
              <a:extLst>
                <a:ext uri="{FF2B5EF4-FFF2-40B4-BE49-F238E27FC236}">
                  <a16:creationId xmlns:a16="http://schemas.microsoft.com/office/drawing/2014/main" id="{7AA2BA54-07B8-358D-21B3-D5D23E2E232A}"/>
                </a:ext>
              </a:extLst>
            </p:cNvPr>
            <p:cNvSpPr/>
            <p:nvPr/>
          </p:nvSpPr>
          <p:spPr>
            <a:xfrm>
              <a:off x="944101" y="3122937"/>
              <a:ext cx="456028" cy="456028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１</a:t>
              </a:r>
            </a:p>
          </p:txBody>
        </p:sp>
        <p:sp>
          <p:nvSpPr>
            <p:cNvPr id="22" name="フローチャート: 結合子 21">
              <a:extLst>
                <a:ext uri="{FF2B5EF4-FFF2-40B4-BE49-F238E27FC236}">
                  <a16:creationId xmlns:a16="http://schemas.microsoft.com/office/drawing/2014/main" id="{A53313E3-6937-3860-AEF5-EE946D06A1C2}"/>
                </a:ext>
              </a:extLst>
            </p:cNvPr>
            <p:cNvSpPr/>
            <p:nvPr/>
          </p:nvSpPr>
          <p:spPr>
            <a:xfrm>
              <a:off x="944101" y="3776765"/>
              <a:ext cx="456028" cy="456028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２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E77A4B7-CB74-B766-3937-641A35283E41}"/>
                </a:ext>
              </a:extLst>
            </p:cNvPr>
            <p:cNvSpPr/>
            <p:nvPr/>
          </p:nvSpPr>
          <p:spPr>
            <a:xfrm>
              <a:off x="838200" y="2422089"/>
              <a:ext cx="5553349" cy="2313752"/>
            </a:xfrm>
            <a:prstGeom prst="rect">
              <a:avLst/>
            </a:prstGeom>
            <a:noFill/>
            <a:ln w="28575">
              <a:solidFill>
                <a:srgbClr val="FF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401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673</Words>
  <Application>Microsoft Office PowerPoint</Application>
  <PresentationFormat>ワイド画面</PresentationFormat>
  <Paragraphs>144</Paragraphs>
  <Slides>25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HGS創英角ｺﾞｼｯｸUB</vt:lpstr>
      <vt:lpstr>HGｺﾞｼｯｸE</vt:lpstr>
      <vt:lpstr>HGｺﾞｼｯｸM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背景</vt:lpstr>
      <vt:lpstr>想定利用者・目的</vt:lpstr>
      <vt:lpstr>PowerPoint プレゼンテーション</vt:lpstr>
      <vt:lpstr>概要</vt:lpstr>
      <vt:lpstr>PowerPoint プレゼンテーション</vt:lpstr>
      <vt:lpstr>キャラ育成機能</vt:lpstr>
      <vt:lpstr>キャラ育成機能</vt:lpstr>
      <vt:lpstr>ログインボーナス機能</vt:lpstr>
      <vt:lpstr>デイリーミッション機能</vt:lpstr>
      <vt:lpstr>卵購入機能</vt:lpstr>
      <vt:lpstr>キャラチェンジ機能</vt:lpstr>
      <vt:lpstr>PowerPoint プレゼンテーション</vt:lpstr>
      <vt:lpstr>PowerPoint プレゼンテーション</vt:lpstr>
      <vt:lpstr>反省点・課題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謝辞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なかおっち </dc:title>
  <dc:creator>松本美空</dc:creator>
  <cp:lastModifiedBy>松本美空</cp:lastModifiedBy>
  <cp:revision>32</cp:revision>
  <dcterms:created xsi:type="dcterms:W3CDTF">2022-06-20T00:50:44Z</dcterms:created>
  <dcterms:modified xsi:type="dcterms:W3CDTF">2022-06-28T02:13:23Z</dcterms:modified>
</cp:coreProperties>
</file>