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3" r:id="rId4"/>
    <p:sldId id="299" r:id="rId5"/>
    <p:sldId id="300" r:id="rId6"/>
    <p:sldId id="262" r:id="rId7"/>
    <p:sldId id="294" r:id="rId8"/>
    <p:sldId id="273" r:id="rId9"/>
    <p:sldId id="276" r:id="rId10"/>
    <p:sldId id="274" r:id="rId11"/>
    <p:sldId id="275" r:id="rId12"/>
    <p:sldId id="277" r:id="rId13"/>
    <p:sldId id="278" r:id="rId14"/>
    <p:sldId id="295" r:id="rId15"/>
    <p:sldId id="296" r:id="rId16"/>
    <p:sldId id="259" r:id="rId17"/>
    <p:sldId id="284" r:id="rId18"/>
    <p:sldId id="297" r:id="rId19"/>
    <p:sldId id="260" r:id="rId20"/>
    <p:sldId id="290" r:id="rId21"/>
    <p:sldId id="291" r:id="rId22"/>
    <p:sldId id="292" r:id="rId23"/>
    <p:sldId id="293" r:id="rId24"/>
    <p:sldId id="298" r:id="rId25"/>
    <p:sldId id="268" r:id="rId2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7E00"/>
    <a:srgbClr val="FFA333"/>
    <a:srgbClr val="FFC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81" autoAdjust="0"/>
    <p:restoredTop sz="94238" autoAdjust="0"/>
  </p:normalViewPr>
  <p:slideViewPr>
    <p:cSldViewPr snapToGrid="0">
      <p:cViewPr>
        <p:scale>
          <a:sx n="66" d="100"/>
          <a:sy n="66" d="100"/>
        </p:scale>
        <p:origin x="96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45B40-20F4-4BB7-A9AD-AD3E8AF4E576}" type="datetimeFigureOut">
              <a:rPr kumimoji="1" lang="ja-JP" altLang="en-US" smtClean="0"/>
              <a:t>2022/6/22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5F70D-02C0-4F83-8937-8920465784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0477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上になかおっちのフリガナはいるか？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8690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133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899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1960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6502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0968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経験値は</a:t>
            </a:r>
            <a:r>
              <a:rPr kumimoji="1" lang="en-US" altLang="ja-JP" dirty="0"/>
              <a:t>…</a:t>
            </a:r>
            <a:r>
              <a:rPr kumimoji="1" lang="ja-JP" altLang="en-US" dirty="0"/>
              <a:t>の下の空白どうする？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1482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空白多い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962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スクショ貼る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365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スクショ貼る</a:t>
            </a:r>
            <a:endParaRPr kumimoji="1" lang="en-US" altLang="ja-JP" dirty="0"/>
          </a:p>
          <a:p>
            <a:r>
              <a:rPr kumimoji="1" lang="ja-JP" altLang="en-US" dirty="0"/>
              <a:t>キャラチェンジ後のスクショ変える（キャラの配置にズレがあるため）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5F70D-02C0-4F83-8937-892046578496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6746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0472D1-BBF6-13DD-816A-2C6DFD327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8112C96-56A0-9D53-0EA8-45E15F39EF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21232B-1E85-50AE-340F-8513F0CEA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C58EDE-8B59-FAB4-90EA-F875B1539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BD1CD9-0529-7F03-6989-DF7EA35B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3719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137D80-0365-E5A9-806F-D0B04BE4C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CAC9479-4C0E-AF6D-FD8B-08AFA8771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9C2E72-BCF5-51C2-CE8A-D1500076F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08F8F0-6FDF-73DE-ABC9-C6B82B98D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548B98-E5EF-9710-1A89-95F9ECDFE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77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8BFC351-D484-8ADE-1B43-6E7911955A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3E5B55C-94A4-AA65-4484-4E3FB992C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803C6F-4F9C-871E-B4E4-5E8DA92FF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3A12C6-A1D9-54BD-BF31-CC72BE4E9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D4C292-8A88-44C0-3FDC-71AF597E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6696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7FA863-512A-1373-A45F-6ECE36AA0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A886A5-4EA7-7B2F-0218-0D0F4BA01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AB268C-7C41-76C6-6804-BD7B3B484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C503ED-2EAD-DBBC-0665-97B4FF491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DE8436-E714-C102-C511-7B4F7C582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461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400810-C9E6-BBD1-37AE-B5E45D92C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DB53A8-5B84-FF01-9BBA-584660189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F02CB1-2B03-AA21-AEDF-12ED68D1F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AC13B9-2B28-DFD4-0DC8-0375DEB10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04BD69-9BD2-8325-A8DF-49458D2C9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275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FAC56A-5033-2EC9-8EC5-1F6B992C3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12FCAB-F6FF-8AE5-FDB3-03F9EC813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666A42-C7E1-7229-91A5-873AF5E6E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018EA6F-3F9F-1256-0A71-09C371DB0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BC35DA-DF3B-635D-2587-9C205EDD5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2F4F637-3385-6A28-4D5D-3E64BD87B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3879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D730BB-1057-5CFE-3D10-10B78A511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186C31C-52FB-12F3-977F-A23D5442F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34BC93E-8AE4-356E-B34E-88058D976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23FA172-6BC7-3A53-05FA-A6E5FEDA63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4113867-1714-0ECF-4190-A18DA57165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C669DE1-36AF-0650-74EC-AEC7DD3EC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14AAAE9-FF83-5C78-EB4D-18D62FFEC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43C82DD-38B9-9CE5-3BA0-06293C6AE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3474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858965-AF96-9A86-4371-0A3EAF445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B70A1A9-0C19-466C-9DAA-BD28D9015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382D15D-F2FA-0FFD-B456-16DDF3F6F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65CCA1B-9717-98D0-425B-103A1F0D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0398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CB14D7C-1BCC-DC4E-31C8-E89851E43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EB4648C-3E88-FCCA-7E2C-95DCA50F3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9AC8234-518B-453A-4771-E09F5DE72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981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984E92-6D17-53C5-FE8E-41E261C79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5D1D32-9143-175E-D7FE-47A986935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12C5777-6D3F-0F78-AC5B-EF58AB27B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0E98B8C-6470-2E29-324A-A23CC3BC3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229DEBE-A7EA-EAB9-8433-12D6D1CCA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3E5803-ADB6-4A2B-0F71-C20D28CC8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8657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5F3445-E2F9-87D6-EBA7-E1449EDB6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2C1D271-231C-0BAD-FDD3-1326DD0247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771AB36-EA0C-6825-7BAB-E9A93F163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B7CB73-7F3E-ABC0-3C8C-9A1814E6E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A7E1-AEC3-4D3A-B9C5-26FBCA429707}" type="datetimeFigureOut">
              <a:rPr kumimoji="1" lang="ja-JP" altLang="en-US" smtClean="0"/>
              <a:t>2022/6/22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13A1653-7D94-25BE-B13A-C4BC4B810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FBECFF-C651-1DCC-8DC6-E0C35F325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887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7958ACE-8C11-3751-95F8-D3EEAC06D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168A30-65C0-BD29-0BAC-571C571A5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E3404A-3D5A-0449-187A-B0018CB584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BA7E1-AEC3-4D3A-B9C5-26FBCA429707}" type="datetimeFigureOut">
              <a:rPr kumimoji="1" lang="ja-JP" altLang="en-US" smtClean="0"/>
              <a:t>2022/6/22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D6E62F-5222-8EE3-E517-0DDC183A7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F54488-D8CF-4098-A81D-A7C212CEC6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585DC-D5D9-4029-90B4-DF1E665995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0412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gif"/><Relationship Id="rId5" Type="http://schemas.openxmlformats.org/officeDocument/2006/relationships/image" Target="../media/image11.gif"/><Relationship Id="rId4" Type="http://schemas.openxmlformats.org/officeDocument/2006/relationships/image" Target="../media/image10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図 24" descr="自然, 座る, 暖炉, 鳥 が含まれている画像&#10;&#10;自動的に生成された説明">
            <a:extLst>
              <a:ext uri="{FF2B5EF4-FFF2-40B4-BE49-F238E27FC236}">
                <a16:creationId xmlns:a16="http://schemas.microsoft.com/office/drawing/2014/main" id="{AB1AF799-9AC7-FAF4-1A9C-A09D1497AC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0" b="3447"/>
          <a:stretch/>
        </p:blipFill>
        <p:spPr>
          <a:xfrm>
            <a:off x="4119" y="0"/>
            <a:ext cx="12187881" cy="6858000"/>
          </a:xfrm>
          <a:prstGeom prst="rect">
            <a:avLst/>
          </a:prstGeom>
        </p:spPr>
      </p:pic>
      <p:pic>
        <p:nvPicPr>
          <p:cNvPr id="3" name="図 2" descr="テキスト&#10;&#10;自動的に生成された説明">
            <a:extLst>
              <a:ext uri="{FF2B5EF4-FFF2-40B4-BE49-F238E27FC236}">
                <a16:creationId xmlns:a16="http://schemas.microsoft.com/office/drawing/2014/main" id="{FD20ED2D-4340-4206-8E20-6E17E616C15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" t="63572" r="23011" b="12183"/>
          <a:stretch/>
        </p:blipFill>
        <p:spPr>
          <a:xfrm>
            <a:off x="1424937" y="2254469"/>
            <a:ext cx="9342126" cy="2105259"/>
          </a:xfrm>
          <a:prstGeom prst="rect">
            <a:avLst/>
          </a:prstGeom>
        </p:spPr>
      </p:pic>
      <p:pic>
        <p:nvPicPr>
          <p:cNvPr id="10" name="図 9" descr="テキスト&#10;&#10;自動的に生成された説明">
            <a:extLst>
              <a:ext uri="{FF2B5EF4-FFF2-40B4-BE49-F238E27FC236}">
                <a16:creationId xmlns:a16="http://schemas.microsoft.com/office/drawing/2014/main" id="{70DA2CF3-7394-6D5C-D5DD-3D664E19F72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9" t="51640" r="17500" b="25438"/>
          <a:stretch/>
        </p:blipFill>
        <p:spPr>
          <a:xfrm>
            <a:off x="2249714" y="4359728"/>
            <a:ext cx="7692572" cy="79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203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楕円 21">
            <a:extLst>
              <a:ext uri="{FF2B5EF4-FFF2-40B4-BE49-F238E27FC236}">
                <a16:creationId xmlns:a16="http://schemas.microsoft.com/office/drawing/2014/main" id="{A92A86B2-2D5D-163C-9B57-8D466C8E2F54}"/>
              </a:ext>
            </a:extLst>
          </p:cNvPr>
          <p:cNvSpPr/>
          <p:nvPr/>
        </p:nvSpPr>
        <p:spPr>
          <a:xfrm>
            <a:off x="3067792" y="2257121"/>
            <a:ext cx="2470489" cy="732566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メイン画面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accent2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ログインボーナス機能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6BA86-5DEC-0C8A-0D37-9901BCB94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7343" y="6329985"/>
            <a:ext cx="3201201" cy="4532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0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※T</a:t>
            </a:r>
            <a:r>
              <a:rPr kumimoji="1" lang="ja-JP" altLang="en-US" sz="20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ポイント＝卵ポイント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7EC8A25E-E3BB-3CAA-A6AD-67D914F1B3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385" t="26385" r="1692" b="28132"/>
          <a:stretch/>
        </p:blipFill>
        <p:spPr>
          <a:xfrm>
            <a:off x="5243095" y="2287628"/>
            <a:ext cx="3201201" cy="4326031"/>
          </a:xfrm>
          <a:prstGeom prst="rect">
            <a:avLst/>
          </a:prstGeom>
        </p:spPr>
      </p:pic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FA481F0B-E154-CB69-C059-295E31767D84}"/>
              </a:ext>
            </a:extLst>
          </p:cNvPr>
          <p:cNvSpPr/>
          <p:nvPr/>
        </p:nvSpPr>
        <p:spPr>
          <a:xfrm>
            <a:off x="6842008" y="2435966"/>
            <a:ext cx="1451430" cy="55250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矢印: 五方向 26">
            <a:extLst>
              <a:ext uri="{FF2B5EF4-FFF2-40B4-BE49-F238E27FC236}">
                <a16:creationId xmlns:a16="http://schemas.microsoft.com/office/drawing/2014/main" id="{821A2FC8-2D37-A0BE-1009-F77296C3DA56}"/>
              </a:ext>
            </a:extLst>
          </p:cNvPr>
          <p:cNvSpPr/>
          <p:nvPr/>
        </p:nvSpPr>
        <p:spPr>
          <a:xfrm flipH="1">
            <a:off x="8204084" y="2429974"/>
            <a:ext cx="2124223" cy="584168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ja-JP" altLang="en-US" sz="2400" dirty="0">
                <a:solidFill>
                  <a:schemeClr val="accent2">
                    <a:lumMod val="75000"/>
                  </a:schemeClr>
                </a:solidFill>
              </a:rPr>
              <a:t>ポイント</a:t>
            </a:r>
            <a:endParaRPr lang="en-US" altLang="ja-JP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9AC5A0E-ED45-3B07-08C5-D3D0BE4EE214}"/>
              </a:ext>
            </a:extLst>
          </p:cNvPr>
          <p:cNvSpPr/>
          <p:nvPr/>
        </p:nvSpPr>
        <p:spPr>
          <a:xfrm>
            <a:off x="753845" y="1439009"/>
            <a:ext cx="7098384" cy="774868"/>
          </a:xfrm>
          <a:prstGeom prst="roundRect">
            <a:avLst/>
          </a:prstGeom>
          <a:solidFill>
            <a:srgbClr val="FFA33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kumimoji="1" lang="en-US" altLang="ja-JP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1</a:t>
            </a: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日</a:t>
            </a:r>
            <a:r>
              <a:rPr kumimoji="1" lang="en-US" altLang="ja-JP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1</a:t>
            </a: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回ログインボーナスを受け取れる機能</a:t>
            </a:r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86FCBA5F-0CAA-C123-E8B4-7F0AF442927B}"/>
              </a:ext>
            </a:extLst>
          </p:cNvPr>
          <p:cNvSpPr/>
          <p:nvPr/>
        </p:nvSpPr>
        <p:spPr>
          <a:xfrm>
            <a:off x="838199" y="3512876"/>
            <a:ext cx="4831081" cy="643160"/>
          </a:xfrm>
          <a:prstGeom prst="wedgeRoundRectCallout">
            <a:avLst>
              <a:gd name="adj1" fmla="val 77204"/>
              <a:gd name="adj2" fmla="val -173155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T</a:t>
            </a:r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ポイントを</a:t>
            </a:r>
            <a:r>
              <a:rPr kumimoji="1" lang="en-US" altLang="ja-JP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1</a:t>
            </a:r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ポイント受け取れる</a:t>
            </a:r>
          </a:p>
        </p:txBody>
      </p:sp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E62E73A6-95F8-8302-5266-1F0A4F99EFD2}"/>
              </a:ext>
            </a:extLst>
          </p:cNvPr>
          <p:cNvSpPr/>
          <p:nvPr/>
        </p:nvSpPr>
        <p:spPr>
          <a:xfrm>
            <a:off x="753845" y="5860410"/>
            <a:ext cx="4072874" cy="643160"/>
          </a:xfrm>
          <a:prstGeom prst="wedgeRoundRectCallout">
            <a:avLst>
              <a:gd name="adj1" fmla="val 65036"/>
              <a:gd name="adj2" fmla="val -32925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T</a:t>
            </a:r>
            <a:r>
              <a:rPr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ポイントで卵を購入できる</a:t>
            </a:r>
            <a:endParaRPr kumimoji="1" lang="ja-JP" altLang="en-US" sz="2400" dirty="0">
              <a:solidFill>
                <a:schemeClr val="tx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0176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楕円 22">
            <a:extLst>
              <a:ext uri="{FF2B5EF4-FFF2-40B4-BE49-F238E27FC236}">
                <a16:creationId xmlns:a16="http://schemas.microsoft.com/office/drawing/2014/main" id="{32F192D6-B901-0977-32EE-C296005A9997}"/>
              </a:ext>
            </a:extLst>
          </p:cNvPr>
          <p:cNvSpPr/>
          <p:nvPr/>
        </p:nvSpPr>
        <p:spPr>
          <a:xfrm>
            <a:off x="171215" y="2391287"/>
            <a:ext cx="2470489" cy="77486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メイン画面</a:t>
            </a: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00464384-0403-04E4-5519-8F4BBD998AB4}"/>
              </a:ext>
            </a:extLst>
          </p:cNvPr>
          <p:cNvSpPr/>
          <p:nvPr/>
        </p:nvSpPr>
        <p:spPr>
          <a:xfrm>
            <a:off x="9042026" y="73825"/>
            <a:ext cx="2470489" cy="77486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メイン画面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accent2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デイリーミッション機能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E67EE7E-EBB4-120F-DE4B-6B3BBF9435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9" t="11878" r="76461" b="7467"/>
          <a:stretch/>
        </p:blipFill>
        <p:spPr>
          <a:xfrm>
            <a:off x="2340114" y="2365829"/>
            <a:ext cx="2121483" cy="4275603"/>
          </a:xfrm>
          <a:prstGeom prst="rect">
            <a:avLst/>
          </a:prstGeom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DC6CFDCD-4667-1173-D654-71D37E90A832}"/>
              </a:ext>
            </a:extLst>
          </p:cNvPr>
          <p:cNvSpPr/>
          <p:nvPr/>
        </p:nvSpPr>
        <p:spPr>
          <a:xfrm>
            <a:off x="9757228" y="2216540"/>
            <a:ext cx="1679668" cy="56218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9E3C1482-09C1-5CAC-B906-084C8568B86A}"/>
              </a:ext>
            </a:extLst>
          </p:cNvPr>
          <p:cNvSpPr/>
          <p:nvPr/>
        </p:nvSpPr>
        <p:spPr>
          <a:xfrm>
            <a:off x="10022499" y="4339204"/>
            <a:ext cx="1166934" cy="56218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01CBC4AE-9771-7D6E-7FC9-8D95CBE4ADC5}"/>
              </a:ext>
            </a:extLst>
          </p:cNvPr>
          <p:cNvSpPr/>
          <p:nvPr/>
        </p:nvSpPr>
        <p:spPr>
          <a:xfrm>
            <a:off x="755104" y="1466355"/>
            <a:ext cx="8286922" cy="774868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ミッション</a:t>
            </a:r>
            <a:r>
              <a:rPr kumimoji="1" lang="en-US" altLang="ja-JP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(</a:t>
            </a: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目標</a:t>
            </a:r>
            <a:r>
              <a:rPr kumimoji="1" lang="en-US" altLang="ja-JP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)</a:t>
            </a: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がランダムに</a:t>
            </a:r>
            <a:r>
              <a:rPr kumimoji="1" lang="en-US" altLang="ja-JP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3</a:t>
            </a: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つ表示される機能</a:t>
            </a: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C16EF957-07B5-8E90-4346-82CB8A6AD9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8" t="12212" r="76859" b="7281"/>
          <a:stretch/>
        </p:blipFill>
        <p:spPr>
          <a:xfrm>
            <a:off x="9195471" y="669788"/>
            <a:ext cx="2894928" cy="5971644"/>
          </a:xfrm>
          <a:prstGeom prst="rect">
            <a:avLst/>
          </a:prstGeom>
        </p:spPr>
      </p:pic>
      <p:sp>
        <p:nvSpPr>
          <p:cNvPr id="18" name="矢印: 右 17">
            <a:extLst>
              <a:ext uri="{FF2B5EF4-FFF2-40B4-BE49-F238E27FC236}">
                <a16:creationId xmlns:a16="http://schemas.microsoft.com/office/drawing/2014/main" id="{7D816F2F-C85D-7CE4-36B2-3A67BCA52521}"/>
              </a:ext>
            </a:extLst>
          </p:cNvPr>
          <p:cNvSpPr/>
          <p:nvPr/>
        </p:nvSpPr>
        <p:spPr>
          <a:xfrm>
            <a:off x="4251909" y="5032030"/>
            <a:ext cx="5396295" cy="1177468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bg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次の日</a:t>
            </a:r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C8C77640-489C-5ACF-587F-66FCE3ECB4E4}"/>
              </a:ext>
            </a:extLst>
          </p:cNvPr>
          <p:cNvSpPr/>
          <p:nvPr/>
        </p:nvSpPr>
        <p:spPr>
          <a:xfrm>
            <a:off x="5515429" y="4377831"/>
            <a:ext cx="3606103" cy="643160"/>
          </a:xfrm>
          <a:prstGeom prst="wedgeRoundRectCallout">
            <a:avLst>
              <a:gd name="adj1" fmla="val -15599"/>
              <a:gd name="adj2" fmla="val 117267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ミッションは毎日変わる</a:t>
            </a:r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E43DA03E-DD9B-C6D7-29F7-8AF6697D56D1}"/>
              </a:ext>
            </a:extLst>
          </p:cNvPr>
          <p:cNvSpPr/>
          <p:nvPr/>
        </p:nvSpPr>
        <p:spPr>
          <a:xfrm>
            <a:off x="4529409" y="2547861"/>
            <a:ext cx="4841296" cy="643160"/>
          </a:xfrm>
          <a:prstGeom prst="wedgeRoundRectCallout">
            <a:avLst>
              <a:gd name="adj1" fmla="val 66064"/>
              <a:gd name="adj2" fmla="val 15342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達成すると、経験値を獲得できる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1024AB4C-2C4C-A65A-0E1B-0160A449D927}"/>
              </a:ext>
            </a:extLst>
          </p:cNvPr>
          <p:cNvSpPr/>
          <p:nvPr/>
        </p:nvSpPr>
        <p:spPr>
          <a:xfrm>
            <a:off x="2758456" y="3431631"/>
            <a:ext cx="1218973" cy="4044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481B492B-88E7-C919-2444-AC418A1D4D4A}"/>
              </a:ext>
            </a:extLst>
          </p:cNvPr>
          <p:cNvSpPr/>
          <p:nvPr/>
        </p:nvSpPr>
        <p:spPr>
          <a:xfrm>
            <a:off x="2964321" y="4910978"/>
            <a:ext cx="807244" cy="3308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五方向 7">
            <a:extLst>
              <a:ext uri="{FF2B5EF4-FFF2-40B4-BE49-F238E27FC236}">
                <a16:creationId xmlns:a16="http://schemas.microsoft.com/office/drawing/2014/main" id="{9E2E119F-58E3-64B0-3065-4CB660F4F767}"/>
              </a:ext>
            </a:extLst>
          </p:cNvPr>
          <p:cNvSpPr/>
          <p:nvPr/>
        </p:nvSpPr>
        <p:spPr>
          <a:xfrm>
            <a:off x="501027" y="3316219"/>
            <a:ext cx="2295267" cy="584168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accent2">
                    <a:lumMod val="75000"/>
                  </a:schemeClr>
                </a:solidFill>
              </a:rPr>
              <a:t>ミッション</a:t>
            </a:r>
            <a:endParaRPr kumimoji="1" lang="ja-JP" alt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矢印: 五方向 6">
            <a:extLst>
              <a:ext uri="{FF2B5EF4-FFF2-40B4-BE49-F238E27FC236}">
                <a16:creationId xmlns:a16="http://schemas.microsoft.com/office/drawing/2014/main" id="{62867909-0D17-57A7-C75A-0C399AFCFAD6}"/>
              </a:ext>
            </a:extLst>
          </p:cNvPr>
          <p:cNvSpPr/>
          <p:nvPr/>
        </p:nvSpPr>
        <p:spPr>
          <a:xfrm>
            <a:off x="473792" y="4739946"/>
            <a:ext cx="2490529" cy="584168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accent2">
                    <a:lumMod val="75000"/>
                  </a:schemeClr>
                </a:solidFill>
              </a:rPr>
              <a:t>達成ボタン</a:t>
            </a:r>
          </a:p>
        </p:txBody>
      </p:sp>
    </p:spTree>
    <p:extLst>
      <p:ext uri="{BB962C8B-B14F-4D97-AF65-F5344CB8AC3E}">
        <p14:creationId xmlns:p14="http://schemas.microsoft.com/office/powerpoint/2010/main" val="3925736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楕円 24">
            <a:extLst>
              <a:ext uri="{FF2B5EF4-FFF2-40B4-BE49-F238E27FC236}">
                <a16:creationId xmlns:a16="http://schemas.microsoft.com/office/drawing/2014/main" id="{9FC3F8DA-C9E5-9E47-831D-C1A84E25440F}"/>
              </a:ext>
            </a:extLst>
          </p:cNvPr>
          <p:cNvSpPr/>
          <p:nvPr/>
        </p:nvSpPr>
        <p:spPr>
          <a:xfrm>
            <a:off x="755104" y="2404484"/>
            <a:ext cx="2470489" cy="77486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卵購入画面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accent2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卵購入機能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D4BFF91-F974-86CB-B22A-383FA607997E}"/>
              </a:ext>
            </a:extLst>
          </p:cNvPr>
          <p:cNvSpPr/>
          <p:nvPr/>
        </p:nvSpPr>
        <p:spPr>
          <a:xfrm>
            <a:off x="755104" y="3036628"/>
            <a:ext cx="5533154" cy="3496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卵購入画面のスクショ</a:t>
            </a:r>
          </a:p>
        </p:txBody>
      </p:sp>
      <p:pic>
        <p:nvPicPr>
          <p:cNvPr id="12" name="図 11" descr="グラフ, ヒストグラム&#10;&#10;自動的に生成された説明">
            <a:extLst>
              <a:ext uri="{FF2B5EF4-FFF2-40B4-BE49-F238E27FC236}">
                <a16:creationId xmlns:a16="http://schemas.microsoft.com/office/drawing/2014/main" id="{61707A50-E7C8-23C8-4644-A585C7296D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300" y="2537587"/>
            <a:ext cx="1143000" cy="1143000"/>
          </a:xfrm>
          <a:prstGeom prst="rect">
            <a:avLst/>
          </a:prstGeom>
        </p:spPr>
      </p:pic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06BD75DE-701A-518D-3F9D-09722BE4C9B0}"/>
              </a:ext>
            </a:extLst>
          </p:cNvPr>
          <p:cNvSpPr/>
          <p:nvPr/>
        </p:nvSpPr>
        <p:spPr>
          <a:xfrm>
            <a:off x="755104" y="1466355"/>
            <a:ext cx="7735753" cy="774868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キャラクターの元である、卵を購入できる機能</a:t>
            </a:r>
            <a:endParaRPr kumimoji="1" lang="en-US" altLang="ja-JP" sz="28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31AA7376-8079-B650-299D-1196DB4F5B61}"/>
              </a:ext>
            </a:extLst>
          </p:cNvPr>
          <p:cNvSpPr/>
          <p:nvPr/>
        </p:nvSpPr>
        <p:spPr>
          <a:xfrm>
            <a:off x="6396745" y="2723030"/>
            <a:ext cx="3945250" cy="772114"/>
          </a:xfrm>
          <a:prstGeom prst="wedgeRoundRectCallout">
            <a:avLst>
              <a:gd name="adj1" fmla="val 58521"/>
              <a:gd name="adj2" fmla="val 15342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5</a:t>
            </a:r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ポイント（</a:t>
            </a:r>
            <a:r>
              <a:rPr lang="en-US" altLang="ja-JP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T</a:t>
            </a:r>
            <a:r>
              <a:rPr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ポイント）</a:t>
            </a:r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で</a:t>
            </a:r>
            <a:b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</a:br>
            <a:r>
              <a:rPr kumimoji="1" lang="en-US" altLang="ja-JP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1</a:t>
            </a:r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個購入できる</a:t>
            </a:r>
          </a:p>
        </p:txBody>
      </p:sp>
      <p:pic>
        <p:nvPicPr>
          <p:cNvPr id="19" name="図 18" descr="おもちゃ, レゴ, 挿絵 が含まれている画像&#10;&#10;自動的に生成された説明">
            <a:extLst>
              <a:ext uri="{FF2B5EF4-FFF2-40B4-BE49-F238E27FC236}">
                <a16:creationId xmlns:a16="http://schemas.microsoft.com/office/drawing/2014/main" id="{2F551960-D587-6909-1E2F-1712732265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300" y="5349875"/>
            <a:ext cx="1143000" cy="1143000"/>
          </a:xfrm>
          <a:prstGeom prst="rect">
            <a:avLst/>
          </a:prstGeom>
        </p:spPr>
      </p:pic>
      <p:sp>
        <p:nvSpPr>
          <p:cNvPr id="23" name="矢印: 下 22">
            <a:extLst>
              <a:ext uri="{FF2B5EF4-FFF2-40B4-BE49-F238E27FC236}">
                <a16:creationId xmlns:a16="http://schemas.microsoft.com/office/drawing/2014/main" id="{10444E53-F84D-645D-B350-2A769B40BA92}"/>
              </a:ext>
            </a:extLst>
          </p:cNvPr>
          <p:cNvSpPr/>
          <p:nvPr/>
        </p:nvSpPr>
        <p:spPr>
          <a:xfrm>
            <a:off x="10782300" y="3812346"/>
            <a:ext cx="1143000" cy="1463107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bg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孵化</a:t>
            </a:r>
          </a:p>
        </p:txBody>
      </p:sp>
      <p:sp>
        <p:nvSpPr>
          <p:cNvPr id="24" name="吹き出し: 角を丸めた四角形 23">
            <a:extLst>
              <a:ext uri="{FF2B5EF4-FFF2-40B4-BE49-F238E27FC236}">
                <a16:creationId xmlns:a16="http://schemas.microsoft.com/office/drawing/2014/main" id="{D3D8DE16-18AC-77C1-6C2E-93412BFB678B}"/>
              </a:ext>
            </a:extLst>
          </p:cNvPr>
          <p:cNvSpPr/>
          <p:nvPr/>
        </p:nvSpPr>
        <p:spPr>
          <a:xfrm>
            <a:off x="6396745" y="5535318"/>
            <a:ext cx="3945250" cy="772114"/>
          </a:xfrm>
          <a:prstGeom prst="wedgeRoundRectCallout">
            <a:avLst>
              <a:gd name="adj1" fmla="val 57332"/>
              <a:gd name="adj2" fmla="val 17164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一定の経験値を貯めると</a:t>
            </a:r>
            <a:endParaRPr kumimoji="1" lang="en-US" altLang="ja-JP" sz="2400" dirty="0">
              <a:solidFill>
                <a:schemeClr val="tx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孵化する</a:t>
            </a:r>
          </a:p>
        </p:txBody>
      </p:sp>
    </p:spTree>
    <p:extLst>
      <p:ext uri="{BB962C8B-B14F-4D97-AF65-F5344CB8AC3E}">
        <p14:creationId xmlns:p14="http://schemas.microsoft.com/office/powerpoint/2010/main" val="3320039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楕円 11">
            <a:extLst>
              <a:ext uri="{FF2B5EF4-FFF2-40B4-BE49-F238E27FC236}">
                <a16:creationId xmlns:a16="http://schemas.microsoft.com/office/drawing/2014/main" id="{285913CC-7AB7-1000-690A-7907FAB52CA4}"/>
              </a:ext>
            </a:extLst>
          </p:cNvPr>
          <p:cNvSpPr/>
          <p:nvPr/>
        </p:nvSpPr>
        <p:spPr>
          <a:xfrm>
            <a:off x="5173996" y="3530045"/>
            <a:ext cx="2133512" cy="77486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メイン画面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A271D9A-02E6-9257-DD85-22AFB50C8C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77" t="13681" r="21485" b="22282"/>
          <a:stretch/>
        </p:blipFill>
        <p:spPr>
          <a:xfrm>
            <a:off x="6979537" y="3383279"/>
            <a:ext cx="5005644" cy="3322647"/>
          </a:xfrm>
          <a:prstGeom prst="rect">
            <a:avLst/>
          </a:prstGeom>
        </p:spPr>
      </p:pic>
      <p:sp>
        <p:nvSpPr>
          <p:cNvPr id="14" name="楕円 13">
            <a:extLst>
              <a:ext uri="{FF2B5EF4-FFF2-40B4-BE49-F238E27FC236}">
                <a16:creationId xmlns:a16="http://schemas.microsoft.com/office/drawing/2014/main" id="{24EA654F-EA82-4240-A112-D61A6A2CAD5E}"/>
              </a:ext>
            </a:extLst>
          </p:cNvPr>
          <p:cNvSpPr/>
          <p:nvPr/>
        </p:nvSpPr>
        <p:spPr>
          <a:xfrm>
            <a:off x="9482359" y="70649"/>
            <a:ext cx="2470489" cy="77486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キャラ画面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accent2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キャラチェンジ機能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D4BFF91-F974-86CB-B22A-383FA607997E}"/>
              </a:ext>
            </a:extLst>
          </p:cNvPr>
          <p:cNvSpPr/>
          <p:nvPr/>
        </p:nvSpPr>
        <p:spPr>
          <a:xfrm>
            <a:off x="6821713" y="682171"/>
            <a:ext cx="5131135" cy="2553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キャラチェンジ画面のスクショ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53AD656-017D-B644-C7A7-BF8B8BFC76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214" t="13177" r="21492" b="22483"/>
          <a:stretch/>
        </p:blipFill>
        <p:spPr>
          <a:xfrm>
            <a:off x="514921" y="3383279"/>
            <a:ext cx="4987045" cy="3322647"/>
          </a:xfrm>
          <a:prstGeom prst="rect">
            <a:avLst/>
          </a:prstGeom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6379C5A6-D6C0-1CF3-512F-89067C87525B}"/>
              </a:ext>
            </a:extLst>
          </p:cNvPr>
          <p:cNvSpPr/>
          <p:nvPr/>
        </p:nvSpPr>
        <p:spPr>
          <a:xfrm>
            <a:off x="4978568" y="4682156"/>
            <a:ext cx="2524368" cy="1466825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bg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キャラ</a:t>
            </a:r>
            <a:endParaRPr kumimoji="1" lang="en-US" altLang="ja-JP" sz="2400" dirty="0">
              <a:solidFill>
                <a:schemeClr val="bg1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bg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チェンジ後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4D5DA96-9EBC-2251-48D5-0BE65965C14F}"/>
              </a:ext>
            </a:extLst>
          </p:cNvPr>
          <p:cNvSpPr/>
          <p:nvPr/>
        </p:nvSpPr>
        <p:spPr>
          <a:xfrm>
            <a:off x="838200" y="1529021"/>
            <a:ext cx="5682916" cy="1706547"/>
          </a:xfrm>
          <a:prstGeom prst="roundRect">
            <a:avLst/>
          </a:prstGeom>
          <a:solidFill>
            <a:srgbClr val="FFA33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今育成しているキャラクターを</a:t>
            </a:r>
            <a:b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</a:b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別のキャラクターに</a:t>
            </a:r>
            <a:b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</a:b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入れ替えることができる機能</a:t>
            </a:r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44D6C43E-91A7-3B31-1199-6A2D54641B4F}"/>
              </a:ext>
            </a:extLst>
          </p:cNvPr>
          <p:cNvSpPr/>
          <p:nvPr/>
        </p:nvSpPr>
        <p:spPr>
          <a:xfrm>
            <a:off x="7162756" y="3982387"/>
            <a:ext cx="3636331" cy="643160"/>
          </a:xfrm>
          <a:prstGeom prst="wedgeRoundRectCallout">
            <a:avLst>
              <a:gd name="adj1" fmla="val -3976"/>
              <a:gd name="adj2" fmla="val 120280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育成キャラが変更される</a:t>
            </a:r>
          </a:p>
        </p:txBody>
      </p:sp>
    </p:spTree>
    <p:extLst>
      <p:ext uri="{BB962C8B-B14F-4D97-AF65-F5344CB8AC3E}">
        <p14:creationId xmlns:p14="http://schemas.microsoft.com/office/powerpoint/2010/main" val="155327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カーテン が含まれている画像&#10;&#10;自動的に生成された説明">
            <a:extLst>
              <a:ext uri="{FF2B5EF4-FFF2-40B4-BE49-F238E27FC236}">
                <a16:creationId xmlns:a16="http://schemas.microsoft.com/office/drawing/2014/main" id="{3BFCBF50-5650-0F99-E72E-1F161F7507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7A33A7C0-7A5E-46F4-B3A1-82ECAD324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891" r="334" b="41874"/>
          <a:stretch/>
        </p:blipFill>
        <p:spPr>
          <a:xfrm>
            <a:off x="1116141" y="2940843"/>
            <a:ext cx="9959718" cy="97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504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カーテン が含まれている画像&#10;&#10;自動的に生成された説明">
            <a:extLst>
              <a:ext uri="{FF2B5EF4-FFF2-40B4-BE49-F238E27FC236}">
                <a16:creationId xmlns:a16="http://schemas.microsoft.com/office/drawing/2014/main" id="{3BFCBF50-5650-0F99-E72E-1F161F7507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D101F2A0-1950-7F3F-8DCE-2E76C59F7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8203" r="42272" b="28186"/>
          <a:stretch/>
        </p:blipFill>
        <p:spPr>
          <a:xfrm>
            <a:off x="3211642" y="2962275"/>
            <a:ext cx="5768717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093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accent2">
                    <a:lumMod val="7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反省点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6BA86-5DEC-0C8A-0D37-9901BCB94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1907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accent2">
                    <a:lumMod val="7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6BA86-5DEC-0C8A-0D37-9901BCB94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3866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カーテン が含まれている画像&#10;&#10;自動的に生成された説明">
            <a:extLst>
              <a:ext uri="{FF2B5EF4-FFF2-40B4-BE49-F238E27FC236}">
                <a16:creationId xmlns:a16="http://schemas.microsoft.com/office/drawing/2014/main" id="{3BFCBF50-5650-0F99-E72E-1F161F7507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D3F2C183-2FE4-6256-41B3-506B9B6FE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" t="72509" r="9769" b="14020"/>
          <a:stretch/>
        </p:blipFill>
        <p:spPr>
          <a:xfrm>
            <a:off x="1590675" y="2967038"/>
            <a:ext cx="90106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695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ja-JP" altLang="en-US" dirty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名前</a:t>
            </a:r>
            <a:br>
              <a:rPr lang="en-US" altLang="ja-JP" dirty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</a:br>
            <a:r>
              <a:rPr lang="ja-JP" altLang="en-US" sz="3600" dirty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（会社名）</a:t>
            </a:r>
            <a:endParaRPr lang="ja-JP" altLang="en-US" dirty="0">
              <a:solidFill>
                <a:schemeClr val="bg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6BA86-5DEC-0C8A-0D37-9901BCB94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6432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担当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苦労した点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成果</a:t>
            </a:r>
          </a:p>
        </p:txBody>
      </p:sp>
    </p:spTree>
    <p:extLst>
      <p:ext uri="{BB962C8B-B14F-4D97-AF65-F5344CB8AC3E}">
        <p14:creationId xmlns:p14="http://schemas.microsoft.com/office/powerpoint/2010/main" val="1495929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 descr="おもちゃ, レゴ, 挿絵 が含まれている画像&#10;&#10;自動的に生成された説明">
            <a:extLst>
              <a:ext uri="{FF2B5EF4-FFF2-40B4-BE49-F238E27FC236}">
                <a16:creationId xmlns:a16="http://schemas.microsoft.com/office/drawing/2014/main" id="{69D7FC03-BB47-72B7-9CFD-3C202F5F4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886" y="3137649"/>
            <a:ext cx="3487894" cy="3487894"/>
          </a:xfrm>
          <a:prstGeom prst="rect">
            <a:avLst/>
          </a:pr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E26871-7061-2BA6-D6E1-83FF469ED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4417"/>
            <a:ext cx="10515600" cy="4351338"/>
          </a:xfrm>
          <a:ln>
            <a:noFill/>
          </a:ln>
        </p:spPr>
        <p:txBody>
          <a:bodyPr numCol="1" anchor="t"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ja-JP" altLang="en-US" sz="3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背景・目的</a:t>
            </a:r>
            <a:endParaRPr lang="en-US" altLang="ja-JP" sz="3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概要</a:t>
            </a:r>
            <a:endParaRPr lang="en-US" altLang="ja-JP" sz="3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機能</a:t>
            </a:r>
            <a:endParaRPr lang="en-US" altLang="ja-JP" sz="3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デモンストレーション</a:t>
            </a:r>
            <a:endParaRPr lang="en-US" altLang="ja-JP" sz="3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反省と課題</a:t>
            </a:r>
            <a:endParaRPr lang="en-US" altLang="ja-JP" sz="3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チーム開発を通して</a:t>
            </a:r>
            <a:endParaRPr lang="en-US" altLang="ja-JP" sz="3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謝辞</a:t>
            </a:r>
          </a:p>
        </p:txBody>
      </p:sp>
      <p:pic>
        <p:nvPicPr>
          <p:cNvPr id="11" name="図 10" descr="QR コード&#10;&#10;自動的に生成された説明">
            <a:extLst>
              <a:ext uri="{FF2B5EF4-FFF2-40B4-BE49-F238E27FC236}">
                <a16:creationId xmlns:a16="http://schemas.microsoft.com/office/drawing/2014/main" id="{5EE8159F-094A-7D90-A5EC-037E5E8FF7B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" t="117" r="7620" b="81765"/>
          <a:stretch/>
        </p:blipFill>
        <p:spPr>
          <a:xfrm>
            <a:off x="722085" y="681037"/>
            <a:ext cx="11136086" cy="97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183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ja-JP" altLang="en-US" dirty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名前</a:t>
            </a:r>
            <a:br>
              <a:rPr lang="en-US" altLang="ja-JP" dirty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</a:br>
            <a:r>
              <a:rPr lang="ja-JP" altLang="en-US" sz="3600" dirty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（会社名）</a:t>
            </a:r>
            <a:endParaRPr lang="ja-JP" altLang="en-US" dirty="0">
              <a:solidFill>
                <a:schemeClr val="bg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6BA86-5DEC-0C8A-0D37-9901BCB94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6432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担当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苦労した点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成果</a:t>
            </a:r>
          </a:p>
        </p:txBody>
      </p:sp>
    </p:spTree>
    <p:extLst>
      <p:ext uri="{BB962C8B-B14F-4D97-AF65-F5344CB8AC3E}">
        <p14:creationId xmlns:p14="http://schemas.microsoft.com/office/powerpoint/2010/main" val="349580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ja-JP" altLang="en-US" dirty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名前</a:t>
            </a:r>
            <a:br>
              <a:rPr lang="en-US" altLang="ja-JP" dirty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</a:br>
            <a:r>
              <a:rPr lang="ja-JP" altLang="en-US" sz="3600" dirty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（会社名）</a:t>
            </a:r>
            <a:endParaRPr lang="ja-JP" altLang="en-US" dirty="0">
              <a:solidFill>
                <a:schemeClr val="bg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6BA86-5DEC-0C8A-0D37-9901BCB94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6432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担当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苦労した点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成果</a:t>
            </a:r>
          </a:p>
        </p:txBody>
      </p:sp>
    </p:spTree>
    <p:extLst>
      <p:ext uri="{BB962C8B-B14F-4D97-AF65-F5344CB8AC3E}">
        <p14:creationId xmlns:p14="http://schemas.microsoft.com/office/powerpoint/2010/main" val="1466363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ja-JP" altLang="en-US" dirty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名前</a:t>
            </a:r>
            <a:br>
              <a:rPr lang="en-US" altLang="ja-JP" dirty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</a:br>
            <a:r>
              <a:rPr lang="ja-JP" altLang="en-US" sz="3600" dirty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（会社名）</a:t>
            </a:r>
            <a:endParaRPr lang="ja-JP" altLang="en-US" dirty="0">
              <a:solidFill>
                <a:schemeClr val="bg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6BA86-5DEC-0C8A-0D37-9901BCB94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6432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担当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苦労した点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成果</a:t>
            </a:r>
          </a:p>
        </p:txBody>
      </p:sp>
    </p:spTree>
    <p:extLst>
      <p:ext uri="{BB962C8B-B14F-4D97-AF65-F5344CB8AC3E}">
        <p14:creationId xmlns:p14="http://schemas.microsoft.com/office/powerpoint/2010/main" val="33388009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ja-JP" altLang="en-US" dirty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名前</a:t>
            </a:r>
            <a:br>
              <a:rPr lang="en-US" altLang="ja-JP" dirty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</a:br>
            <a:r>
              <a:rPr lang="ja-JP" altLang="en-US" sz="3600" dirty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（会社名）</a:t>
            </a:r>
            <a:endParaRPr lang="ja-JP" altLang="en-US" dirty="0">
              <a:solidFill>
                <a:schemeClr val="bg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6BA86-5DEC-0C8A-0D37-9901BCB94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6432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担当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苦労した点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成果</a:t>
            </a:r>
          </a:p>
        </p:txBody>
      </p:sp>
    </p:spTree>
    <p:extLst>
      <p:ext uri="{BB962C8B-B14F-4D97-AF65-F5344CB8AC3E}">
        <p14:creationId xmlns:p14="http://schemas.microsoft.com/office/powerpoint/2010/main" val="2302862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カーテン が含まれている画像&#10;&#10;自動的に生成された説明">
            <a:extLst>
              <a:ext uri="{FF2B5EF4-FFF2-40B4-BE49-F238E27FC236}">
                <a16:creationId xmlns:a16="http://schemas.microsoft.com/office/drawing/2014/main" id="{3BFCBF50-5650-0F99-E72E-1F161F7507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0948F54-69E1-B47D-FA28-770146C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" t="85842" r="67913" b="-147"/>
          <a:stretch/>
        </p:blipFill>
        <p:spPr>
          <a:xfrm>
            <a:off x="3581400" y="2938462"/>
            <a:ext cx="32004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4088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B2D3D0-DCCC-64E4-1E45-AB18011EA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accent2">
                    <a:lumMod val="7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謝辞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961CB7-F803-01FF-3620-62E558E2D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9564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カーテン が含まれている画像&#10;&#10;自動的に生成された説明">
            <a:extLst>
              <a:ext uri="{FF2B5EF4-FFF2-40B4-BE49-F238E27FC236}">
                <a16:creationId xmlns:a16="http://schemas.microsoft.com/office/drawing/2014/main" id="{3BFCBF50-5650-0F99-E72E-1F161F7507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D7D804FC-312B-7AE9-104F-DA68ACC6D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117" b="82759"/>
          <a:stretch/>
        </p:blipFill>
        <p:spPr>
          <a:xfrm>
            <a:off x="3203833" y="2837793"/>
            <a:ext cx="5784334" cy="118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275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accent2">
                    <a:lumMod val="7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背景・目的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367940D2-0FA1-F2D4-7355-8D257A807AF7}"/>
              </a:ext>
            </a:extLst>
          </p:cNvPr>
          <p:cNvSpPr/>
          <p:nvPr/>
        </p:nvSpPr>
        <p:spPr>
          <a:xfrm>
            <a:off x="838200" y="4835464"/>
            <a:ext cx="10515600" cy="713163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ｺﾞｼｯｸE" panose="020B0909000000000000" pitchFamily="49" charset="-128"/>
                <a:ea typeface="HGｺﾞｼｯｸE" panose="020B0909000000000000" pitchFamily="49" charset="-128"/>
                <a:cs typeface="+mn-cs"/>
              </a:rPr>
              <a:t>目的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F3ABFBB-2424-F0B6-489E-B3026DE71904}"/>
              </a:ext>
            </a:extLst>
          </p:cNvPr>
          <p:cNvSpPr/>
          <p:nvPr/>
        </p:nvSpPr>
        <p:spPr>
          <a:xfrm>
            <a:off x="965536" y="5772443"/>
            <a:ext cx="10388264" cy="720432"/>
          </a:xfrm>
          <a:prstGeom prst="rect">
            <a:avLst/>
          </a:prstGeom>
          <a:noFill/>
          <a:ln w="28575"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FF0898C-1FE1-CC10-74F4-928F0CEB0071}"/>
              </a:ext>
            </a:extLst>
          </p:cNvPr>
          <p:cNvSpPr txBox="1"/>
          <p:nvPr/>
        </p:nvSpPr>
        <p:spPr>
          <a:xfrm>
            <a:off x="965536" y="5852774"/>
            <a:ext cx="9688050" cy="5597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仕事のモチベーション向上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2EEBA9FA-0569-9723-919B-9A3D50464CD1}"/>
              </a:ext>
            </a:extLst>
          </p:cNvPr>
          <p:cNvSpPr/>
          <p:nvPr/>
        </p:nvSpPr>
        <p:spPr>
          <a:xfrm>
            <a:off x="838200" y="1578883"/>
            <a:ext cx="10515600" cy="713163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800" dirty="0">
                <a:solidFill>
                  <a:prstClr val="white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背景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ｺﾞｼｯｸE" panose="020B0909000000000000" pitchFamily="49" charset="-128"/>
              <a:ea typeface="HGｺﾞｼｯｸE" panose="020B0909000000000000" pitchFamily="49" charset="-128"/>
              <a:cs typeface="+mn-cs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73FCA98-A190-2D61-6D0F-FE2EC0F105F2}"/>
              </a:ext>
            </a:extLst>
          </p:cNvPr>
          <p:cNvSpPr/>
          <p:nvPr/>
        </p:nvSpPr>
        <p:spPr>
          <a:xfrm>
            <a:off x="965536" y="2470576"/>
            <a:ext cx="10388264" cy="1938992"/>
          </a:xfrm>
          <a:prstGeom prst="rect">
            <a:avLst/>
          </a:prstGeom>
          <a:noFill/>
          <a:ln w="28575"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C43A83B-45B3-4731-9BCE-FB93B13D24FD}"/>
              </a:ext>
            </a:extLst>
          </p:cNvPr>
          <p:cNvSpPr txBox="1"/>
          <p:nvPr/>
        </p:nvSpPr>
        <p:spPr>
          <a:xfrm>
            <a:off x="965536" y="2459504"/>
            <a:ext cx="103882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仕事にやる気が出ない若者を対象に、</a:t>
            </a:r>
            <a:endParaRPr lang="en-US" altLang="ja-JP" sz="24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若者を中心に人気のある育成ゲームを取り入れたアプリケーションを</a:t>
            </a:r>
            <a:endParaRPr lang="en-US" altLang="ja-JP" sz="24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作成し、仕事に対するモチベーション向上を目指した。</a:t>
            </a:r>
            <a:endParaRPr lang="en-US" altLang="ja-JP" sz="24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endParaRPr lang="en-US" altLang="ja-JP" sz="24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24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また、自己啓発を行うために、仕事においてミッションを設けた。</a:t>
            </a:r>
            <a:endParaRPr lang="en-US" altLang="ja-JP" sz="24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2692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カーテン が含まれている画像&#10;&#10;自動的に生成された説明">
            <a:extLst>
              <a:ext uri="{FF2B5EF4-FFF2-40B4-BE49-F238E27FC236}">
                <a16:creationId xmlns:a16="http://schemas.microsoft.com/office/drawing/2014/main" id="{3BFCBF50-5650-0F99-E72E-1F161F7507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B37D2BD3-4A28-4D87-BCE6-78ACC3E78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16028" r="66357" b="69899"/>
          <a:stretch/>
        </p:blipFill>
        <p:spPr>
          <a:xfrm>
            <a:off x="3697417" y="2946400"/>
            <a:ext cx="3349367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416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accent2">
                    <a:lumMod val="75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概要</a:t>
            </a:r>
          </a:p>
        </p:txBody>
      </p:sp>
      <p:pic>
        <p:nvPicPr>
          <p:cNvPr id="5" name="図 4" descr="おもちゃ, レゴ, 挿絵 が含まれている画像&#10;&#10;自動的に生成された説明">
            <a:extLst>
              <a:ext uri="{FF2B5EF4-FFF2-40B4-BE49-F238E27FC236}">
                <a16:creationId xmlns:a16="http://schemas.microsoft.com/office/drawing/2014/main" id="{62964CC6-3ECB-5D55-CF5B-E8012E533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872" y="5125300"/>
            <a:ext cx="1143000" cy="1143000"/>
          </a:xfrm>
          <a:prstGeom prst="rect">
            <a:avLst/>
          </a:prstGeom>
        </p:spPr>
      </p:pic>
      <p:pic>
        <p:nvPicPr>
          <p:cNvPr id="7" name="図 6" descr="レゴ, 部屋 が含まれている画像&#10;&#10;自動的に生成された説明">
            <a:extLst>
              <a:ext uri="{FF2B5EF4-FFF2-40B4-BE49-F238E27FC236}">
                <a16:creationId xmlns:a16="http://schemas.microsoft.com/office/drawing/2014/main" id="{0E11B921-79CA-3766-D9D8-6F9D3A9674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94" t="30824" r="22063" b="16359"/>
          <a:stretch/>
        </p:blipFill>
        <p:spPr>
          <a:xfrm>
            <a:off x="4634895" y="5060893"/>
            <a:ext cx="1306287" cy="1207407"/>
          </a:xfrm>
          <a:prstGeom prst="rect">
            <a:avLst/>
          </a:prstGeom>
        </p:spPr>
      </p:pic>
      <p:pic>
        <p:nvPicPr>
          <p:cNvPr id="9" name="図 8" descr="おもちゃ, レゴ, 部屋 が含まれている画像&#10;&#10;自動的に生成された説明">
            <a:extLst>
              <a:ext uri="{FF2B5EF4-FFF2-40B4-BE49-F238E27FC236}">
                <a16:creationId xmlns:a16="http://schemas.microsoft.com/office/drawing/2014/main" id="{4F34C7FF-DEDB-75FB-CAAB-BA05539306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6698" r="15238" b="12747"/>
          <a:stretch/>
        </p:blipFill>
        <p:spPr>
          <a:xfrm>
            <a:off x="6706205" y="4426800"/>
            <a:ext cx="1596571" cy="1841500"/>
          </a:xfrm>
          <a:prstGeom prst="rect">
            <a:avLst/>
          </a:prstGeom>
        </p:spPr>
      </p:pic>
      <p:pic>
        <p:nvPicPr>
          <p:cNvPr id="11" name="図 10" descr="おもちゃ, レゴ が含まれている画像&#10;&#10;自動的に生成された説明">
            <a:extLst>
              <a:ext uri="{FF2B5EF4-FFF2-40B4-BE49-F238E27FC236}">
                <a16:creationId xmlns:a16="http://schemas.microsoft.com/office/drawing/2014/main" id="{72E5D855-BDF8-2665-699F-038B786048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0" y="3982300"/>
            <a:ext cx="2286000" cy="2286000"/>
          </a:xfrm>
          <a:prstGeom prst="rect">
            <a:avLst/>
          </a:prstGeom>
        </p:spPr>
      </p:pic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367940D2-0FA1-F2D4-7355-8D257A807AF7}"/>
              </a:ext>
            </a:extLst>
          </p:cNvPr>
          <p:cNvSpPr/>
          <p:nvPr/>
        </p:nvSpPr>
        <p:spPr>
          <a:xfrm>
            <a:off x="818849" y="1428327"/>
            <a:ext cx="10515600" cy="1143000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勤務時間やミッション</a:t>
            </a:r>
            <a:r>
              <a:rPr kumimoji="1" lang="en-US" altLang="ja-JP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(</a:t>
            </a: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目標</a:t>
            </a:r>
            <a:r>
              <a:rPr kumimoji="1" lang="en-US" altLang="ja-JP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)</a:t>
            </a: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達成数に応じて、</a:t>
            </a:r>
            <a:b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</a:br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キャラクターを育成することができるアプリケーション</a:t>
            </a:r>
          </a:p>
        </p:txBody>
      </p:sp>
      <p:sp>
        <p:nvSpPr>
          <p:cNvPr id="4" name="吹き出し: 円形 3">
            <a:extLst>
              <a:ext uri="{FF2B5EF4-FFF2-40B4-BE49-F238E27FC236}">
                <a16:creationId xmlns:a16="http://schemas.microsoft.com/office/drawing/2014/main" id="{FC2B32CE-AA1F-9C06-F5D1-1C2EC4D407D2}"/>
              </a:ext>
            </a:extLst>
          </p:cNvPr>
          <p:cNvSpPr/>
          <p:nvPr/>
        </p:nvSpPr>
        <p:spPr>
          <a:xfrm>
            <a:off x="3439292" y="3161135"/>
            <a:ext cx="1663700" cy="535729"/>
          </a:xfrm>
          <a:prstGeom prst="wedgeEllipseCallout">
            <a:avLst>
              <a:gd name="adj1" fmla="val -3676"/>
              <a:gd name="adj2" fmla="val 92222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進化</a:t>
            </a:r>
            <a:endParaRPr kumimoji="1" lang="en-US" altLang="ja-JP" dirty="0"/>
          </a:p>
        </p:txBody>
      </p:sp>
      <p:sp>
        <p:nvSpPr>
          <p:cNvPr id="18" name="吹き出し: 円形 17">
            <a:extLst>
              <a:ext uri="{FF2B5EF4-FFF2-40B4-BE49-F238E27FC236}">
                <a16:creationId xmlns:a16="http://schemas.microsoft.com/office/drawing/2014/main" id="{FBA79076-FECE-75AE-10D2-9973B922EE8F}"/>
              </a:ext>
            </a:extLst>
          </p:cNvPr>
          <p:cNvSpPr/>
          <p:nvPr/>
        </p:nvSpPr>
        <p:spPr>
          <a:xfrm>
            <a:off x="5541670" y="2893271"/>
            <a:ext cx="1663700" cy="535729"/>
          </a:xfrm>
          <a:prstGeom prst="wedgeEllipseCallout">
            <a:avLst>
              <a:gd name="adj1" fmla="val -4521"/>
              <a:gd name="adj2" fmla="val 8172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進化</a:t>
            </a:r>
            <a:endParaRPr kumimoji="1" lang="en-US" altLang="ja-JP" dirty="0"/>
          </a:p>
        </p:txBody>
      </p:sp>
      <p:pic>
        <p:nvPicPr>
          <p:cNvPr id="20" name="図 19" descr="グラフ, ヒストグラム&#10;&#10;自動的に生成された説明">
            <a:extLst>
              <a:ext uri="{FF2B5EF4-FFF2-40B4-BE49-F238E27FC236}">
                <a16:creationId xmlns:a16="http://schemas.microsoft.com/office/drawing/2014/main" id="{9BBA5190-A41A-4AA8-74DC-E6A2A8B614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49" y="5125300"/>
            <a:ext cx="1143000" cy="1143000"/>
          </a:xfrm>
          <a:prstGeom prst="rect">
            <a:avLst/>
          </a:prstGeom>
        </p:spPr>
      </p:pic>
      <p:sp>
        <p:nvSpPr>
          <p:cNvPr id="21" name="吹き出し: 円形 20">
            <a:extLst>
              <a:ext uri="{FF2B5EF4-FFF2-40B4-BE49-F238E27FC236}">
                <a16:creationId xmlns:a16="http://schemas.microsoft.com/office/drawing/2014/main" id="{D7642966-3281-F40A-C79A-D98CE7CA313D}"/>
              </a:ext>
            </a:extLst>
          </p:cNvPr>
          <p:cNvSpPr/>
          <p:nvPr/>
        </p:nvSpPr>
        <p:spPr>
          <a:xfrm>
            <a:off x="7960707" y="3443465"/>
            <a:ext cx="1663700" cy="535729"/>
          </a:xfrm>
          <a:prstGeom prst="wedgeEllipseCallout">
            <a:avLst>
              <a:gd name="adj1" fmla="val -1983"/>
              <a:gd name="adj2" fmla="val -7846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進化</a:t>
            </a:r>
            <a:endParaRPr kumimoji="1" lang="en-US" altLang="ja-JP" dirty="0"/>
          </a:p>
        </p:txBody>
      </p:sp>
      <p:sp>
        <p:nvSpPr>
          <p:cNvPr id="8" name="矢印: 環状 7">
            <a:extLst>
              <a:ext uri="{FF2B5EF4-FFF2-40B4-BE49-F238E27FC236}">
                <a16:creationId xmlns:a16="http://schemas.microsoft.com/office/drawing/2014/main" id="{4A8B5D87-0155-8BEE-6B26-B36303E45403}"/>
              </a:ext>
            </a:extLst>
          </p:cNvPr>
          <p:cNvSpPr/>
          <p:nvPr/>
        </p:nvSpPr>
        <p:spPr>
          <a:xfrm>
            <a:off x="1257633" y="4143175"/>
            <a:ext cx="2014422" cy="1568307"/>
          </a:xfrm>
          <a:prstGeom prst="circular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矢印: 環状 22">
            <a:extLst>
              <a:ext uri="{FF2B5EF4-FFF2-40B4-BE49-F238E27FC236}">
                <a16:creationId xmlns:a16="http://schemas.microsoft.com/office/drawing/2014/main" id="{DB7659DE-9770-9B5F-6719-1C34D28F5001}"/>
              </a:ext>
            </a:extLst>
          </p:cNvPr>
          <p:cNvSpPr/>
          <p:nvPr/>
        </p:nvSpPr>
        <p:spPr>
          <a:xfrm>
            <a:off x="3335066" y="3853141"/>
            <a:ext cx="2014422" cy="1841499"/>
          </a:xfrm>
          <a:prstGeom prst="circular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矢印: 環状 23">
            <a:extLst>
              <a:ext uri="{FF2B5EF4-FFF2-40B4-BE49-F238E27FC236}">
                <a16:creationId xmlns:a16="http://schemas.microsoft.com/office/drawing/2014/main" id="{013D8058-906B-3699-AD58-666BB268849A}"/>
              </a:ext>
            </a:extLst>
          </p:cNvPr>
          <p:cNvSpPr/>
          <p:nvPr/>
        </p:nvSpPr>
        <p:spPr>
          <a:xfrm>
            <a:off x="5328830" y="3551906"/>
            <a:ext cx="2089381" cy="176017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948335"/>
              <a:gd name="adj5" fmla="val 125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矢印: 環状 24">
            <a:extLst>
              <a:ext uri="{FF2B5EF4-FFF2-40B4-BE49-F238E27FC236}">
                <a16:creationId xmlns:a16="http://schemas.microsoft.com/office/drawing/2014/main" id="{8863539B-E99B-C6AF-A19A-126B69187C99}"/>
              </a:ext>
            </a:extLst>
          </p:cNvPr>
          <p:cNvSpPr/>
          <p:nvPr/>
        </p:nvSpPr>
        <p:spPr>
          <a:xfrm>
            <a:off x="7343252" y="2694233"/>
            <a:ext cx="2898610" cy="216870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00000"/>
              <a:gd name="adj5" fmla="val 1259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吹き出し: 円形 25">
            <a:extLst>
              <a:ext uri="{FF2B5EF4-FFF2-40B4-BE49-F238E27FC236}">
                <a16:creationId xmlns:a16="http://schemas.microsoft.com/office/drawing/2014/main" id="{67E02859-2DA8-8A85-4990-C25A2CD4AA03}"/>
              </a:ext>
            </a:extLst>
          </p:cNvPr>
          <p:cNvSpPr/>
          <p:nvPr/>
        </p:nvSpPr>
        <p:spPr>
          <a:xfrm>
            <a:off x="1465511" y="3443466"/>
            <a:ext cx="1663700" cy="535729"/>
          </a:xfrm>
          <a:prstGeom prst="wedgeEllipseCallout">
            <a:avLst>
              <a:gd name="adj1" fmla="val -7057"/>
              <a:gd name="adj2" fmla="val 89598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孵化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83065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カーテン が含まれている画像&#10;&#10;自動的に生成された説明">
            <a:extLst>
              <a:ext uri="{FF2B5EF4-FFF2-40B4-BE49-F238E27FC236}">
                <a16:creationId xmlns:a16="http://schemas.microsoft.com/office/drawing/2014/main" id="{3BFCBF50-5650-0F99-E72E-1F161F7507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C8BEC44-86DA-B269-E32E-BF947F11A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8" t="29074" r="67247" b="56056"/>
          <a:stretch/>
        </p:blipFill>
        <p:spPr>
          <a:xfrm>
            <a:off x="3633917" y="2919084"/>
            <a:ext cx="3285867" cy="101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628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楕円 12">
            <a:extLst>
              <a:ext uri="{FF2B5EF4-FFF2-40B4-BE49-F238E27FC236}">
                <a16:creationId xmlns:a16="http://schemas.microsoft.com/office/drawing/2014/main" id="{D41DBB94-1238-13FD-C90A-C4111FB8F82D}"/>
              </a:ext>
            </a:extLst>
          </p:cNvPr>
          <p:cNvSpPr/>
          <p:nvPr/>
        </p:nvSpPr>
        <p:spPr>
          <a:xfrm>
            <a:off x="9977857" y="1770169"/>
            <a:ext cx="2133512" cy="77486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メイン画面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0A4D2D1-EB15-E709-CD2C-125C982A32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14" t="13177" r="21492" b="7861"/>
          <a:stretch/>
        </p:blipFill>
        <p:spPr>
          <a:xfrm>
            <a:off x="6681286" y="2385266"/>
            <a:ext cx="5313165" cy="4344444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accent2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キャラ育成機能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6BA86-5DEC-0C8A-0D37-9901BCB94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623" y="2588309"/>
            <a:ext cx="5313164" cy="231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>
                <a:solidFill>
                  <a:schemeClr val="accent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経験値は</a:t>
            </a:r>
            <a:r>
              <a:rPr kumimoji="1" lang="en-US" altLang="ja-JP" dirty="0">
                <a:solidFill>
                  <a:schemeClr val="accent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…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勤務時間</a:t>
            </a:r>
            <a:endParaRPr kumimoji="1" lang="en-US" altLang="ja-JP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ミッションを達成すること</a:t>
            </a:r>
            <a:br>
              <a:rPr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</a:br>
            <a:r>
              <a:rPr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		</a:t>
            </a:r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</a:t>
            </a:r>
            <a:r>
              <a:rPr lang="ja-JP" altLang="en-US" dirty="0">
                <a:solidFill>
                  <a:schemeClr val="accent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の</a:t>
            </a:r>
            <a:r>
              <a:rPr lang="en-US" altLang="ja-JP" dirty="0">
                <a:solidFill>
                  <a:schemeClr val="accent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2</a:t>
            </a:r>
            <a:r>
              <a:rPr lang="ja-JP" altLang="en-US" dirty="0">
                <a:solidFill>
                  <a:schemeClr val="accent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点に応じて貯まる</a:t>
            </a:r>
            <a:endParaRPr lang="en-US" altLang="ja-JP" dirty="0">
              <a:solidFill>
                <a:schemeClr val="accent2">
                  <a:lumMod val="75000"/>
                </a:schemeClr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A9F64B82-9F4A-73A3-2770-34B4225D819B}"/>
              </a:ext>
            </a:extLst>
          </p:cNvPr>
          <p:cNvSpPr/>
          <p:nvPr/>
        </p:nvSpPr>
        <p:spPr>
          <a:xfrm>
            <a:off x="7894294" y="2520176"/>
            <a:ext cx="1024771" cy="47521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DE42E081-3729-05F3-FABE-9B3B98400546}"/>
              </a:ext>
            </a:extLst>
          </p:cNvPr>
          <p:cNvSpPr/>
          <p:nvPr/>
        </p:nvSpPr>
        <p:spPr>
          <a:xfrm>
            <a:off x="8807211" y="4735841"/>
            <a:ext cx="1040933" cy="107007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五方向 16">
            <a:extLst>
              <a:ext uri="{FF2B5EF4-FFF2-40B4-BE49-F238E27FC236}">
                <a16:creationId xmlns:a16="http://schemas.microsoft.com/office/drawing/2014/main" id="{FDB2FC5B-2333-06AB-C228-E6222EA08114}"/>
              </a:ext>
            </a:extLst>
          </p:cNvPr>
          <p:cNvSpPr/>
          <p:nvPr/>
        </p:nvSpPr>
        <p:spPr>
          <a:xfrm>
            <a:off x="6509524" y="5012294"/>
            <a:ext cx="2295267" cy="584168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accent2">
                    <a:lumMod val="75000"/>
                  </a:schemeClr>
                </a:solidFill>
              </a:rPr>
              <a:t>キャラクター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BD2F98A-045E-092A-CCA3-80E26A75DA43}"/>
              </a:ext>
            </a:extLst>
          </p:cNvPr>
          <p:cNvGrpSpPr/>
          <p:nvPr/>
        </p:nvGrpSpPr>
        <p:grpSpPr>
          <a:xfrm rot="10800000">
            <a:off x="7657157" y="2933858"/>
            <a:ext cx="1499045" cy="929514"/>
            <a:chOff x="7081169" y="1361167"/>
            <a:chExt cx="1654563" cy="1070079"/>
          </a:xfrm>
        </p:grpSpPr>
        <p:sp>
          <p:nvSpPr>
            <p:cNvPr id="18" name="矢印: 五方向 17">
              <a:extLst>
                <a:ext uri="{FF2B5EF4-FFF2-40B4-BE49-F238E27FC236}">
                  <a16:creationId xmlns:a16="http://schemas.microsoft.com/office/drawing/2014/main" id="{00A53625-2C47-BAAE-6D71-3DB0B44C2E0D}"/>
                </a:ext>
              </a:extLst>
            </p:cNvPr>
            <p:cNvSpPr/>
            <p:nvPr/>
          </p:nvSpPr>
          <p:spPr>
            <a:xfrm rot="5400000">
              <a:off x="7373411" y="1068925"/>
              <a:ext cx="1070079" cy="1654563"/>
            </a:xfrm>
            <a:prstGeom prst="homePlat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1A8A898B-2CF1-44D5-A6EE-70AAE3F9F0EE}"/>
                </a:ext>
              </a:extLst>
            </p:cNvPr>
            <p:cNvSpPr txBox="1"/>
            <p:nvPr/>
          </p:nvSpPr>
          <p:spPr>
            <a:xfrm rot="10800000">
              <a:off x="7262271" y="1510950"/>
              <a:ext cx="12923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>
                  <a:solidFill>
                    <a:schemeClr val="accent2">
                      <a:lumMod val="75000"/>
                    </a:schemeClr>
                  </a:solidFill>
                </a:rPr>
                <a:t>経験値</a:t>
              </a:r>
            </a:p>
          </p:txBody>
        </p:sp>
      </p:grp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CA0F1D53-EE3B-21F9-075B-A945BEA54FC3}"/>
              </a:ext>
            </a:extLst>
          </p:cNvPr>
          <p:cNvSpPr/>
          <p:nvPr/>
        </p:nvSpPr>
        <p:spPr>
          <a:xfrm>
            <a:off x="838200" y="1432294"/>
            <a:ext cx="8902520" cy="774868"/>
          </a:xfrm>
          <a:prstGeom prst="roundRect">
            <a:avLst/>
          </a:prstGeom>
          <a:solidFill>
            <a:srgbClr val="FFA3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経験値を貯めることでキャラクターを</a:t>
            </a:r>
            <a:r>
              <a:rPr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育成できる機能</a:t>
            </a:r>
            <a:endParaRPr kumimoji="1" lang="ja-JP" altLang="en-US" sz="28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FA070EF9-4D45-B9B7-9CE9-D9F532041284}"/>
              </a:ext>
            </a:extLst>
          </p:cNvPr>
          <p:cNvGrpSpPr/>
          <p:nvPr/>
        </p:nvGrpSpPr>
        <p:grpSpPr>
          <a:xfrm>
            <a:off x="890799" y="2422089"/>
            <a:ext cx="5553349" cy="2313752"/>
            <a:chOff x="838200" y="2422089"/>
            <a:chExt cx="5553349" cy="2313752"/>
          </a:xfrm>
        </p:grpSpPr>
        <p:sp>
          <p:nvSpPr>
            <p:cNvPr id="21" name="フローチャート: 結合子 20">
              <a:extLst>
                <a:ext uri="{FF2B5EF4-FFF2-40B4-BE49-F238E27FC236}">
                  <a16:creationId xmlns:a16="http://schemas.microsoft.com/office/drawing/2014/main" id="{7AA2BA54-07B8-358D-21B3-D5D23E2E232A}"/>
                </a:ext>
              </a:extLst>
            </p:cNvPr>
            <p:cNvSpPr/>
            <p:nvPr/>
          </p:nvSpPr>
          <p:spPr>
            <a:xfrm>
              <a:off x="944101" y="3122937"/>
              <a:ext cx="456028" cy="456028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latin typeface="HGｺﾞｼｯｸE" panose="020B0909000000000000" pitchFamily="49" charset="-128"/>
                  <a:ea typeface="HGｺﾞｼｯｸE" panose="020B0909000000000000" pitchFamily="49" charset="-128"/>
                </a:rPr>
                <a:t>１</a:t>
              </a:r>
            </a:p>
          </p:txBody>
        </p:sp>
        <p:sp>
          <p:nvSpPr>
            <p:cNvPr id="22" name="フローチャート: 結合子 21">
              <a:extLst>
                <a:ext uri="{FF2B5EF4-FFF2-40B4-BE49-F238E27FC236}">
                  <a16:creationId xmlns:a16="http://schemas.microsoft.com/office/drawing/2014/main" id="{A53313E3-6937-3860-AEF5-EE946D06A1C2}"/>
                </a:ext>
              </a:extLst>
            </p:cNvPr>
            <p:cNvSpPr/>
            <p:nvPr/>
          </p:nvSpPr>
          <p:spPr>
            <a:xfrm>
              <a:off x="944101" y="3776765"/>
              <a:ext cx="456028" cy="456028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latin typeface="HGｺﾞｼｯｸE" panose="020B0909000000000000" pitchFamily="49" charset="-128"/>
                  <a:ea typeface="HGｺﾞｼｯｸE" panose="020B0909000000000000" pitchFamily="49" charset="-128"/>
                </a:rPr>
                <a:t>２</a:t>
              </a: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4E77A4B7-CB74-B766-3937-641A35283E41}"/>
                </a:ext>
              </a:extLst>
            </p:cNvPr>
            <p:cNvSpPr/>
            <p:nvPr/>
          </p:nvSpPr>
          <p:spPr>
            <a:xfrm>
              <a:off x="838200" y="2422089"/>
              <a:ext cx="5553349" cy="2313752"/>
            </a:xfrm>
            <a:prstGeom prst="rect">
              <a:avLst/>
            </a:prstGeom>
            <a:noFill/>
            <a:ln w="28575">
              <a:solidFill>
                <a:srgbClr val="FFA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04011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楕円 36">
            <a:extLst>
              <a:ext uri="{FF2B5EF4-FFF2-40B4-BE49-F238E27FC236}">
                <a16:creationId xmlns:a16="http://schemas.microsoft.com/office/drawing/2014/main" id="{3EA09FC8-E75E-8242-A439-DF0E228A30D7}"/>
              </a:ext>
            </a:extLst>
          </p:cNvPr>
          <p:cNvSpPr/>
          <p:nvPr/>
        </p:nvSpPr>
        <p:spPr>
          <a:xfrm>
            <a:off x="9971249" y="1345278"/>
            <a:ext cx="2133512" cy="77486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メイン画面</a:t>
            </a: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D61EE26D-15B3-66F2-E216-7807D434C5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02" t="13129" r="21527" b="7945"/>
          <a:stretch/>
        </p:blipFill>
        <p:spPr>
          <a:xfrm>
            <a:off x="6234172" y="1978245"/>
            <a:ext cx="5757632" cy="4707803"/>
          </a:xfrm>
          <a:prstGeom prst="rect">
            <a:avLst/>
          </a:prstGeom>
        </p:spPr>
      </p:pic>
      <p:sp>
        <p:nvSpPr>
          <p:cNvPr id="42" name="楕円 41">
            <a:extLst>
              <a:ext uri="{FF2B5EF4-FFF2-40B4-BE49-F238E27FC236}">
                <a16:creationId xmlns:a16="http://schemas.microsoft.com/office/drawing/2014/main" id="{0978E2EE-920D-93E4-A5A8-C642E9B018EC}"/>
              </a:ext>
            </a:extLst>
          </p:cNvPr>
          <p:cNvSpPr/>
          <p:nvPr/>
        </p:nvSpPr>
        <p:spPr>
          <a:xfrm>
            <a:off x="3282306" y="2631820"/>
            <a:ext cx="2133512" cy="77486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メイン画面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F52DB38-1148-EA93-2A60-1B2F7FADF5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63" t="13296" r="21340" b="21870"/>
          <a:stretch/>
        </p:blipFill>
        <p:spPr>
          <a:xfrm>
            <a:off x="294261" y="3248780"/>
            <a:ext cx="5129566" cy="343727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6AA4-E421-2B25-F07B-E8469B9F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accent2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キャラ育成機能</a:t>
            </a: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275B2BFE-13D5-D0CB-1196-2754359A6AF2}"/>
              </a:ext>
            </a:extLst>
          </p:cNvPr>
          <p:cNvSpPr/>
          <p:nvPr/>
        </p:nvSpPr>
        <p:spPr>
          <a:xfrm>
            <a:off x="8533555" y="4217981"/>
            <a:ext cx="1089127" cy="102077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95DF3E1B-B428-50DA-8D13-FBB1EB5AF42D}"/>
              </a:ext>
            </a:extLst>
          </p:cNvPr>
          <p:cNvSpPr/>
          <p:nvPr/>
        </p:nvSpPr>
        <p:spPr>
          <a:xfrm>
            <a:off x="5015510" y="4020733"/>
            <a:ext cx="1654563" cy="1177468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bg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進化</a:t>
            </a:r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BBBFDB87-C73C-E9C3-B845-410FC295B767}"/>
              </a:ext>
            </a:extLst>
          </p:cNvPr>
          <p:cNvSpPr/>
          <p:nvPr/>
        </p:nvSpPr>
        <p:spPr>
          <a:xfrm>
            <a:off x="2279651" y="5422796"/>
            <a:ext cx="1054099" cy="107007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4FEEEB77-5280-4C5B-82E6-86302C60FB29}"/>
              </a:ext>
            </a:extLst>
          </p:cNvPr>
          <p:cNvSpPr/>
          <p:nvPr/>
        </p:nvSpPr>
        <p:spPr>
          <a:xfrm>
            <a:off x="6730976" y="2100198"/>
            <a:ext cx="802105" cy="5131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吹き出し: 角を丸めた四角形 18">
            <a:extLst>
              <a:ext uri="{FF2B5EF4-FFF2-40B4-BE49-F238E27FC236}">
                <a16:creationId xmlns:a16="http://schemas.microsoft.com/office/drawing/2014/main" id="{BE036C09-AAD7-6A28-A92E-5B3B73F7BB2A}"/>
              </a:ext>
            </a:extLst>
          </p:cNvPr>
          <p:cNvSpPr/>
          <p:nvPr/>
        </p:nvSpPr>
        <p:spPr>
          <a:xfrm>
            <a:off x="5881695" y="1227575"/>
            <a:ext cx="4016741" cy="643160"/>
          </a:xfrm>
          <a:prstGeom prst="wedgeRoundRectCallout">
            <a:avLst>
              <a:gd name="adj1" fmla="val -19223"/>
              <a:gd name="adj2" fmla="val 98355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一定のレベルになると進化</a:t>
            </a:r>
            <a:endParaRPr kumimoji="1" lang="ja-JP" altLang="en-US" sz="1600" dirty="0">
              <a:solidFill>
                <a:schemeClr val="tx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B442BECB-DDAF-D878-E8D9-7D8AA3EDA66F}"/>
              </a:ext>
            </a:extLst>
          </p:cNvPr>
          <p:cNvSpPr/>
          <p:nvPr/>
        </p:nvSpPr>
        <p:spPr>
          <a:xfrm>
            <a:off x="750434" y="3349999"/>
            <a:ext cx="691223" cy="5131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328AA31D-E358-65B6-49D3-3830FC0AF289}"/>
              </a:ext>
            </a:extLst>
          </p:cNvPr>
          <p:cNvSpPr/>
          <p:nvPr/>
        </p:nvSpPr>
        <p:spPr>
          <a:xfrm>
            <a:off x="1450810" y="3345732"/>
            <a:ext cx="928249" cy="5131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環状 12">
            <a:extLst>
              <a:ext uri="{FF2B5EF4-FFF2-40B4-BE49-F238E27FC236}">
                <a16:creationId xmlns:a16="http://schemas.microsoft.com/office/drawing/2014/main" id="{B79FFEA5-5BD7-6989-7814-9E4CA588634E}"/>
              </a:ext>
            </a:extLst>
          </p:cNvPr>
          <p:cNvSpPr/>
          <p:nvPr/>
        </p:nvSpPr>
        <p:spPr>
          <a:xfrm flipH="1">
            <a:off x="957612" y="2954520"/>
            <a:ext cx="1057023" cy="904336"/>
          </a:xfrm>
          <a:prstGeom prst="circularArrow">
            <a:avLst/>
          </a:prstGeom>
          <a:solidFill>
            <a:srgbClr val="FF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フローチャート: 結合子 31">
            <a:extLst>
              <a:ext uri="{FF2B5EF4-FFF2-40B4-BE49-F238E27FC236}">
                <a16:creationId xmlns:a16="http://schemas.microsoft.com/office/drawing/2014/main" id="{F0DE0115-6AB0-C6DD-C440-B716F9E3DE73}"/>
              </a:ext>
            </a:extLst>
          </p:cNvPr>
          <p:cNvSpPr/>
          <p:nvPr/>
        </p:nvSpPr>
        <p:spPr>
          <a:xfrm>
            <a:off x="5663402" y="920615"/>
            <a:ext cx="570770" cy="57077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２</a:t>
            </a: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143ADB2A-7E19-47C5-9AFE-721F00C327B5}"/>
              </a:ext>
            </a:extLst>
          </p:cNvPr>
          <p:cNvGrpSpPr/>
          <p:nvPr/>
        </p:nvGrpSpPr>
        <p:grpSpPr>
          <a:xfrm>
            <a:off x="6730976" y="2720832"/>
            <a:ext cx="5034617" cy="1030640"/>
            <a:chOff x="6848077" y="2980854"/>
            <a:chExt cx="5034617" cy="1030640"/>
          </a:xfrm>
        </p:grpSpPr>
        <p:sp>
          <p:nvSpPr>
            <p:cNvPr id="17" name="吹き出し: 角を丸めた四角形 16">
              <a:extLst>
                <a:ext uri="{FF2B5EF4-FFF2-40B4-BE49-F238E27FC236}">
                  <a16:creationId xmlns:a16="http://schemas.microsoft.com/office/drawing/2014/main" id="{3A3D246F-7DF9-6375-CF41-DA3D1E824591}"/>
                </a:ext>
              </a:extLst>
            </p:cNvPr>
            <p:cNvSpPr/>
            <p:nvPr/>
          </p:nvSpPr>
          <p:spPr>
            <a:xfrm>
              <a:off x="7133462" y="3368334"/>
              <a:ext cx="4749232" cy="643160"/>
            </a:xfrm>
            <a:prstGeom prst="wedgeRoundRectCallout">
              <a:avLst>
                <a:gd name="adj1" fmla="val -12941"/>
                <a:gd name="adj2" fmla="val 129922"/>
                <a:gd name="adj3" fmla="val 16667"/>
              </a:avLst>
            </a:prstGeom>
            <a:solidFill>
              <a:schemeClr val="bg1"/>
            </a:solidFill>
            <a:ln>
              <a:solidFill>
                <a:srgbClr val="FFA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>
                  <a:solidFill>
                    <a:schemeClr val="tx1"/>
                  </a:solidFill>
                  <a:latin typeface="HGｺﾞｼｯｸM" panose="020B0609000000000000" pitchFamily="49" charset="-128"/>
                  <a:ea typeface="HGｺﾞｼｯｸM" panose="020B0609000000000000" pitchFamily="49" charset="-128"/>
                </a:rPr>
                <a:t>キャラの見た目や動きが変わる</a:t>
              </a:r>
            </a:p>
          </p:txBody>
        </p:sp>
        <p:sp>
          <p:nvSpPr>
            <p:cNvPr id="35" name="フローチャート: 結合子 34">
              <a:extLst>
                <a:ext uri="{FF2B5EF4-FFF2-40B4-BE49-F238E27FC236}">
                  <a16:creationId xmlns:a16="http://schemas.microsoft.com/office/drawing/2014/main" id="{BBBC9E22-238C-16A3-F8D3-7266111E8612}"/>
                </a:ext>
              </a:extLst>
            </p:cNvPr>
            <p:cNvSpPr/>
            <p:nvPr/>
          </p:nvSpPr>
          <p:spPr>
            <a:xfrm>
              <a:off x="6848077" y="2980854"/>
              <a:ext cx="570770" cy="570770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latin typeface="HGｺﾞｼｯｸE" panose="020B0909000000000000" pitchFamily="49" charset="-128"/>
                  <a:ea typeface="HGｺﾞｼｯｸE" panose="020B0909000000000000" pitchFamily="49" charset="-128"/>
                </a:rPr>
                <a:t>３</a:t>
              </a:r>
              <a:endPara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endParaRPr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988D4903-7F37-D50C-7400-304C8B4EFD8F}"/>
              </a:ext>
            </a:extLst>
          </p:cNvPr>
          <p:cNvGrpSpPr/>
          <p:nvPr/>
        </p:nvGrpSpPr>
        <p:grpSpPr>
          <a:xfrm>
            <a:off x="251218" y="3867391"/>
            <a:ext cx="1654563" cy="929514"/>
            <a:chOff x="251218" y="3867391"/>
            <a:chExt cx="1654563" cy="929514"/>
          </a:xfrm>
        </p:grpSpPr>
        <p:sp>
          <p:nvSpPr>
            <p:cNvPr id="39" name="矢印: 五方向 38">
              <a:extLst>
                <a:ext uri="{FF2B5EF4-FFF2-40B4-BE49-F238E27FC236}">
                  <a16:creationId xmlns:a16="http://schemas.microsoft.com/office/drawing/2014/main" id="{7F733511-9969-4C97-9D52-1FD4D6F4A7C8}"/>
                </a:ext>
              </a:extLst>
            </p:cNvPr>
            <p:cNvSpPr/>
            <p:nvPr/>
          </p:nvSpPr>
          <p:spPr>
            <a:xfrm rot="16200000">
              <a:off x="613743" y="3504866"/>
              <a:ext cx="929514" cy="1654563"/>
            </a:xfrm>
            <a:prstGeom prst="homePlat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255954E2-16A0-1397-E21F-FD410CA199CE}"/>
                </a:ext>
              </a:extLst>
            </p:cNvPr>
            <p:cNvSpPr txBox="1"/>
            <p:nvPr/>
          </p:nvSpPr>
          <p:spPr>
            <a:xfrm>
              <a:off x="432321" y="4291355"/>
              <a:ext cx="12923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>
                  <a:solidFill>
                    <a:schemeClr val="accent2">
                      <a:lumMod val="75000"/>
                    </a:schemeClr>
                  </a:solidFill>
                </a:rPr>
                <a:t>レベル</a:t>
              </a:r>
              <a:endParaRPr lang="en-US" altLang="ja-JP" sz="2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2109AAB7-D08F-113D-89FB-A5FCCE31B9B9}"/>
              </a:ext>
            </a:extLst>
          </p:cNvPr>
          <p:cNvSpPr/>
          <p:nvPr/>
        </p:nvSpPr>
        <p:spPr>
          <a:xfrm>
            <a:off x="369935" y="1916687"/>
            <a:ext cx="5527083" cy="643160"/>
          </a:xfrm>
          <a:prstGeom prst="wedgeRoundRectCallout">
            <a:avLst>
              <a:gd name="adj1" fmla="val -30174"/>
              <a:gd name="adj2" fmla="val 130259"/>
              <a:gd name="adj3" fmla="val 16667"/>
            </a:avLst>
          </a:prstGeom>
          <a:solidFill>
            <a:schemeClr val="bg1"/>
          </a:solidFill>
          <a:ln>
            <a:solidFill>
              <a:srgbClr val="FFA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貯めた経験値に応じてレベルが上がる</a:t>
            </a:r>
            <a:endParaRPr kumimoji="1" lang="en-US" altLang="ja-JP" sz="2400" dirty="0">
              <a:solidFill>
                <a:schemeClr val="tx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sp>
        <p:nvSpPr>
          <p:cNvPr id="14" name="フローチャート: 結合子 13">
            <a:extLst>
              <a:ext uri="{FF2B5EF4-FFF2-40B4-BE49-F238E27FC236}">
                <a16:creationId xmlns:a16="http://schemas.microsoft.com/office/drawing/2014/main" id="{376C327D-91FF-7AA5-807A-E6E7F1ADBC05}"/>
              </a:ext>
            </a:extLst>
          </p:cNvPr>
          <p:cNvSpPr/>
          <p:nvPr/>
        </p:nvSpPr>
        <p:spPr>
          <a:xfrm>
            <a:off x="68880" y="1553750"/>
            <a:ext cx="570770" cy="57077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１</a:t>
            </a:r>
          </a:p>
        </p:txBody>
      </p:sp>
    </p:spTree>
    <p:extLst>
      <p:ext uri="{BB962C8B-B14F-4D97-AF65-F5344CB8AC3E}">
        <p14:creationId xmlns:p14="http://schemas.microsoft.com/office/powerpoint/2010/main" val="2630536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1511</TotalTime>
  <Words>423</Words>
  <Application>Microsoft Office PowerPoint</Application>
  <PresentationFormat>ワイド画面</PresentationFormat>
  <Paragraphs>134</Paragraphs>
  <Slides>25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2" baseType="lpstr">
      <vt:lpstr>HGS創英角ｺﾞｼｯｸUB</vt:lpstr>
      <vt:lpstr>HGｺﾞｼｯｸE</vt:lpstr>
      <vt:lpstr>HGｺﾞｼｯｸM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背景・目的</vt:lpstr>
      <vt:lpstr>PowerPoint プレゼンテーション</vt:lpstr>
      <vt:lpstr>概要</vt:lpstr>
      <vt:lpstr>PowerPoint プレゼンテーション</vt:lpstr>
      <vt:lpstr>キャラ育成機能</vt:lpstr>
      <vt:lpstr>キャラ育成機能</vt:lpstr>
      <vt:lpstr>ログインボーナス機能</vt:lpstr>
      <vt:lpstr>デイリーミッション機能</vt:lpstr>
      <vt:lpstr>卵購入機能</vt:lpstr>
      <vt:lpstr>キャラチェンジ機能</vt:lpstr>
      <vt:lpstr>PowerPoint プレゼンテーション</vt:lpstr>
      <vt:lpstr>PowerPoint プレゼンテーション</vt:lpstr>
      <vt:lpstr>反省点</vt:lpstr>
      <vt:lpstr>課題</vt:lpstr>
      <vt:lpstr>PowerPoint プレゼンテーション</vt:lpstr>
      <vt:lpstr>名前 （会社名）</vt:lpstr>
      <vt:lpstr>名前 （会社名）</vt:lpstr>
      <vt:lpstr>名前 （会社名）</vt:lpstr>
      <vt:lpstr>名前 （会社名）</vt:lpstr>
      <vt:lpstr>名前 （会社名）</vt:lpstr>
      <vt:lpstr>PowerPoint プレゼンテーション</vt:lpstr>
      <vt:lpstr>謝辞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なかおっち </dc:title>
  <dc:creator>松本美空</dc:creator>
  <cp:lastModifiedBy>松本美空</cp:lastModifiedBy>
  <cp:revision>12</cp:revision>
  <dcterms:created xsi:type="dcterms:W3CDTF">2022-06-20T00:50:44Z</dcterms:created>
  <dcterms:modified xsi:type="dcterms:W3CDTF">2022-06-22T08:42:50Z</dcterms:modified>
</cp:coreProperties>
</file>