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299" r:id="rId5"/>
    <p:sldId id="308" r:id="rId6"/>
    <p:sldId id="300" r:id="rId7"/>
    <p:sldId id="262" r:id="rId8"/>
    <p:sldId id="294" r:id="rId9"/>
    <p:sldId id="273" r:id="rId10"/>
    <p:sldId id="276" r:id="rId11"/>
    <p:sldId id="274" r:id="rId12"/>
    <p:sldId id="275" r:id="rId13"/>
    <p:sldId id="277" r:id="rId14"/>
    <p:sldId id="309" r:id="rId15"/>
    <p:sldId id="278" r:id="rId16"/>
    <p:sldId id="295" r:id="rId17"/>
    <p:sldId id="296" r:id="rId18"/>
    <p:sldId id="259" r:id="rId19"/>
    <p:sldId id="297" r:id="rId20"/>
    <p:sldId id="307" r:id="rId21"/>
    <p:sldId id="305" r:id="rId22"/>
    <p:sldId id="306" r:id="rId23"/>
    <p:sldId id="291" r:id="rId24"/>
    <p:sldId id="301" r:id="rId25"/>
    <p:sldId id="298" r:id="rId26"/>
    <p:sldId id="268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3"/>
    <a:srgbClr val="E67E00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89769" autoAdjust="0"/>
  </p:normalViewPr>
  <p:slideViewPr>
    <p:cSldViewPr snapToGrid="0">
      <p:cViewPr varScale="1">
        <p:scale>
          <a:sx n="72" d="100"/>
          <a:sy n="72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卵購入画面後でスクショ差し替えます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卵購入画面後でスクショ差し替えます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5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46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69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68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83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4BA85F7-11BA-8B66-5605-1C1D5BD76096}"/>
              </a:ext>
            </a:extLst>
          </p:cNvPr>
          <p:cNvGrpSpPr/>
          <p:nvPr/>
        </p:nvGrpSpPr>
        <p:grpSpPr>
          <a:xfrm>
            <a:off x="3539949" y="5350365"/>
            <a:ext cx="5112102" cy="435706"/>
            <a:chOff x="107598" y="5265682"/>
            <a:chExt cx="11653478" cy="993229"/>
          </a:xfrm>
        </p:grpSpPr>
        <p:pic>
          <p:nvPicPr>
            <p:cNvPr id="4" name="図 3" descr="QR コード&#10;&#10;自動的に生成された説明">
              <a:extLst>
                <a:ext uri="{FF2B5EF4-FFF2-40B4-BE49-F238E27FC236}">
                  <a16:creationId xmlns:a16="http://schemas.microsoft.com/office/drawing/2014/main" id="{0BDE2114-92D2-91B3-AFCC-F6385744C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" t="41466" r="8578" b="25948"/>
            <a:stretch/>
          </p:blipFill>
          <p:spPr>
            <a:xfrm>
              <a:off x="1024757" y="5265682"/>
              <a:ext cx="10736319" cy="993229"/>
            </a:xfrm>
            <a:prstGeom prst="rect">
              <a:avLst/>
            </a:prstGeom>
          </p:spPr>
        </p:pic>
        <p:pic>
          <p:nvPicPr>
            <p:cNvPr id="7" name="図 6" descr="QR コード&#10;&#10;自動的に生成された説明">
              <a:extLst>
                <a:ext uri="{FF2B5EF4-FFF2-40B4-BE49-F238E27FC236}">
                  <a16:creationId xmlns:a16="http://schemas.microsoft.com/office/drawing/2014/main" id="{28291970-5DCE-72AD-F284-A0EAFC216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0" t="13999" r="89482" b="58951"/>
            <a:stretch/>
          </p:blipFill>
          <p:spPr>
            <a:xfrm>
              <a:off x="107598" y="5265682"/>
              <a:ext cx="917159" cy="923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8EBB316-E755-79E3-84D3-79DC0E496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2" t="11551" r="21489" b="23444"/>
          <a:stretch/>
        </p:blipFill>
        <p:spPr>
          <a:xfrm>
            <a:off x="6536304" y="3189189"/>
            <a:ext cx="5085458" cy="340409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281CDCF-FD36-B3A8-5568-9749C0E1F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24099"/>
          <a:stretch/>
        </p:blipFill>
        <p:spPr>
          <a:xfrm>
            <a:off x="838200" y="3189190"/>
            <a:ext cx="5129565" cy="340409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424753" y="5222642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7063071" y="3239212"/>
            <a:ext cx="766984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6417427" y="2365583"/>
            <a:ext cx="4016741" cy="643160"/>
          </a:xfrm>
          <a:prstGeom prst="wedgeRoundRectCallout">
            <a:avLst>
              <a:gd name="adj1" fmla="val -22852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1348054" y="3260988"/>
            <a:ext cx="716382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4313908" y="3252967"/>
            <a:ext cx="10570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6199134" y="2058623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sp>
        <p:nvSpPr>
          <p:cNvPr id="4" name="矢印: U ターン 3">
            <a:extLst>
              <a:ext uri="{FF2B5EF4-FFF2-40B4-BE49-F238E27FC236}">
                <a16:creationId xmlns:a16="http://schemas.microsoft.com/office/drawing/2014/main" id="{4AD2C401-C8BC-27CD-2A15-1CF7B4E7638C}"/>
              </a:ext>
            </a:extLst>
          </p:cNvPr>
          <p:cNvSpPr/>
          <p:nvPr/>
        </p:nvSpPr>
        <p:spPr>
          <a:xfrm flipH="1">
            <a:off x="1720015" y="2768361"/>
            <a:ext cx="2953999" cy="5131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1310119" y="1809071"/>
            <a:ext cx="4736493" cy="643160"/>
          </a:xfrm>
          <a:prstGeom prst="wedgeRoundRectCallout">
            <a:avLst>
              <a:gd name="adj1" fmla="val -18448"/>
              <a:gd name="adj2" fmla="val 105571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1008649" y="1457899"/>
            <a:ext cx="591302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1D70C0-0BC2-9862-D28C-703714C3D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37" t="24640" r="931" b="29434"/>
          <a:stretch/>
        </p:blipFill>
        <p:spPr>
          <a:xfrm>
            <a:off x="5385152" y="2257121"/>
            <a:ext cx="3234059" cy="43193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6088163" cy="643160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829618A4-DC98-3DD8-23C7-D540FE6A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425" y="933337"/>
            <a:ext cx="2505425" cy="57729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972FAF-14E7-0496-3A27-496DE19D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50" y="2417260"/>
            <a:ext cx="1872477" cy="42890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7155182" cy="51075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3207964" y="5308369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4178015" y="4482360"/>
            <a:ext cx="3606103" cy="643160"/>
          </a:xfrm>
          <a:prstGeom prst="wedgeRoundRectCallout">
            <a:avLst>
              <a:gd name="adj1" fmla="val -13094"/>
              <a:gd name="adj2" fmla="val 13507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3648766" y="2819399"/>
            <a:ext cx="4841296" cy="643160"/>
          </a:xfrm>
          <a:prstGeom prst="wedgeRoundRectCallout">
            <a:avLst>
              <a:gd name="adj1" fmla="val 60681"/>
              <a:gd name="adj2" fmla="val -5157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6033F806-EA49-27ED-F397-8687654489B4}"/>
              </a:ext>
            </a:extLst>
          </p:cNvPr>
          <p:cNvSpPr/>
          <p:nvPr/>
        </p:nvSpPr>
        <p:spPr>
          <a:xfrm>
            <a:off x="3442809" y="2532982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96001FEC-A6D9-3695-6AD5-53CA41C1A072}"/>
              </a:ext>
            </a:extLst>
          </p:cNvPr>
          <p:cNvSpPr/>
          <p:nvPr/>
        </p:nvSpPr>
        <p:spPr>
          <a:xfrm>
            <a:off x="3954549" y="4195943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507973E-868D-55E1-3EBB-8EE2F120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69" y="3643119"/>
            <a:ext cx="6278636" cy="297530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6666113" cy="600984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ACDC2CB-6153-CE3D-74AD-D06EDD8FE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218" t="24641" r="1966" b="8965"/>
          <a:stretch/>
        </p:blipFill>
        <p:spPr>
          <a:xfrm>
            <a:off x="908941" y="2199860"/>
            <a:ext cx="2172300" cy="455108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EBF91A4-7516-E371-BB4C-0AAD3B11586B}"/>
              </a:ext>
            </a:extLst>
          </p:cNvPr>
          <p:cNvSpPr/>
          <p:nvPr/>
        </p:nvSpPr>
        <p:spPr>
          <a:xfrm>
            <a:off x="941895" y="5883964"/>
            <a:ext cx="2139345" cy="73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D63DCC3-DFE6-B6AB-EED7-3716F25746FB}"/>
              </a:ext>
            </a:extLst>
          </p:cNvPr>
          <p:cNvSpPr/>
          <p:nvPr/>
        </p:nvSpPr>
        <p:spPr>
          <a:xfrm>
            <a:off x="7421217" y="6108622"/>
            <a:ext cx="530087" cy="509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63547D81-1D76-02EE-C485-4A383C20A03A}"/>
              </a:ext>
            </a:extLst>
          </p:cNvPr>
          <p:cNvSpPr/>
          <p:nvPr/>
        </p:nvSpPr>
        <p:spPr>
          <a:xfrm>
            <a:off x="2973161" y="5980682"/>
            <a:ext cx="1634955" cy="60098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2081374" y="4791245"/>
            <a:ext cx="3014760" cy="600984"/>
          </a:xfrm>
          <a:prstGeom prst="wedgeRoundRectCallout">
            <a:avLst>
              <a:gd name="adj1" fmla="val -26696"/>
              <a:gd name="adj2" fmla="val 148886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個購入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0AB4F09-725B-3CE1-CE60-69C0F1F50809}"/>
              </a:ext>
            </a:extLst>
          </p:cNvPr>
          <p:cNvSpPr/>
          <p:nvPr/>
        </p:nvSpPr>
        <p:spPr>
          <a:xfrm>
            <a:off x="5706498" y="3891966"/>
            <a:ext cx="3808563" cy="2098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DE9B5C3C-160A-661B-B0EB-1F82CF065102}"/>
              </a:ext>
            </a:extLst>
          </p:cNvPr>
          <p:cNvSpPr/>
          <p:nvPr/>
        </p:nvSpPr>
        <p:spPr>
          <a:xfrm>
            <a:off x="7154640" y="2635549"/>
            <a:ext cx="3751900" cy="888988"/>
          </a:xfrm>
          <a:prstGeom prst="wedgeRoundRectCallout">
            <a:avLst>
              <a:gd name="adj1" fmla="val -21264"/>
              <a:gd name="adj2" fmla="val 11323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push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ボタンを押すと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アニメーションが流れる</a:t>
            </a: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936D5D02-0A0D-320E-12A3-1F8D9E16D0AD}"/>
              </a:ext>
            </a:extLst>
          </p:cNvPr>
          <p:cNvSpPr/>
          <p:nvPr/>
        </p:nvSpPr>
        <p:spPr>
          <a:xfrm>
            <a:off x="6974872" y="2369399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6ED8EB59-FEBF-4494-7BFC-4C311D3718FD}"/>
              </a:ext>
            </a:extLst>
          </p:cNvPr>
          <p:cNvSpPr/>
          <p:nvPr/>
        </p:nvSpPr>
        <p:spPr>
          <a:xfrm>
            <a:off x="1838459" y="4548330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003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507973E-868D-55E1-3EBB-8EE2F120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652" y="3750173"/>
            <a:ext cx="6278636" cy="297530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6666113" cy="600984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ACDC2CB-6153-CE3D-74AD-D06EDD8FE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218" t="24641" r="1966" b="8965"/>
          <a:stretch/>
        </p:blipFill>
        <p:spPr>
          <a:xfrm>
            <a:off x="2207689" y="2332396"/>
            <a:ext cx="2172300" cy="455108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EBF91A4-7516-E371-BB4C-0AAD3B11586B}"/>
              </a:ext>
            </a:extLst>
          </p:cNvPr>
          <p:cNvSpPr/>
          <p:nvPr/>
        </p:nvSpPr>
        <p:spPr>
          <a:xfrm>
            <a:off x="2240643" y="6003248"/>
            <a:ext cx="2139345" cy="73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D63DCC3-DFE6-B6AB-EED7-3716F25746FB}"/>
              </a:ext>
            </a:extLst>
          </p:cNvPr>
          <p:cNvSpPr/>
          <p:nvPr/>
        </p:nvSpPr>
        <p:spPr>
          <a:xfrm>
            <a:off x="8587408" y="6215676"/>
            <a:ext cx="530087" cy="509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63547D81-1D76-02EE-C485-4A383C20A03A}"/>
              </a:ext>
            </a:extLst>
          </p:cNvPr>
          <p:cNvSpPr/>
          <p:nvPr/>
        </p:nvSpPr>
        <p:spPr>
          <a:xfrm>
            <a:off x="4280452" y="6087736"/>
            <a:ext cx="1493855" cy="60098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167984" y="2968046"/>
            <a:ext cx="1997491" cy="782127"/>
          </a:xfrm>
          <a:prstGeom prst="wedgeRoundRectCallout">
            <a:avLst>
              <a:gd name="adj1" fmla="val 1111"/>
              <a:gd name="adj2" fmla="val 11028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ポイントで購入できる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0AB4F09-725B-3CE1-CE60-69C0F1F50809}"/>
              </a:ext>
            </a:extLst>
          </p:cNvPr>
          <p:cNvSpPr/>
          <p:nvPr/>
        </p:nvSpPr>
        <p:spPr>
          <a:xfrm>
            <a:off x="6872689" y="3999020"/>
            <a:ext cx="3808563" cy="2098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DE9B5C3C-160A-661B-B0EB-1F82CF065102}"/>
              </a:ext>
            </a:extLst>
          </p:cNvPr>
          <p:cNvSpPr/>
          <p:nvPr/>
        </p:nvSpPr>
        <p:spPr>
          <a:xfrm>
            <a:off x="8320831" y="2742603"/>
            <a:ext cx="3751900" cy="888988"/>
          </a:xfrm>
          <a:prstGeom prst="wedgeRoundRectCallout">
            <a:avLst>
              <a:gd name="adj1" fmla="val -21264"/>
              <a:gd name="adj2" fmla="val 11323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push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ボタンを押すと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アニメーションが流れる</a:t>
            </a: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936D5D02-0A0D-320E-12A3-1F8D9E16D0AD}"/>
              </a:ext>
            </a:extLst>
          </p:cNvPr>
          <p:cNvSpPr/>
          <p:nvPr/>
        </p:nvSpPr>
        <p:spPr>
          <a:xfrm>
            <a:off x="8141063" y="2476453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6ED8EB59-FEBF-4494-7BFC-4C311D3718FD}"/>
              </a:ext>
            </a:extLst>
          </p:cNvPr>
          <p:cNvSpPr/>
          <p:nvPr/>
        </p:nvSpPr>
        <p:spPr>
          <a:xfrm>
            <a:off x="2159879" y="5690089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9" name="図 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402FAA8-5708-C2E9-CACA-CCB5EBCED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4381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A4D618F0-5685-A255-784A-CA03711F3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7" t="12206" r="21470" b="23564"/>
          <a:stretch/>
        </p:blipFill>
        <p:spPr>
          <a:xfrm>
            <a:off x="6979536" y="3366753"/>
            <a:ext cx="5023285" cy="33417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1FD2130-F03E-D44A-C9F6-66BB840EA3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27" b="5302"/>
          <a:stretch/>
        </p:blipFill>
        <p:spPr>
          <a:xfrm>
            <a:off x="6395065" y="622585"/>
            <a:ext cx="5590116" cy="266424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42D208-5B97-8A98-1D08-C01383EA69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293" t="11833" r="21429" b="24099"/>
          <a:stretch/>
        </p:blipFill>
        <p:spPr>
          <a:xfrm>
            <a:off x="573743" y="3383278"/>
            <a:ext cx="5006836" cy="33226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4978568" y="468215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622069" y="1529023"/>
            <a:ext cx="4665548" cy="1294725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307508" y="4146625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15532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C510373-EDDE-AED3-CF72-9659B45F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3" r="33796" b="27223"/>
          <a:stretch/>
        </p:blipFill>
        <p:spPr>
          <a:xfrm>
            <a:off x="2788103" y="2899410"/>
            <a:ext cx="6615794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4DFAD-B0A4-876C-C45D-F38C01C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途中で機能を変更したことによって、デザインの結合が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うまくいかなかった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→柔軟に対応できるデザインを考える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最初に決めた担当と別の仕事をすることになった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進化時のエフェクトなど、細かい機能を付けることが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できなかった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→要件定義書で細かく決める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215A0D-CCB0-6D0D-C68D-13457C092C16}"/>
              </a:ext>
            </a:extLst>
          </p:cNvPr>
          <p:cNvSpPr/>
          <p:nvPr/>
        </p:nvSpPr>
        <p:spPr>
          <a:xfrm>
            <a:off x="838200" y="1690688"/>
            <a:ext cx="10388264" cy="1617891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E12CC-52B0-8567-1215-9AF251B6B340}"/>
              </a:ext>
            </a:extLst>
          </p:cNvPr>
          <p:cNvSpPr/>
          <p:nvPr/>
        </p:nvSpPr>
        <p:spPr>
          <a:xfrm>
            <a:off x="838200" y="3586858"/>
            <a:ext cx="10388264" cy="2154693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271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計画を立て、メンバーに仕事を割り振ること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各メンバーの進捗確認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習っていなかった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の技術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チームマネジメントの経験を積むことができた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新しい技術（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等）を知ることができた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195943"/>
            <a:ext cx="10515600" cy="1209519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髙林 隼仁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（知識工学株式会社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7343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→ミッションボタン、デザインの違うアラート機能</a:t>
            </a:r>
            <a:r>
              <a:rPr lang="en-US" altLang="ja-JP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etc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新たに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の機能を習得できた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中尾 順仁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FPG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テクノロジー）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構成管理担当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デザイン設計と機能設計で分担作業をし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結合させる作業。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の復習と応用。主にデザインスキルが身についた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古晒 悠誠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（ネット・インフォメーション株式会社）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→思った通りの動作にならなかった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の記述方法について理解することができた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松本 美空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（エヌ・エス・ケイ株式会社）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意思疎通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の挙動が理解できた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伝わりやすい言い方を工夫した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内田 歩輝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・システムソリューション）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13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本アプリの作成にあたって、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指導していただいた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ウェビナー講師の冨原講師、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クラス講師の一戸講師に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心から感謝申し上げます。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また、この研修に参加する機会を与えてくださった、</a:t>
            </a:r>
            <a:b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株式会社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プラスの皆様、所属企業の皆様に</a:t>
            </a:r>
            <a:b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厚く御礼申し上げます。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2596724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602040"/>
            <a:ext cx="10388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仕事に対してやる気の出ない若者を対象に、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意欲的に仕事をしてもらえるようなアプリケーションを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開発しようと考えた。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したがって、若者を中心に人気のある育成ゲームの要素を取り入れた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アプリケーションを作成し、仕事に対するモチベーション向上を目指した。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想定利用者・目的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3828587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4827042"/>
            <a:ext cx="10388264" cy="1251249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4824712"/>
            <a:ext cx="9688050" cy="1113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仕事のモチベーション向上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自己啓発を促すミッションを達成すること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想定利用者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713163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602222"/>
            <a:ext cx="1038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ゲームやアニメなどのキャラクターが好きな新入社員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2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B29F689-A34F-29AA-DD78-508515074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8720"/>
          <a:stretch/>
        </p:blipFill>
        <p:spPr>
          <a:xfrm>
            <a:off x="6526928" y="2420781"/>
            <a:ext cx="5258549" cy="43273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7590183" cy="652967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709</Words>
  <Application>Microsoft Office PowerPoint</Application>
  <PresentationFormat>ワイド画面</PresentationFormat>
  <Paragraphs>152</Paragraphs>
  <Slides>26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</vt:lpstr>
      <vt:lpstr>想定利用者・目的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卵購入機能</vt:lpstr>
      <vt:lpstr>キャラチェンジ機能</vt:lpstr>
      <vt:lpstr>PowerPoint プレゼンテーション</vt:lpstr>
      <vt:lpstr>PowerPoint プレゼンテーション</vt:lpstr>
      <vt:lpstr>反省点・課題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松本美空</cp:lastModifiedBy>
  <cp:revision>30</cp:revision>
  <dcterms:created xsi:type="dcterms:W3CDTF">2022-06-20T00:50:44Z</dcterms:created>
  <dcterms:modified xsi:type="dcterms:W3CDTF">2022-06-28T01:35:11Z</dcterms:modified>
</cp:coreProperties>
</file>