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99" r:id="rId5"/>
    <p:sldId id="262" r:id="rId6"/>
    <p:sldId id="294" r:id="rId7"/>
    <p:sldId id="273" r:id="rId8"/>
    <p:sldId id="276" r:id="rId9"/>
    <p:sldId id="274" r:id="rId10"/>
    <p:sldId id="275" r:id="rId11"/>
    <p:sldId id="277" r:id="rId12"/>
    <p:sldId id="278" r:id="rId13"/>
    <p:sldId id="295" r:id="rId14"/>
    <p:sldId id="296" r:id="rId15"/>
    <p:sldId id="259" r:id="rId16"/>
    <p:sldId id="284" r:id="rId17"/>
    <p:sldId id="297" r:id="rId18"/>
    <p:sldId id="260" r:id="rId19"/>
    <p:sldId id="290" r:id="rId20"/>
    <p:sldId id="291" r:id="rId21"/>
    <p:sldId id="292" r:id="rId22"/>
    <p:sldId id="293" r:id="rId23"/>
    <p:sldId id="298" r:id="rId24"/>
    <p:sldId id="268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80"/>
    <a:srgbClr val="FFA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85130" autoAdjust="0"/>
  </p:normalViewPr>
  <p:slideViewPr>
    <p:cSldViewPr snapToGrid="0">
      <p:cViewPr varScale="1">
        <p:scale>
          <a:sx n="61" d="100"/>
          <a:sy n="61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5B40-20F4-4BB7-A9AD-AD3E8AF4E576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5F70D-02C0-4F83-8937-892046578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9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背景付け足し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6/22</a:t>
            </a:r>
            <a:r>
              <a:rPr kumimoji="1" lang="ja-JP" altLang="en-US" dirty="0"/>
              <a:t>に追加する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2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経験値は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の下の空白どうする？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82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空白多い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962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スクショ貼る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6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スクショ貼る</a:t>
            </a:r>
            <a:endParaRPr kumimoji="1" lang="en-US" altLang="ja-JP" dirty="0"/>
          </a:p>
          <a:p>
            <a:r>
              <a:rPr kumimoji="1" lang="ja-JP" altLang="en-US" dirty="0"/>
              <a:t>キャラチェンジ後のスクショ変える（キャラの配置にズレがあるため）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4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3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72D1-BBF6-13DD-816A-2C6DFD32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112C96-56A0-9D53-0EA8-45E15F39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1232B-1E85-50AE-340F-8513F0CE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58EDE-8B59-FAB4-90EA-F875B15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D1CD9-0529-7F03-6989-DF7EA35B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37D80-0365-E5A9-806F-D0B04BE4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C9479-4C0E-AF6D-FD8B-08AFA877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C2E72-BCF5-51C2-CE8A-D1500076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08F8F0-6FDF-73DE-ABC9-C6B82B98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48B98-E5EF-9710-1A89-95F9ECD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BFC351-D484-8ADE-1B43-6E7911955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E5B55C-94A4-AA65-4484-4E3FB992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03C6F-4F9C-871E-B4E4-5E8DA92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A12C6-A1D9-54BD-BF31-CC72BE4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C292-8A88-44C0-3FDC-71AF597E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FA863-512A-1373-A45F-6ECE36AA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886A5-4EA7-7B2F-0218-0D0F4BA0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B268C-7C41-76C6-6804-BD7B3B48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503ED-2EAD-DBBC-0665-97B4FF49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E8436-E714-C102-C511-7B4F7C5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0810-C9E6-BBD1-37AE-B5E45D92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DB53A8-5B84-FF01-9BBA-58466018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02CB1-2B03-AA21-AEDF-12ED68D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C13B9-2B28-DFD4-0DC8-0375DEB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4BD69-9BD2-8325-A8DF-49458D2C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AC56A-5033-2EC9-8EC5-1F6B992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2FCAB-F6FF-8AE5-FDB3-03F9EC81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66A42-C7E1-7229-91A5-873AF5E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8EA6F-3F9F-1256-0A71-09C371D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C35DA-DF3B-635D-2587-9C205EDD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4F637-3385-6A28-4D5D-3E64BD87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87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730BB-1057-5CFE-3D10-10B78A5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6C31C-52FB-12F3-977F-A23D5442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BC93E-8AE4-356E-B34E-88058D97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3FA172-6BC7-3A53-05FA-A6E5FEDA6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113867-1714-0ECF-4190-A18DA571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669DE1-36AF-0650-74EC-AEC7DD3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4AAAE9-FF83-5C78-EB4D-18D62FF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C82DD-38B9-9CE5-3BA0-06293C6A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58965-AF96-9A86-4371-0A3EAF44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0A1A9-0C19-466C-9DAA-BD28D901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82D15D-F2FA-0FFD-B456-16DDF3F6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5CCA1B-9717-98D0-425B-103A1F0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14D7C-1BCC-DC4E-31C8-E89851E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B4648C-3E88-FCCA-7E2C-95DCA50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C8234-518B-453A-4771-E09F5DE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4E92-6D17-53C5-FE8E-41E261C7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D1D32-9143-175E-D7FE-47A98693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C5777-6D3F-0F78-AC5B-EF58AB27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98B8C-6470-2E29-324A-A23CC3BC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29DEBE-A7EA-EAB9-8433-12D6D1C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3E5803-ADB6-4A2B-0F71-C20D28CC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F3445-E2F9-87D6-EBA7-E1449ED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C1D271-231C-0BAD-FDD3-1326DD02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AB36-EA0C-6825-7BAB-E9A93F16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7CB73-7F3E-ABC0-3C8C-9A1814E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A1653-7D94-25BE-B13A-C4BC4B8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BECFF-C651-1DCC-8DC6-E0C35F32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7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58ACE-8C11-3751-95F8-D3EEAC0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68A30-65C0-BD29-0BAC-571C571A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3404A-3D5A-0449-187A-B0018CB58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7E1-AEC3-4D3A-B9C5-26FBCA429707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6E62F-5222-8EE3-E517-0DDC183A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54488-D8CF-4098-A81D-A7C212CE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自然, 座る, 暖炉, 鳥 が含まれている画像&#10;&#10;自動的に生成された説明">
            <a:extLst>
              <a:ext uri="{FF2B5EF4-FFF2-40B4-BE49-F238E27FC236}">
                <a16:creationId xmlns:a16="http://schemas.microsoft.com/office/drawing/2014/main" id="{AB1AF799-9AC7-FAF4-1A9C-A09D1497A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b="3447"/>
          <a:stretch/>
        </p:blipFill>
        <p:spPr>
          <a:xfrm>
            <a:off x="4119" y="0"/>
            <a:ext cx="12187881" cy="6858000"/>
          </a:xfrm>
          <a:prstGeom prst="rect">
            <a:avLst/>
          </a:prstGeom>
        </p:spPr>
      </p:pic>
      <p:pic>
        <p:nvPicPr>
          <p:cNvPr id="21" name="図 2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F859C37-CE11-5F77-D589-94236E8451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" t="18331" r="41667" b="53039"/>
          <a:stretch/>
        </p:blipFill>
        <p:spPr>
          <a:xfrm>
            <a:off x="2013094" y="2498273"/>
            <a:ext cx="8165813" cy="1861455"/>
          </a:xfrm>
          <a:prstGeom prst="rect">
            <a:avLst/>
          </a:prstGeom>
        </p:spPr>
      </p:pic>
      <p:pic>
        <p:nvPicPr>
          <p:cNvPr id="23" name="図 2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5FA5C03-5844-1BBF-E4EB-87B2EF54D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 t="47502" r="41905" b="37642"/>
          <a:stretch/>
        </p:blipFill>
        <p:spPr>
          <a:xfrm>
            <a:off x="2721428" y="4359728"/>
            <a:ext cx="6749143" cy="7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楕円 22">
            <a:extLst>
              <a:ext uri="{FF2B5EF4-FFF2-40B4-BE49-F238E27FC236}">
                <a16:creationId xmlns:a16="http://schemas.microsoft.com/office/drawing/2014/main" id="{32F192D6-B901-0977-32EE-C296005A9997}"/>
              </a:ext>
            </a:extLst>
          </p:cNvPr>
          <p:cNvSpPr/>
          <p:nvPr/>
        </p:nvSpPr>
        <p:spPr>
          <a:xfrm>
            <a:off x="171215" y="2391287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0464384-0403-04E4-5519-8F4BBD998AB4}"/>
              </a:ext>
            </a:extLst>
          </p:cNvPr>
          <p:cNvSpPr/>
          <p:nvPr/>
        </p:nvSpPr>
        <p:spPr>
          <a:xfrm>
            <a:off x="9042026" y="73825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デイリーミッション機能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67EE7E-EBB4-120F-DE4B-6B3BBF943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" t="11878" r="76461" b="7467"/>
          <a:stretch/>
        </p:blipFill>
        <p:spPr>
          <a:xfrm>
            <a:off x="2340114" y="2365829"/>
            <a:ext cx="2121483" cy="4275603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C6CFDCD-4667-1173-D654-71D37E90A832}"/>
              </a:ext>
            </a:extLst>
          </p:cNvPr>
          <p:cNvSpPr/>
          <p:nvPr/>
        </p:nvSpPr>
        <p:spPr>
          <a:xfrm>
            <a:off x="9757228" y="2216540"/>
            <a:ext cx="1679668" cy="5621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E3C1482-09C1-5CAC-B906-084C8568B86A}"/>
              </a:ext>
            </a:extLst>
          </p:cNvPr>
          <p:cNvSpPr/>
          <p:nvPr/>
        </p:nvSpPr>
        <p:spPr>
          <a:xfrm>
            <a:off x="10022499" y="4339204"/>
            <a:ext cx="1166934" cy="5621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CBC4AE-9771-7D6E-7FC9-8D95CBE4ADC5}"/>
              </a:ext>
            </a:extLst>
          </p:cNvPr>
          <p:cNvSpPr/>
          <p:nvPr/>
        </p:nvSpPr>
        <p:spPr>
          <a:xfrm>
            <a:off x="755104" y="1466355"/>
            <a:ext cx="8286922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がランダムに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3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つ表示される機能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C16EF957-07B5-8E90-4346-82CB8A6AD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" t="12212" r="76859" b="7281"/>
          <a:stretch/>
        </p:blipFill>
        <p:spPr>
          <a:xfrm>
            <a:off x="9195471" y="669788"/>
            <a:ext cx="2894928" cy="597164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7D816F2F-C85D-7CE4-36B2-3A67BCA52521}"/>
              </a:ext>
            </a:extLst>
          </p:cNvPr>
          <p:cNvSpPr/>
          <p:nvPr/>
        </p:nvSpPr>
        <p:spPr>
          <a:xfrm>
            <a:off x="4251909" y="5032030"/>
            <a:ext cx="5396295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次の日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8C77640-489C-5ACF-587F-66FCE3ECB4E4}"/>
              </a:ext>
            </a:extLst>
          </p:cNvPr>
          <p:cNvSpPr/>
          <p:nvPr/>
        </p:nvSpPr>
        <p:spPr>
          <a:xfrm>
            <a:off x="5515429" y="4377831"/>
            <a:ext cx="3606103" cy="643160"/>
          </a:xfrm>
          <a:prstGeom prst="wedgeRoundRectCallout">
            <a:avLst>
              <a:gd name="adj1" fmla="val -15599"/>
              <a:gd name="adj2" fmla="val 117267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ミッションは毎日変わる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43DA03E-DD9B-C6D7-29F7-8AF6697D56D1}"/>
              </a:ext>
            </a:extLst>
          </p:cNvPr>
          <p:cNvSpPr/>
          <p:nvPr/>
        </p:nvSpPr>
        <p:spPr>
          <a:xfrm>
            <a:off x="4529409" y="2547861"/>
            <a:ext cx="4841296" cy="643160"/>
          </a:xfrm>
          <a:prstGeom prst="wedgeRoundRectCallout">
            <a:avLst>
              <a:gd name="adj1" fmla="val 66064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達成すると、経験値を獲得できる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024AB4C-2C4C-A65A-0E1B-0160A449D927}"/>
              </a:ext>
            </a:extLst>
          </p:cNvPr>
          <p:cNvSpPr/>
          <p:nvPr/>
        </p:nvSpPr>
        <p:spPr>
          <a:xfrm>
            <a:off x="2758456" y="3431631"/>
            <a:ext cx="1218973" cy="40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81B492B-88E7-C919-2444-AC418A1D4D4A}"/>
              </a:ext>
            </a:extLst>
          </p:cNvPr>
          <p:cNvSpPr/>
          <p:nvPr/>
        </p:nvSpPr>
        <p:spPr>
          <a:xfrm>
            <a:off x="2964321" y="4910978"/>
            <a:ext cx="807244" cy="330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9E2E119F-58E3-64B0-3065-4CB660F4F767}"/>
              </a:ext>
            </a:extLst>
          </p:cNvPr>
          <p:cNvSpPr/>
          <p:nvPr/>
        </p:nvSpPr>
        <p:spPr>
          <a:xfrm>
            <a:off x="501027" y="3316219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ミッション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62867909-0D17-57A7-C75A-0C399AFCFAD6}"/>
              </a:ext>
            </a:extLst>
          </p:cNvPr>
          <p:cNvSpPr/>
          <p:nvPr/>
        </p:nvSpPr>
        <p:spPr>
          <a:xfrm>
            <a:off x="473792" y="4739946"/>
            <a:ext cx="2490529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達成ボタン</a:t>
            </a:r>
          </a:p>
        </p:txBody>
      </p:sp>
    </p:spTree>
    <p:extLst>
      <p:ext uri="{BB962C8B-B14F-4D97-AF65-F5344CB8AC3E}">
        <p14:creationId xmlns:p14="http://schemas.microsoft.com/office/powerpoint/2010/main" val="392573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楕円 24">
            <a:extLst>
              <a:ext uri="{FF2B5EF4-FFF2-40B4-BE49-F238E27FC236}">
                <a16:creationId xmlns:a16="http://schemas.microsoft.com/office/drawing/2014/main" id="{9FC3F8DA-C9E5-9E47-831D-C1A84E25440F}"/>
              </a:ext>
            </a:extLst>
          </p:cNvPr>
          <p:cNvSpPr/>
          <p:nvPr/>
        </p:nvSpPr>
        <p:spPr>
          <a:xfrm>
            <a:off x="755104" y="2404484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卵購入画面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卵購入機能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4BFF91-F974-86CB-B22A-383FA607997E}"/>
              </a:ext>
            </a:extLst>
          </p:cNvPr>
          <p:cNvSpPr/>
          <p:nvPr/>
        </p:nvSpPr>
        <p:spPr>
          <a:xfrm>
            <a:off x="755104" y="3036628"/>
            <a:ext cx="5533154" cy="3496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卵購入画面のスクショ</a:t>
            </a:r>
          </a:p>
        </p:txBody>
      </p:sp>
      <p:pic>
        <p:nvPicPr>
          <p:cNvPr id="12" name="図 11" descr="グラフ, ヒストグラム&#10;&#10;自動的に生成された説明">
            <a:extLst>
              <a:ext uri="{FF2B5EF4-FFF2-40B4-BE49-F238E27FC236}">
                <a16:creationId xmlns:a16="http://schemas.microsoft.com/office/drawing/2014/main" id="{61707A50-E7C8-23C8-4644-A585C7296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2537587"/>
            <a:ext cx="1143000" cy="1143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6BD75DE-701A-518D-3F9D-09722BE4C9B0}"/>
              </a:ext>
            </a:extLst>
          </p:cNvPr>
          <p:cNvSpPr/>
          <p:nvPr/>
        </p:nvSpPr>
        <p:spPr>
          <a:xfrm>
            <a:off x="755104" y="1466355"/>
            <a:ext cx="7735753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キャラクターの元である、卵を購入できる機能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1AA7376-8079-B650-299D-1196DB4F5B61}"/>
              </a:ext>
            </a:extLst>
          </p:cNvPr>
          <p:cNvSpPr/>
          <p:nvPr/>
        </p:nvSpPr>
        <p:spPr>
          <a:xfrm>
            <a:off x="6396745" y="2723030"/>
            <a:ext cx="3945250" cy="772114"/>
          </a:xfrm>
          <a:prstGeom prst="wedgeRoundRectCallout">
            <a:avLst>
              <a:gd name="adj1" fmla="val 58521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ポイント（</a:t>
            </a:r>
            <a:r>
              <a:rPr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ポイント）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</a:t>
            </a:r>
            <a:b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個購入できる</a:t>
            </a:r>
          </a:p>
        </p:txBody>
      </p:sp>
      <p:pic>
        <p:nvPicPr>
          <p:cNvPr id="19" name="図 18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2F551960-D587-6909-1E2F-171273226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5349875"/>
            <a:ext cx="1143000" cy="1143000"/>
          </a:xfrm>
          <a:prstGeom prst="rect">
            <a:avLst/>
          </a:prstGeom>
        </p:spPr>
      </p:pic>
      <p:sp>
        <p:nvSpPr>
          <p:cNvPr id="23" name="矢印: 下 22">
            <a:extLst>
              <a:ext uri="{FF2B5EF4-FFF2-40B4-BE49-F238E27FC236}">
                <a16:creationId xmlns:a16="http://schemas.microsoft.com/office/drawing/2014/main" id="{10444E53-F84D-645D-B350-2A769B40BA92}"/>
              </a:ext>
            </a:extLst>
          </p:cNvPr>
          <p:cNvSpPr/>
          <p:nvPr/>
        </p:nvSpPr>
        <p:spPr>
          <a:xfrm>
            <a:off x="10782300" y="3812346"/>
            <a:ext cx="1143000" cy="146310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孵化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D3D8DE16-18AC-77C1-6C2E-93412BFB678B}"/>
              </a:ext>
            </a:extLst>
          </p:cNvPr>
          <p:cNvSpPr/>
          <p:nvPr/>
        </p:nvSpPr>
        <p:spPr>
          <a:xfrm>
            <a:off x="6396745" y="5535318"/>
            <a:ext cx="3945250" cy="772114"/>
          </a:xfrm>
          <a:prstGeom prst="wedgeRoundRectCallout">
            <a:avLst>
              <a:gd name="adj1" fmla="val 57332"/>
              <a:gd name="adj2" fmla="val 17164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一定の経験値を貯めると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孵化する</a:t>
            </a:r>
          </a:p>
        </p:txBody>
      </p:sp>
    </p:spTree>
    <p:extLst>
      <p:ext uri="{BB962C8B-B14F-4D97-AF65-F5344CB8AC3E}">
        <p14:creationId xmlns:p14="http://schemas.microsoft.com/office/powerpoint/2010/main" val="332003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楕円 13">
            <a:extLst>
              <a:ext uri="{FF2B5EF4-FFF2-40B4-BE49-F238E27FC236}">
                <a16:creationId xmlns:a16="http://schemas.microsoft.com/office/drawing/2014/main" id="{24EA654F-EA82-4240-A112-D61A6A2CAD5E}"/>
              </a:ext>
            </a:extLst>
          </p:cNvPr>
          <p:cNvSpPr/>
          <p:nvPr/>
        </p:nvSpPr>
        <p:spPr>
          <a:xfrm>
            <a:off x="9482359" y="70649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キャラ画面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85913CC-7AB7-1000-690A-7907FAB52CA4}"/>
              </a:ext>
            </a:extLst>
          </p:cNvPr>
          <p:cNvSpPr/>
          <p:nvPr/>
        </p:nvSpPr>
        <p:spPr>
          <a:xfrm>
            <a:off x="5029244" y="3530045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キャラチェンジ機能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4BFF91-F974-86CB-B22A-383FA607997E}"/>
              </a:ext>
            </a:extLst>
          </p:cNvPr>
          <p:cNvSpPr/>
          <p:nvPr/>
        </p:nvSpPr>
        <p:spPr>
          <a:xfrm>
            <a:off x="6821713" y="682171"/>
            <a:ext cx="5131135" cy="255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キャラチェンジ画面のスクショ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3AD656-017D-B644-C7A7-BF8B8BFC76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14" t="13177" r="21492" b="22483"/>
          <a:stretch/>
        </p:blipFill>
        <p:spPr>
          <a:xfrm>
            <a:off x="239150" y="3383280"/>
            <a:ext cx="4987045" cy="332264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94CB0AD-52CA-78D1-739C-C131D96BA0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6" t="13180" r="21463" b="21097"/>
          <a:stretch/>
        </p:blipFill>
        <p:spPr>
          <a:xfrm>
            <a:off x="6965804" y="3383280"/>
            <a:ext cx="4987045" cy="3400367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6379C5A6-D6C0-1CF3-512F-89067C87525B}"/>
              </a:ext>
            </a:extLst>
          </p:cNvPr>
          <p:cNvSpPr/>
          <p:nvPr/>
        </p:nvSpPr>
        <p:spPr>
          <a:xfrm>
            <a:off x="4833816" y="4451678"/>
            <a:ext cx="2524368" cy="1466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</a:t>
            </a:r>
            <a:endParaRPr kumimoji="1" lang="en-US" altLang="ja-JP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チェンジ後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D5DA96-9EBC-2251-48D5-0BE65965C14F}"/>
              </a:ext>
            </a:extLst>
          </p:cNvPr>
          <p:cNvSpPr/>
          <p:nvPr/>
        </p:nvSpPr>
        <p:spPr>
          <a:xfrm>
            <a:off x="838200" y="1389848"/>
            <a:ext cx="5441339" cy="1466824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今育成しているキャラクターを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別のキャラクターに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入れ替えることができる機能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4D6C43E-91A7-3B31-1199-6A2D54641B4F}"/>
              </a:ext>
            </a:extLst>
          </p:cNvPr>
          <p:cNvSpPr/>
          <p:nvPr/>
        </p:nvSpPr>
        <p:spPr>
          <a:xfrm>
            <a:off x="7837351" y="4541930"/>
            <a:ext cx="3636331" cy="643160"/>
          </a:xfrm>
          <a:prstGeom prst="wedgeRoundRectCallout">
            <a:avLst>
              <a:gd name="adj1" fmla="val -15950"/>
              <a:gd name="adj2" fmla="val 13382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育成キャラが変更される</a:t>
            </a:r>
          </a:p>
        </p:txBody>
      </p:sp>
    </p:spTree>
    <p:extLst>
      <p:ext uri="{BB962C8B-B14F-4D97-AF65-F5344CB8AC3E}">
        <p14:creationId xmlns:p14="http://schemas.microsoft.com/office/powerpoint/2010/main" val="15532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F5849C69-9346-551B-3DC1-7BCE57C20F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t="70485" r="17384" b="8310"/>
          <a:stretch/>
        </p:blipFill>
        <p:spPr>
          <a:xfrm>
            <a:off x="1284849" y="2859258"/>
            <a:ext cx="9622302" cy="11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4DC72F79-EDD7-198C-B786-BBF5B4380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" t="44044" r="45077" b="35798"/>
          <a:stretch/>
        </p:blipFill>
        <p:spPr>
          <a:xfrm>
            <a:off x="2958903" y="2887394"/>
            <a:ext cx="6274192" cy="10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3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90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6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1486B0C3-5087-AE18-53BE-13C7257FAD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" t="70747" r="24769" b="8833"/>
          <a:stretch/>
        </p:blipFill>
        <p:spPr>
          <a:xfrm>
            <a:off x="1742050" y="2880360"/>
            <a:ext cx="8707901" cy="10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名前</a:t>
            </a:r>
            <a:br>
              <a:rPr lang="en-US" altLang="ja-JP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ja-JP" altLang="en-US" sz="36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（会社名）</a:t>
            </a:r>
            <a:endParaRPr lang="ja-JP" altLang="en-US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担当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149592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名前</a:t>
            </a:r>
            <a:br>
              <a:rPr lang="en-US" altLang="ja-JP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ja-JP" altLang="en-US" sz="36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（会社名）</a:t>
            </a:r>
            <a:endParaRPr lang="ja-JP" altLang="en-US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担当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3495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9D7FC03-BB47-72B7-9CFD-3C202F5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86" y="3137649"/>
            <a:ext cx="3487894" cy="348789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26871-7061-2BA6-D6E1-83FF469E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417"/>
            <a:ext cx="10515600" cy="4351338"/>
          </a:xfrm>
          <a:ln>
            <a:noFill/>
          </a:ln>
        </p:spPr>
        <p:txBody>
          <a:bodyPr numCol="1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背景・概要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機能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反省と課題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チーム開発を通して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謝辞</a:t>
            </a:r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5EE8159F-094A-7D90-A5EC-037E5E8FF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17" r="7620" b="81765"/>
          <a:stretch/>
        </p:blipFill>
        <p:spPr>
          <a:xfrm>
            <a:off x="722085" y="681037"/>
            <a:ext cx="11136086" cy="9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名前</a:t>
            </a:r>
            <a:br>
              <a:rPr lang="en-US" altLang="ja-JP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ja-JP" altLang="en-US" sz="36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（会社名）</a:t>
            </a:r>
            <a:endParaRPr lang="ja-JP" altLang="en-US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担当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1466363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名前</a:t>
            </a:r>
            <a:br>
              <a:rPr lang="en-US" altLang="ja-JP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ja-JP" altLang="en-US" sz="36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（会社名）</a:t>
            </a:r>
            <a:endParaRPr lang="ja-JP" altLang="en-US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担当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3338800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名前</a:t>
            </a:r>
            <a:br>
              <a:rPr lang="en-US" altLang="ja-JP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ja-JP" altLang="en-US" sz="36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（会社名）</a:t>
            </a:r>
            <a:endParaRPr lang="ja-JP" altLang="en-US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担当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2302862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601D69AA-9EA0-8493-F4AB-A34066B0C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t="16556" r="71846" b="63286"/>
          <a:stretch/>
        </p:blipFill>
        <p:spPr>
          <a:xfrm>
            <a:off x="3838135" y="2887393"/>
            <a:ext cx="3024555" cy="10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D3D0-DCCC-64E4-1E45-AB18011E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61CB7-F803-01FF-3620-62E558E2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95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6" name="図 15" descr="テキスト&#10;&#10;自動的に生成された説明">
            <a:extLst>
              <a:ext uri="{FF2B5EF4-FFF2-40B4-BE49-F238E27FC236}">
                <a16:creationId xmlns:a16="http://schemas.microsoft.com/office/drawing/2014/main" id="{13B371AF-804D-1216-2983-193D1D9251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t="18651" r="72038" b="62697"/>
          <a:stretch/>
        </p:blipFill>
        <p:spPr>
          <a:xfrm>
            <a:off x="3882682" y="2927838"/>
            <a:ext cx="3001109" cy="10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背景・目的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18849" y="1428327"/>
            <a:ext cx="10515600" cy="114300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どんな目的で作るのか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ターゲットとなる人</a:t>
            </a:r>
            <a:endParaRPr kumimoji="1" lang="ja-JP" altLang="en-US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69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</a:p>
        </p:txBody>
      </p:sp>
      <p:pic>
        <p:nvPicPr>
          <p:cNvPr id="5" name="図 4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2964CC6-3ECB-5D55-CF5B-E8012E53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72" y="5125300"/>
            <a:ext cx="1143000" cy="1143000"/>
          </a:xfrm>
          <a:prstGeom prst="rect">
            <a:avLst/>
          </a:prstGeom>
        </p:spPr>
      </p:pic>
      <p:pic>
        <p:nvPicPr>
          <p:cNvPr id="7" name="図 6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0E11B921-79CA-3766-D9D8-6F9D3A967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30824" r="22063" b="16359"/>
          <a:stretch/>
        </p:blipFill>
        <p:spPr>
          <a:xfrm>
            <a:off x="4634895" y="5060893"/>
            <a:ext cx="1306287" cy="1207407"/>
          </a:xfrm>
          <a:prstGeom prst="rect">
            <a:avLst/>
          </a:prstGeom>
        </p:spPr>
      </p:pic>
      <p:pic>
        <p:nvPicPr>
          <p:cNvPr id="9" name="図 8" descr="おもちゃ, 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4F34C7FF-DEDB-75FB-CAAB-BA05539306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6698" r="15238" b="12747"/>
          <a:stretch/>
        </p:blipFill>
        <p:spPr>
          <a:xfrm>
            <a:off x="6706205" y="4426800"/>
            <a:ext cx="1596571" cy="1841500"/>
          </a:xfrm>
          <a:prstGeom prst="rect">
            <a:avLst/>
          </a:prstGeom>
        </p:spPr>
      </p:pic>
      <p:pic>
        <p:nvPicPr>
          <p:cNvPr id="11" name="図 10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72E5D855-BDF8-2665-699F-038B78604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82300"/>
            <a:ext cx="2286000" cy="2286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18849" y="1428327"/>
            <a:ext cx="10515600" cy="114300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勤務時間やミッション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達成数に応じて、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キャラクターを育成することができるアプリケーション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C2B32CE-AA1F-9C06-F5D1-1C2EC4D407D2}"/>
              </a:ext>
            </a:extLst>
          </p:cNvPr>
          <p:cNvSpPr/>
          <p:nvPr/>
        </p:nvSpPr>
        <p:spPr>
          <a:xfrm>
            <a:off x="3439292" y="3161135"/>
            <a:ext cx="1663700" cy="535729"/>
          </a:xfrm>
          <a:prstGeom prst="wedgeEllipseCallout">
            <a:avLst>
              <a:gd name="adj1" fmla="val -3676"/>
              <a:gd name="adj2" fmla="val 922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BA79076-FECE-75AE-10D2-9973B922EE8F}"/>
              </a:ext>
            </a:extLst>
          </p:cNvPr>
          <p:cNvSpPr/>
          <p:nvPr/>
        </p:nvSpPr>
        <p:spPr>
          <a:xfrm>
            <a:off x="5541670" y="2893271"/>
            <a:ext cx="1663700" cy="535729"/>
          </a:xfrm>
          <a:prstGeom prst="wedgeEllipseCallout">
            <a:avLst>
              <a:gd name="adj1" fmla="val -4521"/>
              <a:gd name="adj2" fmla="val 8172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9BBA5190-A41A-4AA8-74DC-E6A2A8B61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9" y="5125300"/>
            <a:ext cx="1143000" cy="1143000"/>
          </a:xfrm>
          <a:prstGeom prst="rect">
            <a:avLst/>
          </a:prstGeom>
        </p:spPr>
      </p:pic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7642966-3281-F40A-C79A-D98CE7CA313D}"/>
              </a:ext>
            </a:extLst>
          </p:cNvPr>
          <p:cNvSpPr/>
          <p:nvPr/>
        </p:nvSpPr>
        <p:spPr>
          <a:xfrm>
            <a:off x="7960707" y="3443465"/>
            <a:ext cx="1663700" cy="535729"/>
          </a:xfrm>
          <a:prstGeom prst="wedgeEllipseCallout">
            <a:avLst>
              <a:gd name="adj1" fmla="val -1983"/>
              <a:gd name="adj2" fmla="val -7846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8" name="矢印: 環状 7">
            <a:extLst>
              <a:ext uri="{FF2B5EF4-FFF2-40B4-BE49-F238E27FC236}">
                <a16:creationId xmlns:a16="http://schemas.microsoft.com/office/drawing/2014/main" id="{4A8B5D87-0155-8BEE-6B26-B36303E45403}"/>
              </a:ext>
            </a:extLst>
          </p:cNvPr>
          <p:cNvSpPr/>
          <p:nvPr/>
        </p:nvSpPr>
        <p:spPr>
          <a:xfrm>
            <a:off x="1257633" y="4143175"/>
            <a:ext cx="2014422" cy="1568307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DB7659DE-9770-9B5F-6719-1C34D28F5001}"/>
              </a:ext>
            </a:extLst>
          </p:cNvPr>
          <p:cNvSpPr/>
          <p:nvPr/>
        </p:nvSpPr>
        <p:spPr>
          <a:xfrm>
            <a:off x="3335066" y="3853141"/>
            <a:ext cx="2014422" cy="1841499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環状 23">
            <a:extLst>
              <a:ext uri="{FF2B5EF4-FFF2-40B4-BE49-F238E27FC236}">
                <a16:creationId xmlns:a16="http://schemas.microsoft.com/office/drawing/2014/main" id="{013D8058-906B-3699-AD58-666BB268849A}"/>
              </a:ext>
            </a:extLst>
          </p:cNvPr>
          <p:cNvSpPr/>
          <p:nvPr/>
        </p:nvSpPr>
        <p:spPr>
          <a:xfrm>
            <a:off x="5328830" y="3551906"/>
            <a:ext cx="2089381" cy="17601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48335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8863539B-E99B-C6AF-A19A-126B69187C99}"/>
              </a:ext>
            </a:extLst>
          </p:cNvPr>
          <p:cNvSpPr/>
          <p:nvPr/>
        </p:nvSpPr>
        <p:spPr>
          <a:xfrm>
            <a:off x="7343252" y="2694233"/>
            <a:ext cx="2898610" cy="21687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67E02859-2DA8-8A85-4990-C25A2CD4AA03}"/>
              </a:ext>
            </a:extLst>
          </p:cNvPr>
          <p:cNvSpPr/>
          <p:nvPr/>
        </p:nvSpPr>
        <p:spPr>
          <a:xfrm>
            <a:off x="1465511" y="3443466"/>
            <a:ext cx="1663700" cy="535729"/>
          </a:xfrm>
          <a:prstGeom prst="wedgeEllipseCallout">
            <a:avLst>
              <a:gd name="adj1" fmla="val -7057"/>
              <a:gd name="adj2" fmla="val 895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孵化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306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64B2BF7-9717-06A3-BAF4-8FC04055A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44568" r="70577" b="36779"/>
          <a:stretch/>
        </p:blipFill>
        <p:spPr>
          <a:xfrm>
            <a:off x="3713870" y="2927838"/>
            <a:ext cx="3263705" cy="10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楕円 12">
            <a:extLst>
              <a:ext uri="{FF2B5EF4-FFF2-40B4-BE49-F238E27FC236}">
                <a16:creationId xmlns:a16="http://schemas.microsoft.com/office/drawing/2014/main" id="{D41DBB94-1238-13FD-C90A-C4111FB8F82D}"/>
              </a:ext>
            </a:extLst>
          </p:cNvPr>
          <p:cNvSpPr/>
          <p:nvPr/>
        </p:nvSpPr>
        <p:spPr>
          <a:xfrm>
            <a:off x="9977857" y="1770169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0A4D2D1-EB15-E709-CD2C-125C982A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14" t="13177" r="21492" b="7861"/>
          <a:stretch/>
        </p:blipFill>
        <p:spPr>
          <a:xfrm>
            <a:off x="6681286" y="2385266"/>
            <a:ext cx="5313165" cy="434444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03" y="2545037"/>
            <a:ext cx="5313164" cy="231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経験値は</a:t>
            </a:r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ミッションを達成すること</a:t>
            </a:r>
            <a:b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	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点に応じて貯まる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9F64B82-9F4A-73A3-2770-34B4225D819B}"/>
              </a:ext>
            </a:extLst>
          </p:cNvPr>
          <p:cNvSpPr/>
          <p:nvPr/>
        </p:nvSpPr>
        <p:spPr>
          <a:xfrm>
            <a:off x="7894294" y="2520176"/>
            <a:ext cx="1024771" cy="475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42E081-3729-05F3-FABE-9B3B98400546}"/>
              </a:ext>
            </a:extLst>
          </p:cNvPr>
          <p:cNvSpPr/>
          <p:nvPr/>
        </p:nvSpPr>
        <p:spPr>
          <a:xfrm>
            <a:off x="8807211" y="4735841"/>
            <a:ext cx="1040933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FDB2FC5B-2333-06AB-C228-E6222EA08114}"/>
              </a:ext>
            </a:extLst>
          </p:cNvPr>
          <p:cNvSpPr/>
          <p:nvPr/>
        </p:nvSpPr>
        <p:spPr>
          <a:xfrm>
            <a:off x="6509524" y="5012294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キャラクター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BD2F98A-045E-092A-CCA3-80E26A75DA43}"/>
              </a:ext>
            </a:extLst>
          </p:cNvPr>
          <p:cNvGrpSpPr/>
          <p:nvPr/>
        </p:nvGrpSpPr>
        <p:grpSpPr>
          <a:xfrm rot="10800000">
            <a:off x="7657157" y="2933858"/>
            <a:ext cx="1499045" cy="929514"/>
            <a:chOff x="7081169" y="1361167"/>
            <a:chExt cx="1654563" cy="1070079"/>
          </a:xfrm>
        </p:grpSpPr>
        <p:sp>
          <p:nvSpPr>
            <p:cNvPr id="18" name="矢印: 五方向 17">
              <a:extLst>
                <a:ext uri="{FF2B5EF4-FFF2-40B4-BE49-F238E27FC236}">
                  <a16:creationId xmlns:a16="http://schemas.microsoft.com/office/drawing/2014/main" id="{00A53625-2C47-BAAE-6D71-3DB0B44C2E0D}"/>
                </a:ext>
              </a:extLst>
            </p:cNvPr>
            <p:cNvSpPr/>
            <p:nvPr/>
          </p:nvSpPr>
          <p:spPr>
            <a:xfrm rot="5400000">
              <a:off x="7373411" y="1068925"/>
              <a:ext cx="1070079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8A898B-2CF1-44D5-A6EE-70AAE3F9F0EE}"/>
                </a:ext>
              </a:extLst>
            </p:cNvPr>
            <p:cNvSpPr txBox="1"/>
            <p:nvPr/>
          </p:nvSpPr>
          <p:spPr>
            <a:xfrm rot="10800000">
              <a:off x="7262271" y="1510950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経験値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A0F1D53-EE3B-21F9-075B-A945BEA54FC3}"/>
              </a:ext>
            </a:extLst>
          </p:cNvPr>
          <p:cNvSpPr/>
          <p:nvPr/>
        </p:nvSpPr>
        <p:spPr>
          <a:xfrm>
            <a:off x="838200" y="1432294"/>
            <a:ext cx="8902520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経験値を貯めることでキャラクターを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育成できる機能</a:t>
            </a:r>
            <a:endParaRPr kumimoji="1" lang="ja-JP" altLang="en-US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7AA2BA54-07B8-358D-21B3-D5D23E2E232A}"/>
              </a:ext>
            </a:extLst>
          </p:cNvPr>
          <p:cNvSpPr/>
          <p:nvPr/>
        </p:nvSpPr>
        <p:spPr>
          <a:xfrm>
            <a:off x="944101" y="3122937"/>
            <a:ext cx="456028" cy="456028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A53313E3-6937-3860-AEF5-EE946D06A1C2}"/>
              </a:ext>
            </a:extLst>
          </p:cNvPr>
          <p:cNvSpPr/>
          <p:nvPr/>
        </p:nvSpPr>
        <p:spPr>
          <a:xfrm>
            <a:off x="944101" y="3776765"/>
            <a:ext cx="456028" cy="456028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２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E77A4B7-CB74-B766-3937-641A35283E41}"/>
              </a:ext>
            </a:extLst>
          </p:cNvPr>
          <p:cNvSpPr/>
          <p:nvPr/>
        </p:nvSpPr>
        <p:spPr>
          <a:xfrm>
            <a:off x="838200" y="2422089"/>
            <a:ext cx="5553349" cy="2313752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01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楕円 41">
            <a:extLst>
              <a:ext uri="{FF2B5EF4-FFF2-40B4-BE49-F238E27FC236}">
                <a16:creationId xmlns:a16="http://schemas.microsoft.com/office/drawing/2014/main" id="{0978E2EE-920D-93E4-A5A8-C642E9B018EC}"/>
              </a:ext>
            </a:extLst>
          </p:cNvPr>
          <p:cNvSpPr/>
          <p:nvPr/>
        </p:nvSpPr>
        <p:spPr>
          <a:xfrm>
            <a:off x="3247428" y="2693166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3EA09FC8-E75E-8242-A439-DF0E228A30D7}"/>
              </a:ext>
            </a:extLst>
          </p:cNvPr>
          <p:cNvSpPr/>
          <p:nvPr/>
        </p:nvSpPr>
        <p:spPr>
          <a:xfrm>
            <a:off x="9971249" y="1345278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27B349FE-252B-3BB1-BDB5-B8C7125FD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14" t="13177" r="21492" b="7861"/>
          <a:stretch/>
        </p:blipFill>
        <p:spPr>
          <a:xfrm>
            <a:off x="6217920" y="1978247"/>
            <a:ext cx="5757545" cy="470780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90DD2413-FBA3-563E-E56C-708C7BED6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14" t="13177" r="21492" b="22483"/>
          <a:stretch/>
        </p:blipFill>
        <p:spPr>
          <a:xfrm>
            <a:off x="309306" y="3305908"/>
            <a:ext cx="5071634" cy="337900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75B2BFE-13D5-D0CB-1196-2754359A6AF2}"/>
              </a:ext>
            </a:extLst>
          </p:cNvPr>
          <p:cNvSpPr/>
          <p:nvPr/>
        </p:nvSpPr>
        <p:spPr>
          <a:xfrm>
            <a:off x="8610152" y="4663162"/>
            <a:ext cx="1040933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5DF3E1B-B428-50DA-8D13-FBB1EB5AF42D}"/>
              </a:ext>
            </a:extLst>
          </p:cNvPr>
          <p:cNvSpPr/>
          <p:nvPr/>
        </p:nvSpPr>
        <p:spPr>
          <a:xfrm>
            <a:off x="5015510" y="4020733"/>
            <a:ext cx="1654563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進化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BBFDB87-C73C-E9C3-B845-410FC295B767}"/>
              </a:ext>
            </a:extLst>
          </p:cNvPr>
          <p:cNvSpPr/>
          <p:nvPr/>
        </p:nvSpPr>
        <p:spPr>
          <a:xfrm>
            <a:off x="8623500" y="4708786"/>
            <a:ext cx="1040933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3534AB-2B37-1B5A-02E9-8B8FC5D07FFF}"/>
              </a:ext>
            </a:extLst>
          </p:cNvPr>
          <p:cNvSpPr/>
          <p:nvPr/>
        </p:nvSpPr>
        <p:spPr>
          <a:xfrm>
            <a:off x="8316686" y="4354286"/>
            <a:ext cx="1654563" cy="144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進化後に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差し替え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A3D246F-7DF9-6375-CF41-DA3D1E824591}"/>
              </a:ext>
            </a:extLst>
          </p:cNvPr>
          <p:cNvSpPr/>
          <p:nvPr/>
        </p:nvSpPr>
        <p:spPr>
          <a:xfrm>
            <a:off x="7133462" y="3368334"/>
            <a:ext cx="4749232" cy="643160"/>
          </a:xfrm>
          <a:prstGeom prst="wedgeRoundRectCallout">
            <a:avLst>
              <a:gd name="adj1" fmla="val -13220"/>
              <a:gd name="adj2" fmla="val 136104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キャラの見た目や動きが変わる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FEEEB77-5280-4C5B-82E6-86302C60FB29}"/>
              </a:ext>
            </a:extLst>
          </p:cNvPr>
          <p:cNvSpPr/>
          <p:nvPr/>
        </p:nvSpPr>
        <p:spPr>
          <a:xfrm>
            <a:off x="6730976" y="2100198"/>
            <a:ext cx="802105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BE036C09-AAD7-6A28-A92E-5B3B73F7BB2A}"/>
              </a:ext>
            </a:extLst>
          </p:cNvPr>
          <p:cNvSpPr/>
          <p:nvPr/>
        </p:nvSpPr>
        <p:spPr>
          <a:xfrm>
            <a:off x="5881695" y="1227575"/>
            <a:ext cx="4016741" cy="643160"/>
          </a:xfrm>
          <a:prstGeom prst="wedgeRoundRectCallout">
            <a:avLst>
              <a:gd name="adj1" fmla="val -19223"/>
              <a:gd name="adj2" fmla="val 983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一定のレベルになると進化</a:t>
            </a:r>
            <a:endParaRPr kumimoji="1" lang="ja-JP" altLang="en-US" sz="16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42BECB-DDAF-D878-E8D9-7D8AA3EDA66F}"/>
              </a:ext>
            </a:extLst>
          </p:cNvPr>
          <p:cNvSpPr/>
          <p:nvPr/>
        </p:nvSpPr>
        <p:spPr>
          <a:xfrm>
            <a:off x="757521" y="3396130"/>
            <a:ext cx="691223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28AA31D-E358-65B6-49D3-3830FC0AF289}"/>
              </a:ext>
            </a:extLst>
          </p:cNvPr>
          <p:cNvSpPr/>
          <p:nvPr/>
        </p:nvSpPr>
        <p:spPr>
          <a:xfrm>
            <a:off x="1441657" y="3405201"/>
            <a:ext cx="928249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環状 12">
            <a:extLst>
              <a:ext uri="{FF2B5EF4-FFF2-40B4-BE49-F238E27FC236}">
                <a16:creationId xmlns:a16="http://schemas.microsoft.com/office/drawing/2014/main" id="{B79FFEA5-5BD7-6989-7814-9E4CA588634E}"/>
              </a:ext>
            </a:extLst>
          </p:cNvPr>
          <p:cNvSpPr/>
          <p:nvPr/>
        </p:nvSpPr>
        <p:spPr>
          <a:xfrm flipH="1">
            <a:off x="948141" y="3015866"/>
            <a:ext cx="1057023" cy="904336"/>
          </a:xfrm>
          <a:prstGeom prst="circular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F0DE0115-6AB0-C6DD-C440-B716F9E3DE73}"/>
              </a:ext>
            </a:extLst>
          </p:cNvPr>
          <p:cNvSpPr/>
          <p:nvPr/>
        </p:nvSpPr>
        <p:spPr>
          <a:xfrm>
            <a:off x="5663402" y="920615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２</a:t>
            </a:r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BBBC9E22-238C-16A3-F8D3-7266111E8612}"/>
              </a:ext>
            </a:extLst>
          </p:cNvPr>
          <p:cNvSpPr/>
          <p:nvPr/>
        </p:nvSpPr>
        <p:spPr>
          <a:xfrm>
            <a:off x="6848077" y="2980854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３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88D4903-7F37-D50C-7400-304C8B4EFD8F}"/>
              </a:ext>
            </a:extLst>
          </p:cNvPr>
          <p:cNvGrpSpPr/>
          <p:nvPr/>
        </p:nvGrpSpPr>
        <p:grpSpPr>
          <a:xfrm>
            <a:off x="251218" y="3867391"/>
            <a:ext cx="1654563" cy="929514"/>
            <a:chOff x="251218" y="3867391"/>
            <a:chExt cx="1654563" cy="929514"/>
          </a:xfrm>
        </p:grpSpPr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7F733511-9969-4C97-9D52-1FD4D6F4A7C8}"/>
                </a:ext>
              </a:extLst>
            </p:cNvPr>
            <p:cNvSpPr/>
            <p:nvPr/>
          </p:nvSpPr>
          <p:spPr>
            <a:xfrm rot="16200000">
              <a:off x="613743" y="3504866"/>
              <a:ext cx="929514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55954E2-16A0-1397-E21F-FD410CA199CE}"/>
                </a:ext>
              </a:extLst>
            </p:cNvPr>
            <p:cNvSpPr txBox="1"/>
            <p:nvPr/>
          </p:nvSpPr>
          <p:spPr>
            <a:xfrm>
              <a:off x="432321" y="4291355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レベル</a:t>
              </a:r>
              <a:endParaRPr lang="en-US" altLang="ja-JP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2109AAB7-D08F-113D-89FB-A5FCCE31B9B9}"/>
              </a:ext>
            </a:extLst>
          </p:cNvPr>
          <p:cNvSpPr/>
          <p:nvPr/>
        </p:nvSpPr>
        <p:spPr>
          <a:xfrm>
            <a:off x="369935" y="1916687"/>
            <a:ext cx="5527083" cy="643160"/>
          </a:xfrm>
          <a:prstGeom prst="wedgeRoundRectCallout">
            <a:avLst>
              <a:gd name="adj1" fmla="val -30312"/>
              <a:gd name="adj2" fmla="val 127889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貯めた経験値に応じてレベルが上がる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376C327D-91FF-7AA5-807A-E6E7F1ADBC05}"/>
              </a:ext>
            </a:extLst>
          </p:cNvPr>
          <p:cNvSpPr/>
          <p:nvPr/>
        </p:nvSpPr>
        <p:spPr>
          <a:xfrm>
            <a:off x="68880" y="1553750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263053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楕円 21">
            <a:extLst>
              <a:ext uri="{FF2B5EF4-FFF2-40B4-BE49-F238E27FC236}">
                <a16:creationId xmlns:a16="http://schemas.microsoft.com/office/drawing/2014/main" id="{A92A86B2-2D5D-163C-9B57-8D466C8E2F54}"/>
              </a:ext>
            </a:extLst>
          </p:cNvPr>
          <p:cNvSpPr/>
          <p:nvPr/>
        </p:nvSpPr>
        <p:spPr>
          <a:xfrm>
            <a:off x="3067792" y="2257121"/>
            <a:ext cx="2470489" cy="73256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ログインボーナス機能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343" y="6329985"/>
            <a:ext cx="3201201" cy="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※T</a:t>
            </a:r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ポイント＝卵ポイント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EC8A25E-E3BB-3CAA-A6AD-67D914F1B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85" t="26385" r="1692" b="28132"/>
          <a:stretch/>
        </p:blipFill>
        <p:spPr>
          <a:xfrm>
            <a:off x="5243095" y="2287628"/>
            <a:ext cx="3201201" cy="4326031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A481F0B-E154-CB69-C059-295E31767D84}"/>
              </a:ext>
            </a:extLst>
          </p:cNvPr>
          <p:cNvSpPr/>
          <p:nvPr/>
        </p:nvSpPr>
        <p:spPr>
          <a:xfrm>
            <a:off x="6842008" y="2435966"/>
            <a:ext cx="1451430" cy="552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821A2FC8-2D37-A0BE-1009-F77296C3DA56}"/>
              </a:ext>
            </a:extLst>
          </p:cNvPr>
          <p:cNvSpPr/>
          <p:nvPr/>
        </p:nvSpPr>
        <p:spPr>
          <a:xfrm flipH="1">
            <a:off x="8204084" y="2429974"/>
            <a:ext cx="2124223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ポイント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9AC5A0E-ED45-3B07-08C5-D3D0BE4EE214}"/>
              </a:ext>
            </a:extLst>
          </p:cNvPr>
          <p:cNvSpPr/>
          <p:nvPr/>
        </p:nvSpPr>
        <p:spPr>
          <a:xfrm>
            <a:off x="753845" y="1439009"/>
            <a:ext cx="7098384" cy="774868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回ログインボーナスを受け取れる機能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6FCBA5F-0CAA-C123-E8B4-7F0AF442927B}"/>
              </a:ext>
            </a:extLst>
          </p:cNvPr>
          <p:cNvSpPr/>
          <p:nvPr/>
        </p:nvSpPr>
        <p:spPr>
          <a:xfrm>
            <a:off x="838199" y="3512876"/>
            <a:ext cx="4831081" cy="643160"/>
          </a:xfrm>
          <a:prstGeom prst="wedgeRoundRectCallout">
            <a:avLst>
              <a:gd name="adj1" fmla="val 77204"/>
              <a:gd name="adj2" fmla="val -1731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ポイントを</a:t>
            </a: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ポイント受け取れる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62E73A6-95F8-8302-5266-1F0A4F99EFD2}"/>
              </a:ext>
            </a:extLst>
          </p:cNvPr>
          <p:cNvSpPr/>
          <p:nvPr/>
        </p:nvSpPr>
        <p:spPr>
          <a:xfrm>
            <a:off x="753845" y="5860410"/>
            <a:ext cx="4072874" cy="643160"/>
          </a:xfrm>
          <a:prstGeom prst="wedgeRoundRectCallout">
            <a:avLst>
              <a:gd name="adj1" fmla="val 65036"/>
              <a:gd name="adj2" fmla="val -3292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ポイントで卵を購入できる</a:t>
            </a:r>
            <a:endParaRPr kumimoji="1" lang="ja-JP" altLang="en-US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1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375</Words>
  <Application>Microsoft Office PowerPoint</Application>
  <PresentationFormat>ワイド画面</PresentationFormat>
  <Paragraphs>128</Paragraphs>
  <Slides>24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HGS創英角ｺﾞｼｯｸUB</vt:lpstr>
      <vt:lpstr>HGｺﾞｼｯｸE</vt:lpstr>
      <vt:lpstr>HGｺﾞｼｯｸM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背景・目的</vt:lpstr>
      <vt:lpstr>概要</vt:lpstr>
      <vt:lpstr>PowerPoint プレゼンテーション</vt:lpstr>
      <vt:lpstr>キャラ育成機能</vt:lpstr>
      <vt:lpstr>キャラ育成機能</vt:lpstr>
      <vt:lpstr>ログインボーナス機能</vt:lpstr>
      <vt:lpstr>デイリーミッション機能</vt:lpstr>
      <vt:lpstr>卵購入機能</vt:lpstr>
      <vt:lpstr>キャラチェンジ機能</vt:lpstr>
      <vt:lpstr>PowerPoint プレゼンテーション</vt:lpstr>
      <vt:lpstr>PowerPoint プレゼンテーション</vt:lpstr>
      <vt:lpstr>反省点</vt:lpstr>
      <vt:lpstr>課題</vt:lpstr>
      <vt:lpstr>PowerPoint プレゼンテーション</vt:lpstr>
      <vt:lpstr>名前 （会社名）</vt:lpstr>
      <vt:lpstr>名前 （会社名）</vt:lpstr>
      <vt:lpstr>名前 （会社名）</vt:lpstr>
      <vt:lpstr>名前 （会社名）</vt:lpstr>
      <vt:lpstr>名前 （会社名）</vt:lpstr>
      <vt:lpstr>PowerPoint プレゼンテーション</vt:lpstr>
      <vt:lpstr>謝辞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なかおっち </dc:title>
  <dc:creator>松本美空</dc:creator>
  <cp:lastModifiedBy>松本美空</cp:lastModifiedBy>
  <cp:revision>9</cp:revision>
  <dcterms:created xsi:type="dcterms:W3CDTF">2022-06-20T00:50:44Z</dcterms:created>
  <dcterms:modified xsi:type="dcterms:W3CDTF">2022-06-21T08:52:22Z</dcterms:modified>
</cp:coreProperties>
</file>