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45" d="100"/>
          <a:sy n="45" d="100"/>
        </p:scale>
        <p:origin x="5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660B200-54D4-571C-1FA7-D131EEE5B11F}"/>
              </a:ext>
            </a:extLst>
          </p:cNvPr>
          <p:cNvSpPr/>
          <p:nvPr userDrawn="1"/>
        </p:nvSpPr>
        <p:spPr>
          <a:xfrm>
            <a:off x="0" y="6721475"/>
            <a:ext cx="12192000" cy="1365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402D476-AB38-B662-8790-89E65A3DBA10}"/>
              </a:ext>
            </a:extLst>
          </p:cNvPr>
          <p:cNvSpPr/>
          <p:nvPr userDrawn="1"/>
        </p:nvSpPr>
        <p:spPr>
          <a:xfrm>
            <a:off x="0" y="0"/>
            <a:ext cx="12192000" cy="42394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87CB0F66-6F34-CA14-C025-060A77E28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>
            <a:lvl1pPr>
              <a:defRPr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E7F8C95-10CB-6BC8-E0A6-272EB2730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BF80A5BA-5808-439D-8F14-DD23526067FA}" type="datetimeFigureOut">
              <a:rPr lang="ja-JP" altLang="en-US" smtClean="0"/>
              <a:pPr/>
              <a:t>2023/6/29</a:t>
            </a:fld>
            <a:endParaRPr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C84E485-0C84-B851-3359-05FC3C401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endParaRPr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3E4397E-0C8B-6E0F-A696-47D03A4E0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C1851418-70CB-487B-B7C1-7469278903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91607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61F0167-0028-853B-C7E6-62474692F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0A5BA-5808-439D-8F14-DD23526067FA}" type="datetimeFigureOut">
              <a:rPr kumimoji="1" lang="ja-JP" altLang="en-US" smtClean="0"/>
              <a:t>2023/6/29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E7EFA66-D2D7-7577-4339-918E7A25B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D7BFDA7-8B83-3BAB-8991-A1EEE1FF7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51418-70CB-487B-B7C1-7469278903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0663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4F3AF3-B6FB-C480-0FE5-242D95AB7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4D43760-A7F1-7197-350C-29C171AEB9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3E90F9F-DEAE-B1D2-6732-17C1950707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F33E67E-885A-6A3E-F3B7-1F12E674B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0A5BA-5808-439D-8F14-DD23526067FA}" type="datetimeFigureOut">
              <a:rPr kumimoji="1" lang="ja-JP" altLang="en-US" smtClean="0"/>
              <a:t>2023/6/29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A7A95C0-3F9C-D41D-8BAB-87F3C46A2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7D3B130-77C3-5086-9D73-E95B5EE40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51418-70CB-487B-B7C1-7469278903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84703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8D170E-94A5-17B2-0A5E-4AB189A16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91DFB9F-56CB-7935-AD68-AF0F93BF83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0F14873-4572-B08F-4D09-BC159003A9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E3A2F4A-9A90-E765-50BD-96E93953F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0A5BA-5808-439D-8F14-DD23526067FA}" type="datetimeFigureOut">
              <a:rPr kumimoji="1" lang="ja-JP" altLang="en-US" smtClean="0"/>
              <a:t>2023/6/29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3E4C596-5362-8496-5A44-573139943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39E687F-B92C-8DE2-548D-538EFB84E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51418-70CB-487B-B7C1-7469278903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17970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D6F3CF-AC0A-27E7-38D5-3BB02EAA0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A6101A6-7753-D7C7-14CB-B0865B86F1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B6E7042-F09D-6B4D-03D2-F60BE6B91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0A5BA-5808-439D-8F14-DD23526067FA}" type="datetimeFigureOut">
              <a:rPr kumimoji="1" lang="ja-JP" altLang="en-US" smtClean="0"/>
              <a:t>2023/6/29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3CA2AD3-5465-4915-57A6-A649283DE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3754F5E-8012-951A-E7F1-94094D5CD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51418-70CB-487B-B7C1-7469278903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79639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E695C00-A4E6-FBB6-156E-37146AFE4E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54A8559-3D43-E223-A865-7E8F35E0A8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B0403EF-4A8B-3632-B29D-1C1FA5D79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0A5BA-5808-439D-8F14-DD23526067FA}" type="datetimeFigureOut">
              <a:rPr kumimoji="1" lang="ja-JP" altLang="en-US" smtClean="0"/>
              <a:t>2023/6/29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9EA5B70-B35D-1194-54E9-9799B77CC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6D9F8DE-492A-9626-5583-D806DDA81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51418-70CB-487B-B7C1-7469278903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1860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ペルソナ設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D7C3401-F023-F408-9820-17AFC5452344}"/>
              </a:ext>
            </a:extLst>
          </p:cNvPr>
          <p:cNvSpPr/>
          <p:nvPr userDrawn="1"/>
        </p:nvSpPr>
        <p:spPr>
          <a:xfrm>
            <a:off x="0" y="6721475"/>
            <a:ext cx="12192000" cy="1365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6066D1D-5856-DFDB-A52C-75D85B62DDCA}"/>
              </a:ext>
            </a:extLst>
          </p:cNvPr>
          <p:cNvSpPr/>
          <p:nvPr userDrawn="1"/>
        </p:nvSpPr>
        <p:spPr>
          <a:xfrm>
            <a:off x="0" y="0"/>
            <a:ext cx="12192000" cy="42394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7D0A3820-79E3-A5DD-2007-9FC3921049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185" y="-1"/>
            <a:ext cx="11288885" cy="423949"/>
          </a:xfrm>
        </p:spPr>
        <p:txBody>
          <a:bodyPr>
            <a:noAutofit/>
          </a:bodyPr>
          <a:lstStyle>
            <a:lvl1pPr>
              <a:defRPr sz="2000" b="1"/>
            </a:lvl1pPr>
          </a:lstStyle>
          <a:p>
            <a:r>
              <a:rPr kumimoji="1" lang="ja-JP" altLang="en-US" dirty="0"/>
              <a:t>タイトル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43FAB52-C238-7A5C-8A6C-6141ECED18B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882043" y="1130531"/>
            <a:ext cx="7922029" cy="1820426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600"/>
              </a:spcBef>
              <a:buNone/>
              <a:defRPr sz="12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en-US" altLang="ja-JP" dirty="0"/>
              <a:t>episode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2BB5822-2FEE-2E9E-AE10-D23933054C7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5185" y="6356350"/>
            <a:ext cx="3125788" cy="365125"/>
          </a:xfrm>
        </p:spPr>
        <p:txBody>
          <a:bodyPr/>
          <a:lstStyle/>
          <a:p>
            <a:fld id="{BF80A5BA-5808-439D-8F14-DD23526067FA}" type="datetimeFigureOut">
              <a:rPr kumimoji="1" lang="ja-JP" altLang="en-US" smtClean="0"/>
              <a:t>2023/6/29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96C335F-D4C7-715E-1C57-CE92B9B50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76499" y="6356350"/>
            <a:ext cx="4876801" cy="365125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15D9456-7CE5-BDC4-B2DB-AB1FDB248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44493" y="6356350"/>
            <a:ext cx="2859577" cy="365125"/>
          </a:xfrm>
        </p:spPr>
        <p:txBody>
          <a:bodyPr/>
          <a:lstStyle/>
          <a:p>
            <a:fld id="{C1851418-70CB-487B-B7C1-74692789039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図プレースホルダー 2">
            <a:extLst>
              <a:ext uri="{FF2B5EF4-FFF2-40B4-BE49-F238E27FC236}">
                <a16:creationId xmlns:a16="http://schemas.microsoft.com/office/drawing/2014/main" id="{14DFBDD7-E68A-BD9E-CCA1-E40F1B0B9476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515185" y="789072"/>
            <a:ext cx="3125788" cy="2161886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 dirty="0"/>
              <a:t>写真</a:t>
            </a:r>
          </a:p>
        </p:txBody>
      </p:sp>
      <p:sp>
        <p:nvSpPr>
          <p:cNvPr id="10" name="コンテンツ プレースホルダー 2">
            <a:extLst>
              <a:ext uri="{FF2B5EF4-FFF2-40B4-BE49-F238E27FC236}">
                <a16:creationId xmlns:a16="http://schemas.microsoft.com/office/drawing/2014/main" id="{9456E86E-F889-F25E-0061-5C9BF88ACE31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515186" y="3452606"/>
            <a:ext cx="3125788" cy="2767219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600"/>
              </a:spcBef>
              <a:buNone/>
              <a:defRPr sz="12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en-US" altLang="ja-JP" dirty="0"/>
              <a:t>profile</a:t>
            </a:r>
          </a:p>
          <a:p>
            <a:pPr lvl="0"/>
            <a:endParaRPr kumimoji="1" lang="en-US" altLang="ja-JP" dirty="0"/>
          </a:p>
        </p:txBody>
      </p:sp>
      <p:sp>
        <p:nvSpPr>
          <p:cNvPr id="11" name="コンテンツ プレースホルダー 2">
            <a:extLst>
              <a:ext uri="{FF2B5EF4-FFF2-40B4-BE49-F238E27FC236}">
                <a16:creationId xmlns:a16="http://schemas.microsoft.com/office/drawing/2014/main" id="{7DE5644D-480D-4551-F3E5-9C69DFFD02EB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8944494" y="3452606"/>
            <a:ext cx="2859577" cy="276722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600"/>
              </a:spcBef>
              <a:buNone/>
              <a:defRPr sz="12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en-US" altLang="ja-JP" dirty="0"/>
              <a:t>SNS</a:t>
            </a:r>
          </a:p>
          <a:p>
            <a:pPr lvl="0"/>
            <a:endParaRPr kumimoji="1" lang="en-US" altLang="ja-JP" dirty="0"/>
          </a:p>
        </p:txBody>
      </p:sp>
      <p:sp>
        <p:nvSpPr>
          <p:cNvPr id="12" name="コンテンツ プレースホルダー 2">
            <a:extLst>
              <a:ext uri="{FF2B5EF4-FFF2-40B4-BE49-F238E27FC236}">
                <a16:creationId xmlns:a16="http://schemas.microsoft.com/office/drawing/2014/main" id="{018AB063-7C63-152E-F488-B7028FDE1634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3876500" y="3452606"/>
            <a:ext cx="4876801" cy="276722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600"/>
              </a:spcBef>
              <a:buNone/>
              <a:defRPr sz="12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en-US" altLang="ja-JP" dirty="0"/>
              <a:t>desire</a:t>
            </a:r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820D765-BAD7-2245-91F0-112CF5D95E59}"/>
              </a:ext>
            </a:extLst>
          </p:cNvPr>
          <p:cNvSpPr txBox="1"/>
          <p:nvPr userDrawn="1"/>
        </p:nvSpPr>
        <p:spPr>
          <a:xfrm>
            <a:off x="3876500" y="763303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エピソード（生い立ち・近年）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61EA07AF-01BD-783D-59FC-CFF9F99EDE16}"/>
              </a:ext>
            </a:extLst>
          </p:cNvPr>
          <p:cNvSpPr txBox="1"/>
          <p:nvPr userDrawn="1"/>
        </p:nvSpPr>
        <p:spPr>
          <a:xfrm>
            <a:off x="515185" y="308327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プロフィール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CD8E934-D385-E04A-D0C2-52BB66C06DD5}"/>
              </a:ext>
            </a:extLst>
          </p:cNvPr>
          <p:cNvSpPr txBox="1"/>
          <p:nvPr userDrawn="1"/>
        </p:nvSpPr>
        <p:spPr>
          <a:xfrm>
            <a:off x="3876500" y="307709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欲求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DD85094-4421-AC28-B4E1-F7FADDFBFDD3}"/>
              </a:ext>
            </a:extLst>
          </p:cNvPr>
          <p:cNvSpPr txBox="1"/>
          <p:nvPr userDrawn="1"/>
        </p:nvSpPr>
        <p:spPr>
          <a:xfrm>
            <a:off x="8944494" y="308537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SNS</a:t>
            </a:r>
            <a:r>
              <a:rPr kumimoji="1" lang="ja-JP" altLang="en-US" dirty="0"/>
              <a:t>など</a:t>
            </a:r>
          </a:p>
        </p:txBody>
      </p:sp>
    </p:spTree>
    <p:extLst>
      <p:ext uri="{BB962C8B-B14F-4D97-AF65-F5344CB8AC3E}">
        <p14:creationId xmlns:p14="http://schemas.microsoft.com/office/powerpoint/2010/main" val="2761434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特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D7C3401-F023-F408-9820-17AFC5452344}"/>
              </a:ext>
            </a:extLst>
          </p:cNvPr>
          <p:cNvSpPr/>
          <p:nvPr userDrawn="1"/>
        </p:nvSpPr>
        <p:spPr>
          <a:xfrm>
            <a:off x="0" y="6721475"/>
            <a:ext cx="12192000" cy="1365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6066D1D-5856-DFDB-A52C-75D85B62DDCA}"/>
              </a:ext>
            </a:extLst>
          </p:cNvPr>
          <p:cNvSpPr/>
          <p:nvPr userDrawn="1"/>
        </p:nvSpPr>
        <p:spPr>
          <a:xfrm>
            <a:off x="0" y="0"/>
            <a:ext cx="12192000" cy="42394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7D0A3820-79E3-A5DD-2007-9FC3921049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185" y="-1"/>
            <a:ext cx="11288885" cy="423949"/>
          </a:xfrm>
        </p:spPr>
        <p:txBody>
          <a:bodyPr>
            <a:noAutofit/>
          </a:bodyPr>
          <a:lstStyle>
            <a:lvl1pPr>
              <a:defRPr sz="2000" b="1"/>
            </a:lvl1pPr>
          </a:lstStyle>
          <a:p>
            <a:r>
              <a:rPr kumimoji="1" lang="ja-JP" altLang="en-US" dirty="0"/>
              <a:t>タイトル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43FAB52-C238-7A5C-8A6C-6141ECED18B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5185" y="1130530"/>
            <a:ext cx="11288887" cy="5089295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600"/>
              </a:spcBef>
              <a:buNone/>
              <a:defRPr sz="12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en-US" altLang="ja-JP" dirty="0"/>
              <a:t>attributes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2BB5822-2FEE-2E9E-AE10-D23933054C7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5185" y="6356350"/>
            <a:ext cx="3125788" cy="365125"/>
          </a:xfrm>
        </p:spPr>
        <p:txBody>
          <a:bodyPr/>
          <a:lstStyle/>
          <a:p>
            <a:fld id="{BF80A5BA-5808-439D-8F14-DD23526067FA}" type="datetimeFigureOut">
              <a:rPr kumimoji="1" lang="ja-JP" altLang="en-US" smtClean="0"/>
              <a:t>2023/6/29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96C335F-D4C7-715E-1C57-CE92B9B50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76499" y="6356350"/>
            <a:ext cx="4876801" cy="365125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15D9456-7CE5-BDC4-B2DB-AB1FDB248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44493" y="6356350"/>
            <a:ext cx="2859577" cy="365125"/>
          </a:xfrm>
        </p:spPr>
        <p:txBody>
          <a:bodyPr/>
          <a:lstStyle/>
          <a:p>
            <a:fld id="{C1851418-70CB-487B-B7C1-74692789039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820D765-BAD7-2245-91F0-112CF5D95E59}"/>
              </a:ext>
            </a:extLst>
          </p:cNvPr>
          <p:cNvSpPr txBox="1"/>
          <p:nvPr userDrawn="1"/>
        </p:nvSpPr>
        <p:spPr>
          <a:xfrm>
            <a:off x="515185" y="76330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その他の特徴</a:t>
            </a:r>
          </a:p>
        </p:txBody>
      </p:sp>
    </p:spTree>
    <p:extLst>
      <p:ext uri="{BB962C8B-B14F-4D97-AF65-F5344CB8AC3E}">
        <p14:creationId xmlns:p14="http://schemas.microsoft.com/office/powerpoint/2010/main" val="511809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DCC259E-ABB2-417C-B25E-68077E574067}"/>
              </a:ext>
            </a:extLst>
          </p:cNvPr>
          <p:cNvSpPr/>
          <p:nvPr userDrawn="1"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C11E87DB-C404-76B1-1C83-F196A4BFB5F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39337" y="1537927"/>
            <a:ext cx="10414463" cy="1105448"/>
          </a:xfrm>
        </p:spPr>
        <p:txBody>
          <a:bodyPr anchor="t"/>
          <a:lstStyle>
            <a:lvl1pPr algn="ctr">
              <a:defRPr sz="6000" b="1">
                <a:latin typeface="+mn-lt"/>
              </a:defRPr>
            </a:lvl1pPr>
          </a:lstStyle>
          <a:p>
            <a:r>
              <a:rPr kumimoji="1" lang="ja-JP" altLang="en-US" dirty="0"/>
              <a:t>タイトル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B3FFAB9-CC4D-552A-2201-66BE53A99EF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528358"/>
            <a:ext cx="9144000" cy="548640"/>
          </a:xfrm>
        </p:spPr>
        <p:txBody>
          <a:bodyPr/>
          <a:lstStyle>
            <a:lvl1pPr marL="0" indent="0" algn="ctr">
              <a:buNone/>
              <a:defRPr sz="2400" b="1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dirty="0"/>
              <a:t>サブタイトル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714E802-CDF6-4EEE-D2CB-5E1CEAE2F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0A5BA-5808-439D-8F14-DD23526067FA}" type="datetimeFigureOut">
              <a:rPr kumimoji="1" lang="ja-JP" altLang="en-US" smtClean="0"/>
              <a:t>2023/6/29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F64EAEA-22E6-F968-8FC2-9A980B206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FF89C71-0D6E-A1EA-8C8C-A73A6913B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51418-70CB-487B-B7C1-7469278903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4464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0A3820-79E3-A5DD-2007-9FC392104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43FAB52-C238-7A5C-8A6C-6141ECED1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2BB5822-2FEE-2E9E-AE10-D23933054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0A5BA-5808-439D-8F14-DD23526067FA}" type="datetimeFigureOut">
              <a:rPr kumimoji="1" lang="ja-JP" altLang="en-US" smtClean="0"/>
              <a:t>2023/6/29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96C335F-D4C7-715E-1C57-CE92B9B50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15D9456-7CE5-BDC4-B2DB-AB1FDB248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51418-70CB-487B-B7C1-7469278903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3458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C61F49-6A29-5085-0B92-BBE7EEBC5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D1793DD-5DC7-1507-75FC-2CD1BB97E3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B7032A0-F873-E34B-2443-A82ABEC4A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0A5BA-5808-439D-8F14-DD23526067FA}" type="datetimeFigureOut">
              <a:rPr kumimoji="1" lang="ja-JP" altLang="en-US" smtClean="0"/>
              <a:t>2023/6/29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EFB19E5-FD8C-A046-722B-A3C82ED55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8D73EC8-2721-B8E9-618C-1ACBFB8B3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51418-70CB-487B-B7C1-7469278903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7401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D9E2F4-2B9C-853C-B352-8FD9B9562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C696B49-81D3-A5B9-6CF6-075774C93C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6D67C49-50D1-8EF3-96C8-D0DDC22B3C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1EAD661-DFDB-63EB-F897-08567C01D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0A5BA-5808-439D-8F14-DD23526067FA}" type="datetimeFigureOut">
              <a:rPr kumimoji="1" lang="ja-JP" altLang="en-US" smtClean="0"/>
              <a:t>2023/6/29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24AD4E8-DF5F-7629-C13A-7A211C7B8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9AAF1FE-F79E-E364-2349-D2244D503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51418-70CB-487B-B7C1-7469278903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6353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32D18A-0A5F-4EBE-4038-447A84DF4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07CCD10-73AF-314D-15D1-7433A2FE06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D753668-2F37-7FA2-FBD2-DEE423AD28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E939F4B-1276-32BE-45C5-FB7EBFAA0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433B8D6-D00B-B2B7-1F47-732CCD5B0E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6A71B8E-562E-2600-8E6B-32248743B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0A5BA-5808-439D-8F14-DD23526067FA}" type="datetimeFigureOut">
              <a:rPr kumimoji="1" lang="ja-JP" altLang="en-US" smtClean="0"/>
              <a:t>2023/6/29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E9121F0-CE78-58E5-A07F-7FF46D407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CBEC521-13F2-D07E-CA12-CCC353D7C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51418-70CB-487B-B7C1-7469278903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2966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4A44D9-BB0B-2053-E08E-7016E5488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F961CD4-B2BB-65B1-C62A-D6F76CDBF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0A5BA-5808-439D-8F14-DD23526067FA}" type="datetimeFigureOut">
              <a:rPr kumimoji="1" lang="ja-JP" altLang="en-US" smtClean="0"/>
              <a:t>2023/6/29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EBC56D8-635E-B215-C1B7-FCE9461CE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3D1F8FF-2D63-ED20-7530-25E2CD274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51418-70CB-487B-B7C1-7469278903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9411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529D9DE-A980-FB58-3F3C-76ABA9EF1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B9A1216-3AED-04BB-0F24-AC39484FF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A230851-8D77-DA7C-EE53-FD51FBDE6B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+mn-lt"/>
              </a:defRPr>
            </a:lvl1pPr>
          </a:lstStyle>
          <a:p>
            <a:fld id="{BF80A5BA-5808-439D-8F14-DD23526067FA}" type="datetimeFigureOut">
              <a:rPr lang="ja-JP" altLang="en-US" smtClean="0"/>
              <a:pPr/>
              <a:t>2023/6/29</a:t>
            </a:fld>
            <a:endParaRPr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A03FA77-E7D1-33B9-E4AE-F9086FAEFB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+mn-lt"/>
              </a:defRPr>
            </a:lvl1pPr>
          </a:lstStyle>
          <a:p>
            <a:r>
              <a:rPr lang="en-US" altLang="ja-JP"/>
              <a:t>Copyright(c) Plus Dojo all rights reserved.</a:t>
            </a:r>
            <a:endParaRPr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A05ADF1-E0F3-C8D0-913B-D1364F672A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</a:defRPr>
            </a:lvl1pPr>
          </a:lstStyle>
          <a:p>
            <a:fld id="{C1851418-70CB-487B-B7C1-7469278903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917938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3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accent6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774E3C-6B63-F279-6706-231B4C513E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ペルソナ設定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1E5892A-6FA0-4C56-73E9-FD74991F91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 b="0" i="0" dirty="0">
                <a:solidFill>
                  <a:srgbClr val="1D1C1D"/>
                </a:solidFill>
                <a:effectLst/>
                <a:latin typeface="NotoSansJP"/>
              </a:rPr>
              <a:t>次郎強化補助委員会</a:t>
            </a:r>
            <a:r>
              <a:rPr lang="en-US" altLang="ja-JP" b="0" i="0" dirty="0">
                <a:solidFill>
                  <a:srgbClr val="1D1C1D"/>
                </a:solidFill>
                <a:effectLst/>
                <a:latin typeface="NotoSansJP"/>
              </a:rPr>
              <a:t>-</a:t>
            </a:r>
            <a:r>
              <a:rPr lang="ja-JP" altLang="en-US" b="0" i="0" dirty="0">
                <a:solidFill>
                  <a:srgbClr val="1D1C1D"/>
                </a:solidFill>
                <a:effectLst/>
                <a:latin typeface="NotoSansJP"/>
              </a:rPr>
              <a:t>パワーソリューション</a:t>
            </a:r>
            <a:r>
              <a:rPr lang="en-US" altLang="ja-JP" b="0" i="0" dirty="0">
                <a:solidFill>
                  <a:srgbClr val="1D1C1D"/>
                </a:solidFill>
                <a:effectLst/>
                <a:latin typeface="NotoSansJP"/>
              </a:rPr>
              <a:t>-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74354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3E6D96E0-DB69-F9DB-1909-1FFF8CDAF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ペルソナ</a:t>
            </a:r>
            <a:r>
              <a:rPr lang="en-US" altLang="ja-JP" dirty="0"/>
              <a:t>A(</a:t>
            </a:r>
            <a:r>
              <a:rPr lang="ja-JP" altLang="en-US" dirty="0"/>
              <a:t>ジム経験者</a:t>
            </a:r>
            <a:r>
              <a:rPr lang="en-US" altLang="ja-JP" dirty="0"/>
              <a:t>)</a:t>
            </a:r>
            <a:endParaRPr lang="ja-JP" altLang="en-US" dirty="0"/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92C0A9F-32A9-19BE-516C-A3CE839FB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実家は裕福。学生時代から運動神経が良く、運動系の大学から不動産の営業職に就職。</a:t>
            </a:r>
            <a:endParaRPr lang="en-US" altLang="ja-JP" dirty="0"/>
          </a:p>
          <a:p>
            <a:r>
              <a:rPr lang="ja-JP" altLang="en-US" dirty="0"/>
              <a:t>ただ、日頃から優秀な兄と比較されることにストレスを感じていた。</a:t>
            </a:r>
            <a:endParaRPr lang="en-US" altLang="ja-JP" dirty="0"/>
          </a:p>
          <a:p>
            <a:r>
              <a:rPr lang="ja-JP" altLang="en-US" dirty="0"/>
              <a:t>就職まで大した挫折がなく順風満帆な人生を送っていた。</a:t>
            </a:r>
            <a:endParaRPr lang="en-US" altLang="ja-JP" dirty="0"/>
          </a:p>
          <a:p>
            <a:r>
              <a:rPr lang="ja-JP" altLang="en-US" dirty="0"/>
              <a:t>生活：</a:t>
            </a:r>
            <a:endParaRPr lang="en-US" altLang="ja-JP" dirty="0"/>
          </a:p>
          <a:p>
            <a:r>
              <a:rPr lang="ja-JP" altLang="en-US" dirty="0"/>
              <a:t>朝</a:t>
            </a:r>
            <a:r>
              <a:rPr lang="en-US" altLang="ja-JP" dirty="0"/>
              <a:t>5</a:t>
            </a:r>
            <a:r>
              <a:rPr lang="ja-JP" altLang="en-US" dirty="0"/>
              <a:t>時に起床し、早朝ランニング</a:t>
            </a:r>
            <a:r>
              <a:rPr lang="en-US" altLang="ja-JP" dirty="0"/>
              <a:t>(1</a:t>
            </a:r>
            <a:r>
              <a:rPr lang="ja-JP" altLang="en-US" dirty="0"/>
              <a:t>時間</a:t>
            </a:r>
            <a:r>
              <a:rPr lang="en-US" altLang="ja-JP" dirty="0"/>
              <a:t>)</a:t>
            </a:r>
            <a:r>
              <a:rPr lang="ja-JP" altLang="en-US" dirty="0"/>
              <a:t>が日課、帰宅後プロテインを飲み朝シャワーを浴びて会社へ。</a:t>
            </a:r>
            <a:endParaRPr lang="en-US" altLang="ja-JP" dirty="0"/>
          </a:p>
          <a:p>
            <a:r>
              <a:rPr lang="en-US" altLang="ja-JP" dirty="0"/>
              <a:t>9</a:t>
            </a:r>
            <a:r>
              <a:rPr lang="ja-JP" altLang="en-US" dirty="0"/>
              <a:t>時</a:t>
            </a:r>
            <a:r>
              <a:rPr lang="en-US" altLang="ja-JP" dirty="0"/>
              <a:t>-18</a:t>
            </a:r>
            <a:r>
              <a:rPr lang="ja-JP" altLang="en-US" dirty="0"/>
              <a:t>時に就業し業務終了後ジム</a:t>
            </a:r>
            <a:r>
              <a:rPr lang="en-US" altLang="ja-JP" dirty="0"/>
              <a:t>(</a:t>
            </a:r>
            <a:r>
              <a:rPr lang="ja-JP" altLang="en-US" dirty="0"/>
              <a:t>週</a:t>
            </a:r>
            <a:r>
              <a:rPr lang="en-US" altLang="ja-JP" dirty="0"/>
              <a:t>3</a:t>
            </a:r>
            <a:r>
              <a:rPr lang="ja-JP" altLang="en-US" dirty="0"/>
              <a:t>回</a:t>
            </a:r>
            <a:r>
              <a:rPr lang="en-US" altLang="ja-JP" dirty="0"/>
              <a:t>)</a:t>
            </a:r>
            <a:r>
              <a:rPr lang="ja-JP" altLang="en-US" dirty="0"/>
              <a:t>へ。</a:t>
            </a:r>
            <a:endParaRPr lang="en-US" altLang="ja-JP" dirty="0"/>
          </a:p>
          <a:p>
            <a:r>
              <a:rPr lang="ja-JP" altLang="en-US" dirty="0"/>
              <a:t>帰宅後プロテインを飲み、入浴した後、インスタ投稿＋</a:t>
            </a:r>
            <a:r>
              <a:rPr lang="en-US" altLang="ja-JP" dirty="0"/>
              <a:t>SNS</a:t>
            </a:r>
            <a:r>
              <a:rPr lang="ja-JP" altLang="en-US" dirty="0"/>
              <a:t>閲覧、夜</a:t>
            </a:r>
            <a:r>
              <a:rPr lang="en-US" altLang="ja-JP" dirty="0"/>
              <a:t>11</a:t>
            </a:r>
            <a:r>
              <a:rPr lang="ja-JP" altLang="en-US" dirty="0"/>
              <a:t>時に就寝</a:t>
            </a:r>
            <a:endParaRPr lang="en-US" altLang="ja-JP" dirty="0"/>
          </a:p>
        </p:txBody>
      </p:sp>
      <p:sp>
        <p:nvSpPr>
          <p:cNvPr id="8" name="コンテンツ プレースホルダー 7">
            <a:extLst>
              <a:ext uri="{FF2B5EF4-FFF2-40B4-BE49-F238E27FC236}">
                <a16:creationId xmlns:a16="http://schemas.microsoft.com/office/drawing/2014/main" id="{379FC890-E959-B17C-0B67-60764F38B270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ja-JP" altLang="en-US" dirty="0"/>
              <a:t>氏名：佐藤 次郎 さとう じろう</a:t>
            </a:r>
            <a:r>
              <a:rPr lang="en-US" altLang="ja-JP" dirty="0"/>
              <a:t>(</a:t>
            </a:r>
            <a:r>
              <a:rPr lang="ja-JP" altLang="en-US" dirty="0"/>
              <a:t>男</a:t>
            </a:r>
            <a:r>
              <a:rPr lang="en-US" altLang="ja-JP" dirty="0"/>
              <a:t>)</a:t>
            </a:r>
          </a:p>
          <a:p>
            <a:r>
              <a:rPr lang="ja-JP" altLang="en-US" dirty="0"/>
              <a:t>年齢：</a:t>
            </a:r>
            <a:r>
              <a:rPr lang="en-US" altLang="ja-JP" dirty="0"/>
              <a:t>25</a:t>
            </a:r>
            <a:r>
              <a:rPr lang="ja-JP" altLang="en-US" dirty="0"/>
              <a:t>歳</a:t>
            </a:r>
            <a:r>
              <a:rPr lang="en-US" altLang="ja-JP" dirty="0"/>
              <a:t>(</a:t>
            </a:r>
            <a:r>
              <a:rPr lang="ja-JP" altLang="en-US" dirty="0"/>
              <a:t>社会人</a:t>
            </a:r>
            <a:r>
              <a:rPr lang="en-US" altLang="ja-JP" dirty="0"/>
              <a:t>3</a:t>
            </a:r>
            <a:r>
              <a:rPr lang="ja-JP" altLang="en-US" dirty="0"/>
              <a:t>年目</a:t>
            </a:r>
            <a:r>
              <a:rPr lang="en-US" altLang="ja-JP" dirty="0"/>
              <a:t>)</a:t>
            </a:r>
          </a:p>
          <a:p>
            <a:r>
              <a:rPr lang="ja-JP" altLang="en-US" dirty="0"/>
              <a:t>職業：サラリーマン</a:t>
            </a:r>
            <a:r>
              <a:rPr lang="en-US" altLang="ja-JP" dirty="0"/>
              <a:t>(</a:t>
            </a:r>
            <a:r>
              <a:rPr lang="ja-JP" altLang="en-US" dirty="0"/>
              <a:t>営業職</a:t>
            </a:r>
            <a:r>
              <a:rPr lang="en-US" altLang="ja-JP" dirty="0"/>
              <a:t>)</a:t>
            </a:r>
          </a:p>
          <a:p>
            <a:r>
              <a:rPr lang="ja-JP" altLang="en-US" dirty="0"/>
              <a:t>収入：</a:t>
            </a:r>
            <a:r>
              <a:rPr lang="en-US" altLang="ja-JP" dirty="0"/>
              <a:t>500</a:t>
            </a:r>
            <a:r>
              <a:rPr lang="ja-JP" altLang="en-US" dirty="0"/>
              <a:t>万円前後</a:t>
            </a:r>
            <a:endParaRPr lang="en-US" altLang="ja-JP" dirty="0"/>
          </a:p>
          <a:p>
            <a:r>
              <a:rPr lang="ja-JP" altLang="en-US" dirty="0"/>
              <a:t>学歴：</a:t>
            </a:r>
            <a:r>
              <a:rPr lang="en-US" altLang="ja-JP" dirty="0"/>
              <a:t>4</a:t>
            </a:r>
            <a:r>
              <a:rPr lang="ja-JP" altLang="en-US" dirty="0"/>
              <a:t>年制大学卒</a:t>
            </a:r>
            <a:endParaRPr lang="en-US" altLang="ja-JP" dirty="0"/>
          </a:p>
          <a:p>
            <a:r>
              <a:rPr lang="ja-JP" altLang="en-US" dirty="0"/>
              <a:t>出生：東京都</a:t>
            </a:r>
            <a:endParaRPr lang="en-US" altLang="ja-JP" dirty="0"/>
          </a:p>
          <a:p>
            <a:r>
              <a:rPr lang="ja-JP" altLang="en-US" dirty="0"/>
              <a:t>家族：両親と兄。一人暮らし</a:t>
            </a:r>
            <a:endParaRPr lang="en-US" altLang="ja-JP" dirty="0"/>
          </a:p>
          <a:p>
            <a:r>
              <a:rPr lang="ja-JP" altLang="en-US" dirty="0"/>
              <a:t>特徴：交友関係は広い、意識高い系</a:t>
            </a:r>
            <a:endParaRPr lang="en-US" altLang="ja-JP" dirty="0"/>
          </a:p>
          <a:p>
            <a:r>
              <a:rPr lang="ja-JP" altLang="en-US" dirty="0"/>
              <a:t>筋トレ歴：</a:t>
            </a:r>
            <a:r>
              <a:rPr lang="en-US" altLang="ja-JP" dirty="0"/>
              <a:t>3</a:t>
            </a:r>
            <a:r>
              <a:rPr lang="ja-JP" altLang="en-US" dirty="0"/>
              <a:t>年</a:t>
            </a:r>
            <a:r>
              <a:rPr lang="en-US" altLang="ja-JP" dirty="0"/>
              <a:t>(</a:t>
            </a:r>
            <a:r>
              <a:rPr lang="ja-JP" altLang="en-US" dirty="0"/>
              <a:t>体育会系のサークルで学生時代から通っている</a:t>
            </a:r>
            <a:r>
              <a:rPr lang="en-US" altLang="ja-JP" dirty="0"/>
              <a:t>)</a:t>
            </a:r>
          </a:p>
        </p:txBody>
      </p:sp>
      <p:sp>
        <p:nvSpPr>
          <p:cNvPr id="9" name="コンテンツ プレースホルダー 8">
            <a:extLst>
              <a:ext uri="{FF2B5EF4-FFF2-40B4-BE49-F238E27FC236}">
                <a16:creationId xmlns:a16="http://schemas.microsoft.com/office/drawing/2014/main" id="{493798B9-4269-FE7D-9164-A9C163CDA212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rPr lang="en-US" altLang="ja-JP" dirty="0"/>
              <a:t>LINE</a:t>
            </a:r>
            <a:r>
              <a:rPr lang="ja-JP" altLang="en-US" dirty="0"/>
              <a:t>：プライベートは遅め、</a:t>
            </a:r>
          </a:p>
          <a:p>
            <a:r>
              <a:rPr lang="en-US" altLang="ja-JP" dirty="0"/>
              <a:t>Twitter</a:t>
            </a:r>
            <a:r>
              <a:rPr lang="ja-JP" altLang="en-US" dirty="0"/>
              <a:t>：やってない</a:t>
            </a:r>
          </a:p>
          <a:p>
            <a:r>
              <a:rPr lang="en-US" altLang="ja-JP" dirty="0"/>
              <a:t>Instagram</a:t>
            </a:r>
            <a:r>
              <a:rPr lang="ja-JP" altLang="en-US" dirty="0"/>
              <a:t>：週</a:t>
            </a:r>
            <a:r>
              <a:rPr lang="en-US" altLang="ja-JP" dirty="0"/>
              <a:t>3</a:t>
            </a:r>
            <a:r>
              <a:rPr lang="ja-JP" altLang="en-US" dirty="0"/>
              <a:t>回くらい、英語多用</a:t>
            </a:r>
            <a:endParaRPr lang="en-US" altLang="ja-JP" dirty="0"/>
          </a:p>
          <a:p>
            <a:r>
              <a:rPr lang="en-US" altLang="ja-JP" dirty="0"/>
              <a:t>TikTok</a:t>
            </a:r>
            <a:r>
              <a:rPr lang="ja-JP" altLang="en-US" dirty="0"/>
              <a:t>：もちろん利用</a:t>
            </a:r>
          </a:p>
          <a:p>
            <a:r>
              <a:rPr lang="en-US" altLang="ja-JP" dirty="0"/>
              <a:t>Facebook</a:t>
            </a:r>
            <a:r>
              <a:rPr lang="ja-JP" altLang="en-US" dirty="0"/>
              <a:t>：たまに、仕事用＋ホームステイ先のファミリーとつながる程度</a:t>
            </a:r>
          </a:p>
          <a:p>
            <a:r>
              <a:rPr lang="en-US" altLang="ja-JP" dirty="0"/>
              <a:t>YouTube</a:t>
            </a:r>
            <a:r>
              <a:rPr lang="ja-JP" altLang="en-US" dirty="0"/>
              <a:t>：</a:t>
            </a:r>
            <a:endParaRPr lang="en-US" altLang="ja-JP" dirty="0"/>
          </a:p>
          <a:p>
            <a:r>
              <a:rPr lang="ja-JP" altLang="en-US" dirty="0"/>
              <a:t>筋トレ動画でやり方等勉強中</a:t>
            </a:r>
            <a:endParaRPr lang="en-US" altLang="ja-JP" dirty="0"/>
          </a:p>
          <a:p>
            <a:r>
              <a:rPr lang="ja-JP" altLang="en-US" dirty="0"/>
              <a:t>ちいかわを欠かさず見る</a:t>
            </a:r>
          </a:p>
        </p:txBody>
      </p:sp>
      <p:sp>
        <p:nvSpPr>
          <p:cNvPr id="10" name="コンテンツ プレースホルダー 9">
            <a:extLst>
              <a:ext uri="{FF2B5EF4-FFF2-40B4-BE49-F238E27FC236}">
                <a16:creationId xmlns:a16="http://schemas.microsoft.com/office/drawing/2014/main" id="{C50AD0BA-A02F-B48B-174F-11495177E997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r>
              <a:rPr lang="ja-JP" altLang="en-US" dirty="0"/>
              <a:t>不満：</a:t>
            </a:r>
            <a:endParaRPr lang="en-US" altLang="ja-JP" dirty="0"/>
          </a:p>
          <a:p>
            <a:r>
              <a:rPr lang="ja-JP" altLang="en-US" dirty="0"/>
              <a:t>営業の成績が思ったほど伸びず、同期と差をつけられ始めて焦っている。</a:t>
            </a:r>
            <a:endParaRPr lang="en-US" altLang="ja-JP" dirty="0"/>
          </a:p>
          <a:p>
            <a:r>
              <a:rPr lang="ja-JP" altLang="en-US" dirty="0"/>
              <a:t>満足：</a:t>
            </a:r>
            <a:endParaRPr lang="en-US" altLang="ja-JP" dirty="0"/>
          </a:p>
          <a:p>
            <a:r>
              <a:rPr lang="ja-JP" altLang="en-US" dirty="0"/>
              <a:t>インスタの投稿が少し伸びたとき</a:t>
            </a:r>
            <a:endParaRPr lang="en-US" altLang="ja-JP" dirty="0"/>
          </a:p>
          <a:p>
            <a:r>
              <a:rPr lang="ja-JP" altLang="en-US" dirty="0"/>
              <a:t>最近時計を新調した</a:t>
            </a:r>
            <a:endParaRPr lang="en-US" altLang="ja-JP" dirty="0"/>
          </a:p>
          <a:p>
            <a:r>
              <a:rPr lang="ja-JP" altLang="en-US" dirty="0"/>
              <a:t>欲求：</a:t>
            </a:r>
            <a:endParaRPr lang="en-US" altLang="ja-JP" dirty="0"/>
          </a:p>
          <a:p>
            <a:r>
              <a:rPr lang="ja-JP" altLang="en-US" dirty="0"/>
              <a:t>現状は思ったほどの実力を発揮できていないため、これまでのようにもっと実力を出していきたい</a:t>
            </a:r>
          </a:p>
        </p:txBody>
      </p:sp>
      <p:pic>
        <p:nvPicPr>
          <p:cNvPr id="11" name="図 10" descr="スーツを着た男性&#10;&#10;自動的に生成された説明">
            <a:extLst>
              <a:ext uri="{FF2B5EF4-FFF2-40B4-BE49-F238E27FC236}">
                <a16:creationId xmlns:a16="http://schemas.microsoft.com/office/drawing/2014/main" id="{FBDD67C7-1185-8117-95B4-BDDB0D9DEA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772" y="499763"/>
            <a:ext cx="1837477" cy="2451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59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ユーザー定義 2">
      <a:dk1>
        <a:srgbClr val="5A4556"/>
      </a:dk1>
      <a:lt1>
        <a:sysClr val="window" lastClr="FFFFFF"/>
      </a:lt1>
      <a:dk2>
        <a:srgbClr val="7E637E"/>
      </a:dk2>
      <a:lt2>
        <a:srgbClr val="F0F0F0"/>
      </a:lt2>
      <a:accent1>
        <a:srgbClr val="DA7B77"/>
      </a:accent1>
      <a:accent2>
        <a:srgbClr val="F7DBB9"/>
      </a:accent2>
      <a:accent3>
        <a:srgbClr val="EFBAAD"/>
      </a:accent3>
      <a:accent4>
        <a:srgbClr val="D9A2AE"/>
      </a:accent4>
      <a:accent5>
        <a:srgbClr val="7E637E"/>
      </a:accent5>
      <a:accent6>
        <a:srgbClr val="5A4556"/>
      </a:accent6>
      <a:hlink>
        <a:srgbClr val="DA7B77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313</Words>
  <Application>Microsoft Office PowerPoint</Application>
  <PresentationFormat>ワイド画面</PresentationFormat>
  <Paragraphs>34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NotoSansJP</vt:lpstr>
      <vt:lpstr>游ゴシック</vt:lpstr>
      <vt:lpstr>Arial</vt:lpstr>
      <vt:lpstr>Office テーマ</vt:lpstr>
      <vt:lpstr>ペルソナ設定</vt:lpstr>
      <vt:lpstr>ペルソナA(ジム経験者)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冨原 祐</dc:creator>
  <cp:lastModifiedBy>工藤瑞月</cp:lastModifiedBy>
  <cp:revision>20</cp:revision>
  <dcterms:created xsi:type="dcterms:W3CDTF">2022-05-26T01:13:26Z</dcterms:created>
  <dcterms:modified xsi:type="dcterms:W3CDTF">2023-06-29T04:06:49Z</dcterms:modified>
</cp:coreProperties>
</file>