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sldIdLst>
    <p:sldId id="256" r:id="rId3"/>
    <p:sldId id="278" r:id="rId4"/>
    <p:sldId id="304" r:id="rId5"/>
    <p:sldId id="279" r:id="rId6"/>
    <p:sldId id="305" r:id="rId7"/>
    <p:sldId id="268" r:id="rId8"/>
    <p:sldId id="306" r:id="rId9"/>
    <p:sldId id="290" r:id="rId10"/>
    <p:sldId id="307" r:id="rId11"/>
    <p:sldId id="308" r:id="rId12"/>
    <p:sldId id="286" r:id="rId13"/>
    <p:sldId id="287" r:id="rId14"/>
    <p:sldId id="291" r:id="rId15"/>
    <p:sldId id="292" r:id="rId16"/>
    <p:sldId id="294" r:id="rId17"/>
    <p:sldId id="309" r:id="rId18"/>
    <p:sldId id="299" r:id="rId19"/>
    <p:sldId id="312" r:id="rId20"/>
    <p:sldId id="298" r:id="rId21"/>
    <p:sldId id="314" r:id="rId22"/>
    <p:sldId id="313" r:id="rId23"/>
    <p:sldId id="295" r:id="rId24"/>
    <p:sldId id="301" r:id="rId25"/>
    <p:sldId id="311" r:id="rId26"/>
    <p:sldId id="296" r:id="rId27"/>
    <p:sldId id="297" r:id="rId28"/>
    <p:sldId id="303" r:id="rId29"/>
    <p:sldId id="302" r:id="rId30"/>
    <p:sldId id="300" r:id="rId31"/>
    <p:sldId id="262" r:id="rId32"/>
    <p:sldId id="283" r:id="rId33"/>
    <p:sldId id="267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1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8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97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73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7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9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9D2AFA6-D483-455F-B64D-B0047FDAC0EF}"/>
              </a:ext>
            </a:extLst>
          </p:cNvPr>
          <p:cNvGrpSpPr/>
          <p:nvPr/>
        </p:nvGrpSpPr>
        <p:grpSpPr>
          <a:xfrm>
            <a:off x="164603" y="25313"/>
            <a:ext cx="11704448" cy="6613661"/>
            <a:chOff x="164603" y="25313"/>
            <a:chExt cx="11704448" cy="661366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AB1C955-8F32-48AB-A6A6-43CE58D202B4}"/>
                </a:ext>
              </a:extLst>
            </p:cNvPr>
            <p:cNvSpPr/>
            <p:nvPr/>
          </p:nvSpPr>
          <p:spPr>
            <a:xfrm>
              <a:off x="164603" y="46445"/>
              <a:ext cx="2885449" cy="659252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79251D5-C758-4325-868C-5D30FC0DF34C}"/>
                </a:ext>
              </a:extLst>
            </p:cNvPr>
            <p:cNvSpPr/>
            <p:nvPr/>
          </p:nvSpPr>
          <p:spPr>
            <a:xfrm rot="5400000">
              <a:off x="6827496" y="-3794960"/>
              <a:ext cx="1221282" cy="886182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FFF301-21CE-4AB2-B579-7EB72C219A19}"/>
              </a:ext>
            </a:extLst>
          </p:cNvPr>
          <p:cNvCxnSpPr>
            <a:cxnSpLocks/>
          </p:cNvCxnSpPr>
          <p:nvPr/>
        </p:nvCxnSpPr>
        <p:spPr>
          <a:xfrm flipH="1">
            <a:off x="5949680" y="2978864"/>
            <a:ext cx="379697" cy="591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6AD619C-1219-4AA9-B550-60D27E5610F7}"/>
              </a:ext>
            </a:extLst>
          </p:cNvPr>
          <p:cNvSpPr txBox="1"/>
          <p:nvPr/>
        </p:nvSpPr>
        <p:spPr>
          <a:xfrm>
            <a:off x="268667" y="3495244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COUNT(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BDFE819-A48A-42D3-97D5-356B3ED1E48C}"/>
              </a:ext>
            </a:extLst>
          </p:cNvPr>
          <p:cNvSpPr txBox="1"/>
          <p:nvPr/>
        </p:nvSpPr>
        <p:spPr>
          <a:xfrm>
            <a:off x="981350" y="3154215"/>
            <a:ext cx="1252162" cy="36933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途中</a:t>
            </a:r>
          </a:p>
        </p:txBody>
      </p:sp>
    </p:spTree>
    <p:extLst>
      <p:ext uri="{BB962C8B-B14F-4D97-AF65-F5344CB8AC3E}">
        <p14:creationId xmlns:p14="http://schemas.microsoft.com/office/powerpoint/2010/main" val="14784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6636832-3214-426A-9150-B003B1B4DDA5}"/>
              </a:ext>
            </a:extLst>
          </p:cNvPr>
          <p:cNvSpPr/>
          <p:nvPr/>
        </p:nvSpPr>
        <p:spPr>
          <a:xfrm>
            <a:off x="203828" y="-77349"/>
            <a:ext cx="11696412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9F921E30-49AC-4A1A-A8BC-3EA3E2531318}"/>
              </a:ext>
            </a:extLst>
          </p:cNvPr>
          <p:cNvGrpSpPr/>
          <p:nvPr/>
        </p:nvGrpSpPr>
        <p:grpSpPr>
          <a:xfrm>
            <a:off x="1456601" y="1007823"/>
            <a:ext cx="2936862" cy="2089280"/>
            <a:chOff x="1873333" y="414819"/>
            <a:chExt cx="2936862" cy="2089280"/>
          </a:xfrm>
          <a:solidFill>
            <a:schemeClr val="bg1"/>
          </a:solidFill>
        </p:grpSpPr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9489FE10-F5F8-4DE5-A3C6-531E13998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300CD536-A7F1-48A5-9F6D-C72D734E7F56}"/>
                </a:ext>
              </a:extLst>
            </p:cNvPr>
            <p:cNvSpPr txBox="1"/>
            <p:nvPr/>
          </p:nvSpPr>
          <p:spPr>
            <a:xfrm>
              <a:off x="1873333" y="414819"/>
              <a:ext cx="1813046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TB[</a:t>
              </a:r>
              <a:r>
                <a:rPr kumimoji="1" lang="ja-JP" altLang="en-US" dirty="0"/>
                <a:t>情報</a:t>
              </a:r>
              <a:r>
                <a:rPr kumimoji="1" lang="en-US" altLang="ja-JP" dirty="0"/>
                <a:t>]</a:t>
              </a:r>
            </a:p>
            <a:p>
              <a:r>
                <a:rPr kumimoji="1" lang="ja-JP" altLang="en-US" dirty="0"/>
                <a:t>日用品項目</a:t>
              </a:r>
              <a:endParaRPr kumimoji="1" lang="en-US" altLang="ja-JP" dirty="0"/>
            </a:p>
            <a:p>
              <a:r>
                <a:rPr lang="ja-JP" altLang="en-US" dirty="0"/>
                <a:t>商品名</a:t>
              </a:r>
              <a:endParaRPr kumimoji="1" lang="ja-JP" altLang="en-US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ABC2DFB-98F4-4213-ACBD-9EAC360200D8}"/>
              </a:ext>
            </a:extLst>
          </p:cNvPr>
          <p:cNvGrpSpPr/>
          <p:nvPr/>
        </p:nvGrpSpPr>
        <p:grpSpPr>
          <a:xfrm>
            <a:off x="4324144" y="10146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75ABCF1-8DCF-41AA-90EA-3EEBC47A8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3EAFD49E-408E-4F3E-B59F-198B768F99FA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lang="ja-JP" altLang="en-US" dirty="0"/>
                <a:t>予測終了日</a:t>
              </a:r>
              <a:endParaRPr kumimoji="1" lang="en-US" altLang="ja-JP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AFA12558-637B-448C-BAEB-5B743F4C8FD8}"/>
              </a:ext>
            </a:extLst>
          </p:cNvPr>
          <p:cNvGrpSpPr/>
          <p:nvPr/>
        </p:nvGrpSpPr>
        <p:grpSpPr>
          <a:xfrm>
            <a:off x="8117607" y="11145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186CDAD8-CC40-4170-A0B0-5870BF3E4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54E7215-7891-4E5C-8913-1DB9DC0A12CE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kumimoji="1" lang="ja-JP" altLang="en-US" dirty="0"/>
                <a:t>フラグ</a:t>
              </a:r>
              <a:endParaRPr kumimoji="1" lang="en-US" altLang="ja-JP" dirty="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8565979-8108-40C4-976A-147B261AAB59}"/>
              </a:ext>
            </a:extLst>
          </p:cNvPr>
          <p:cNvGrpSpPr/>
          <p:nvPr/>
        </p:nvGrpSpPr>
        <p:grpSpPr>
          <a:xfrm>
            <a:off x="6094440" y="3072879"/>
            <a:ext cx="3297967" cy="2130291"/>
            <a:chOff x="1452615" y="-447173"/>
            <a:chExt cx="3297967" cy="2130291"/>
          </a:xfrm>
          <a:solidFill>
            <a:schemeClr val="bg1"/>
          </a:solidFill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14FCE3AC-2502-4DEA-BDF0-6BB000D5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18" y="-447173"/>
              <a:ext cx="1151764" cy="14997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C752E1D2-2653-4D8A-B229-9B77099E201F}"/>
                </a:ext>
              </a:extLst>
            </p:cNvPr>
            <p:cNvSpPr txBox="1"/>
            <p:nvPr/>
          </p:nvSpPr>
          <p:spPr>
            <a:xfrm>
              <a:off x="1452615" y="1036787"/>
              <a:ext cx="265448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dirty="0"/>
                <a:t>予測実施日 </a:t>
              </a:r>
              <a:r>
                <a:rPr kumimoji="1" lang="en-US" altLang="ja-JP" dirty="0"/>
                <a:t>- </a:t>
              </a:r>
              <a:r>
                <a:rPr kumimoji="1" lang="ja-JP" altLang="en-US" dirty="0"/>
                <a:t>現在日時</a:t>
              </a:r>
              <a:endParaRPr kumimoji="1" lang="en-US" altLang="ja-JP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EA823E-30DB-4CAA-A62A-7650ED3FA3E5}"/>
              </a:ext>
            </a:extLst>
          </p:cNvPr>
          <p:cNvGrpSpPr/>
          <p:nvPr/>
        </p:nvGrpSpPr>
        <p:grpSpPr>
          <a:xfrm>
            <a:off x="1178990" y="3270123"/>
            <a:ext cx="4334685" cy="1359867"/>
            <a:chOff x="1178990" y="3270123"/>
            <a:chExt cx="4334685" cy="1359867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7DA210E-F29A-479B-99B2-242CF7B0D484}"/>
                </a:ext>
              </a:extLst>
            </p:cNvPr>
            <p:cNvSpPr txBox="1"/>
            <p:nvPr/>
          </p:nvSpPr>
          <p:spPr>
            <a:xfrm>
              <a:off x="1178990" y="3983659"/>
              <a:ext cx="418206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onclick</a:t>
              </a:r>
              <a:r>
                <a:rPr lang="ja-JP" altLang="en-US" dirty="0"/>
                <a:t> </a:t>
              </a:r>
              <a:r>
                <a:rPr lang="en-US" altLang="ja-JP" dirty="0"/>
                <a:t>=</a:t>
              </a:r>
              <a:r>
                <a:rPr lang="ja-JP" altLang="en-US" dirty="0"/>
                <a:t> </a:t>
              </a:r>
              <a:r>
                <a:rPr lang="en-US" altLang="ja-JP" dirty="0" err="1"/>
                <a:t>showDetailModal</a:t>
              </a:r>
              <a:r>
                <a:rPr lang="en-US" altLang="ja-JP" dirty="0"/>
                <a:t>(${</a:t>
              </a:r>
              <a:r>
                <a:rPr lang="en-US" altLang="ja-JP" dirty="0" err="1"/>
                <a:t>item.itemHisId</a:t>
              </a:r>
              <a:r>
                <a:rPr lang="en-US" altLang="ja-JP" dirty="0"/>
                <a:t>})</a:t>
              </a:r>
              <a:endParaRPr kumimoji="1" lang="en-US" altLang="ja-JP" dirty="0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6BD0D581-2854-49A3-9F9D-5571556C4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289" y="3270123"/>
              <a:ext cx="1652386" cy="67854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331EAC5-9FD0-4A51-BCDC-6A7188956EF3}"/>
              </a:ext>
            </a:extLst>
          </p:cNvPr>
          <p:cNvSpPr txBox="1"/>
          <p:nvPr/>
        </p:nvSpPr>
        <p:spPr>
          <a:xfrm>
            <a:off x="315786" y="92256"/>
            <a:ext cx="3886427" cy="63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全ての列が固有の</a:t>
            </a:r>
            <a:r>
              <a:rPr lang="en-US" altLang="ja-JP" dirty="0" err="1"/>
              <a:t>ItemHisId</a:t>
            </a:r>
            <a:r>
              <a:rPr lang="ja-JP" altLang="en-US" dirty="0"/>
              <a:t>を持つ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3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5556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　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2175329" y="610864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135091A4-A097-432A-A4D1-64B85A34A655}"/>
              </a:ext>
            </a:extLst>
          </p:cNvPr>
          <p:cNvSpPr txBox="1"/>
          <p:nvPr/>
        </p:nvSpPr>
        <p:spPr>
          <a:xfrm>
            <a:off x="10894040" y="2956841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74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30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6D615D-A619-4804-9868-167C531F4EFF}"/>
              </a:ext>
            </a:extLst>
          </p:cNvPr>
          <p:cNvGrpSpPr/>
          <p:nvPr/>
        </p:nvGrpSpPr>
        <p:grpSpPr>
          <a:xfrm>
            <a:off x="195405" y="-88826"/>
            <a:ext cx="11704698" cy="6592529"/>
            <a:chOff x="192256" y="63909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92256" y="63909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216025" y="353399"/>
              <a:ext cx="5637525" cy="5909310"/>
              <a:chOff x="483413" y="1109810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483413" y="1109810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2180891" y="6137124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3420123" y="6131808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23D3B47-61A2-4E49-884A-F10EE95B8274}"/>
              </a:ext>
            </a:extLst>
          </p:cNvPr>
          <p:cNvGrpSpPr/>
          <p:nvPr/>
        </p:nvGrpSpPr>
        <p:grpSpPr>
          <a:xfrm>
            <a:off x="3443155" y="552248"/>
            <a:ext cx="5370241" cy="3258988"/>
            <a:chOff x="3443155" y="552248"/>
            <a:chExt cx="5370241" cy="3258988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1921D621-2619-4480-96A4-F2B1AC726B03}"/>
                </a:ext>
              </a:extLst>
            </p:cNvPr>
            <p:cNvGrpSpPr/>
            <p:nvPr/>
          </p:nvGrpSpPr>
          <p:grpSpPr>
            <a:xfrm flipH="1">
              <a:off x="4375117" y="552248"/>
              <a:ext cx="4438279" cy="660995"/>
              <a:chOff x="-1869059" y="-469862"/>
              <a:chExt cx="6032255" cy="614088"/>
            </a:xfrm>
            <a:solidFill>
              <a:schemeClr val="bg1"/>
            </a:solidFill>
          </p:grpSpPr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EB61DEEF-D299-4155-B6DE-99A8C7E1AA6B}"/>
                  </a:ext>
                </a:extLst>
              </p:cNvPr>
              <p:cNvCxnSpPr>
                <a:cxnSpLocks/>
                <a:endCxn id="109" idx="3"/>
              </p:cNvCxnSpPr>
              <p:nvPr/>
            </p:nvCxnSpPr>
            <p:spPr>
              <a:xfrm flipH="1">
                <a:off x="1664057" y="-469862"/>
                <a:ext cx="2499139" cy="4425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C0E615A-ED06-440C-8055-8C4D7DD7C02C}"/>
                  </a:ext>
                </a:extLst>
              </p:cNvPr>
              <p:cNvSpPr txBox="1"/>
              <p:nvPr/>
            </p:nvSpPr>
            <p:spPr>
              <a:xfrm>
                <a:off x="-1869059" y="-198896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日用品情報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07B19E77-3132-458B-A7E3-8364C26BE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767" y="1019823"/>
              <a:ext cx="2219110" cy="365453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DD18E88C-3E01-4AB5-81A3-C193F559C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160" y="1075098"/>
              <a:ext cx="2396031" cy="783644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1DBCD8D0-E5DB-418B-8DA1-DDA1C3CA614A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774160" y="1028578"/>
              <a:ext cx="2439718" cy="141123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69907651-3D02-4123-BD6D-3A7E07A4D499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443155" y="1028578"/>
              <a:ext cx="2770723" cy="278265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49137D4-3DDB-4B32-A84C-10B101DDFC49}"/>
              </a:ext>
            </a:extLst>
          </p:cNvPr>
          <p:cNvGrpSpPr/>
          <p:nvPr/>
        </p:nvGrpSpPr>
        <p:grpSpPr>
          <a:xfrm>
            <a:off x="4481967" y="2058869"/>
            <a:ext cx="5223099" cy="1228291"/>
            <a:chOff x="3590297" y="843911"/>
            <a:chExt cx="5223099" cy="1228291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59399812-FA67-4D90-A296-D764929D27D2}"/>
                </a:ext>
              </a:extLst>
            </p:cNvPr>
            <p:cNvGrpSpPr/>
            <p:nvPr/>
          </p:nvGrpSpPr>
          <p:grpSpPr>
            <a:xfrm flipH="1">
              <a:off x="3702987" y="843911"/>
              <a:ext cx="5110409" cy="725916"/>
              <a:chOff x="-1869059" y="-198897"/>
              <a:chExt cx="6945775" cy="674402"/>
            </a:xfrm>
            <a:solidFill>
              <a:schemeClr val="bg1"/>
            </a:solidFill>
          </p:grpSpPr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BBB3918F-CAD7-417F-9274-7EA0916C5729}"/>
                  </a:ext>
                </a:extLst>
              </p:cNvPr>
              <p:cNvCxnSpPr>
                <a:cxnSpLocks/>
                <a:endCxn id="121" idx="3"/>
              </p:cNvCxnSpPr>
              <p:nvPr/>
            </p:nvCxnSpPr>
            <p:spPr>
              <a:xfrm flipH="1" flipV="1">
                <a:off x="1664057" y="-27336"/>
                <a:ext cx="3412659" cy="50284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BD4EE59-6C9E-4218-BEFA-63D96C006DAE}"/>
                  </a:ext>
                </a:extLst>
              </p:cNvPr>
              <p:cNvSpPr txBox="1"/>
              <p:nvPr/>
            </p:nvSpPr>
            <p:spPr>
              <a:xfrm>
                <a:off x="-1869059" y="-198897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日用品使用履歴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B63EF5CF-2E88-4F8D-B8E8-552E109A7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97" y="1019824"/>
              <a:ext cx="2623580" cy="105237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C34F6C3-3309-45D5-804A-0DB6948506EF}"/>
              </a:ext>
            </a:extLst>
          </p:cNvPr>
          <p:cNvSpPr txBox="1"/>
          <p:nvPr/>
        </p:nvSpPr>
        <p:spPr>
          <a:xfrm flipH="1">
            <a:off x="6734929" y="2878526"/>
            <a:ext cx="3459959" cy="58477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</a:rPr>
              <a:t>ListServlet</a:t>
            </a:r>
            <a:r>
              <a:rPr kumimoji="1" lang="ja-JP" altLang="en-US" sz="3200" dirty="0">
                <a:solidFill>
                  <a:schemeClr val="bg1"/>
                </a:solidFill>
              </a:rPr>
              <a:t>で取得</a:t>
            </a:r>
            <a:endParaRPr kumimoji="1"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D7DBC2-A47C-4789-8637-7DB2182378BC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E9482AB-5AFB-4F7A-B8F0-07C679A4EDDE}"/>
              </a:ext>
            </a:extLst>
          </p:cNvPr>
          <p:cNvSpPr txBox="1"/>
          <p:nvPr/>
        </p:nvSpPr>
        <p:spPr>
          <a:xfrm>
            <a:off x="8118507" y="4255072"/>
            <a:ext cx="3665693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item_id</a:t>
            </a:r>
            <a:r>
              <a:rPr kumimoji="1" lang="ja-JP" altLang="en-US" b="1" dirty="0"/>
              <a:t>：商品名に紐づく</a:t>
            </a:r>
            <a:endParaRPr kumimoji="1" lang="en-US" altLang="ja-JP" b="1" dirty="0"/>
          </a:p>
          <a:p>
            <a:r>
              <a:rPr lang="en-US" altLang="ja-JP" b="1" dirty="0" err="1"/>
              <a:t>item_his_id</a:t>
            </a:r>
            <a:r>
              <a:rPr lang="ja-JP" altLang="en-US" b="1" dirty="0"/>
              <a:t>：同じ商品名でも使用開始日や使用終了日が違う</a:t>
            </a:r>
            <a:endParaRPr kumimoji="1" lang="ja-JP" altLang="en-US" b="1" dirty="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F5B4282-A401-4460-9336-E70E959DB4D2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50875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144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724901" y="436307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732DF8-1953-4616-9B4E-C71C0CF3EE19}"/>
              </a:ext>
            </a:extLst>
          </p:cNvPr>
          <p:cNvGrpSpPr/>
          <p:nvPr/>
        </p:nvGrpSpPr>
        <p:grpSpPr>
          <a:xfrm>
            <a:off x="5178913" y="692258"/>
            <a:ext cx="5915443" cy="4615251"/>
            <a:chOff x="5178913" y="692258"/>
            <a:chExt cx="5915443" cy="4615251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C283941-10D6-4B77-BA55-534B8BA66A3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178913" y="2327111"/>
              <a:ext cx="3283841" cy="651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831D833-E370-481E-92CE-905CED894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913" y="2326549"/>
              <a:ext cx="3283841" cy="1225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D1D23ED-A1F3-4E5D-B0B6-862C82860C2E}"/>
                </a:ext>
              </a:extLst>
            </p:cNvPr>
            <p:cNvGrpSpPr/>
            <p:nvPr/>
          </p:nvGrpSpPr>
          <p:grpSpPr>
            <a:xfrm>
              <a:off x="8501860" y="692258"/>
              <a:ext cx="2592496" cy="4615251"/>
              <a:chOff x="8501860" y="692258"/>
              <a:chExt cx="2592496" cy="46152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40D6AA-6480-428D-BCB7-A8B244029304}"/>
                  </a:ext>
                </a:extLst>
              </p:cNvPr>
              <p:cNvSpPr txBox="1"/>
              <p:nvPr/>
            </p:nvSpPr>
            <p:spPr>
              <a:xfrm>
                <a:off x="10180323" y="692258"/>
                <a:ext cx="914033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/>
                  <a:t>DB</a:t>
                </a:r>
                <a:endParaRPr kumimoji="1" lang="ja-JP" altLang="en-US" sz="4000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A3CB4F-8033-4858-A69B-E7E35CC2750F}"/>
                  </a:ext>
                </a:extLst>
              </p:cNvPr>
              <p:cNvSpPr txBox="1"/>
              <p:nvPr/>
            </p:nvSpPr>
            <p:spPr>
              <a:xfrm>
                <a:off x="8501860" y="1990045"/>
                <a:ext cx="215326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u="sng" dirty="0" err="1"/>
                  <a:t>usersTB</a:t>
                </a:r>
                <a:endParaRPr kumimoji="1" lang="en-US" altLang="ja-JP" b="1" u="sng" dirty="0"/>
              </a:p>
              <a:p>
                <a:r>
                  <a:rPr lang="en-US" altLang="ja-JP" dirty="0" err="1"/>
                  <a:t>user_name</a:t>
                </a:r>
                <a:endParaRPr lang="en-US" altLang="ja-JP" dirty="0"/>
              </a:p>
              <a:p>
                <a:r>
                  <a:rPr kumimoji="1" lang="en-US" altLang="ja-JP" dirty="0" err="1"/>
                  <a:t>user_pass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3BB7332-AE25-4C17-962A-7266E3E534AE}"/>
                  </a:ext>
                </a:extLst>
              </p:cNvPr>
              <p:cNvSpPr txBox="1"/>
              <p:nvPr/>
            </p:nvSpPr>
            <p:spPr>
              <a:xfrm>
                <a:off x="8560721" y="3105834"/>
                <a:ext cx="19563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ユーザー情報と照らし合わせ</a:t>
                </a:r>
                <a:endParaRPr kumimoji="1" lang="en-US" altLang="ja-JP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425275A-FD8E-4F73-9705-B487B3BA91A5}"/>
                  </a:ext>
                </a:extLst>
              </p:cNvPr>
              <p:cNvSpPr txBox="1"/>
              <p:nvPr/>
            </p:nvSpPr>
            <p:spPr>
              <a:xfrm>
                <a:off x="8501860" y="3830181"/>
                <a:ext cx="1956305" cy="14773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81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SELECT </a:t>
                </a:r>
                <a:r>
                  <a:rPr kumimoji="1" lang="en-US" altLang="ja-JP" dirty="0" err="1"/>
                  <a:t>user_id</a:t>
                </a:r>
                <a:endParaRPr kumimoji="1" lang="en-US" altLang="ja-JP" dirty="0"/>
              </a:p>
              <a:p>
                <a:r>
                  <a:rPr kumimoji="1" lang="en-US" altLang="ja-JP" dirty="0"/>
                  <a:t>FROM users</a:t>
                </a:r>
              </a:p>
              <a:p>
                <a:r>
                  <a:rPr lang="en-US" altLang="ja-JP" dirty="0"/>
                  <a:t>WHERE </a:t>
                </a:r>
                <a:r>
                  <a:rPr lang="en-US" altLang="ja-JP" dirty="0" err="1"/>
                  <a:t>user_name</a:t>
                </a:r>
                <a:r>
                  <a:rPr lang="en-US" altLang="ja-JP" dirty="0"/>
                  <a:t> = ?</a:t>
                </a:r>
              </a:p>
              <a:p>
                <a:r>
                  <a:rPr kumimoji="1" lang="en-US" altLang="ja-JP" dirty="0" err="1"/>
                  <a:t>user_pass</a:t>
                </a:r>
                <a:r>
                  <a:rPr kumimoji="1" lang="en-US" altLang="ja-JP" dirty="0"/>
                  <a:t> = ?</a:t>
                </a:r>
              </a:p>
            </p:txBody>
          </p:sp>
        </p:grp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BAAF29-2F08-49B2-9B42-856CAEE8372C}"/>
              </a:ext>
            </a:extLst>
          </p:cNvPr>
          <p:cNvSpPr txBox="1"/>
          <p:nvPr/>
        </p:nvSpPr>
        <p:spPr>
          <a:xfrm>
            <a:off x="8501860" y="5426248"/>
            <a:ext cx="19563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user_id</a:t>
            </a:r>
            <a:r>
              <a:rPr kumimoji="1" lang="en-US" altLang="ja-JP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null</a:t>
            </a:r>
          </a:p>
          <a:p>
            <a:r>
              <a:rPr lang="ja-JP" altLang="en-US" dirty="0"/>
              <a:t>→ログイン失敗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13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1622322" y="1020283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424142" y="573958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66B7AC8-D3BC-4479-A6B3-5604B393A0E5}"/>
              </a:ext>
            </a:extLst>
          </p:cNvPr>
          <p:cNvGrpSpPr/>
          <p:nvPr/>
        </p:nvGrpSpPr>
        <p:grpSpPr>
          <a:xfrm>
            <a:off x="4878152" y="731138"/>
            <a:ext cx="6743497" cy="5928653"/>
            <a:chOff x="4878152" y="731138"/>
            <a:chExt cx="6743497" cy="5928653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0C02FE7-84D8-4F04-B152-7C9433BA1135}"/>
                </a:ext>
              </a:extLst>
            </p:cNvPr>
            <p:cNvGrpSpPr/>
            <p:nvPr/>
          </p:nvGrpSpPr>
          <p:grpSpPr>
            <a:xfrm>
              <a:off x="4878152" y="731138"/>
              <a:ext cx="6743497" cy="5928653"/>
              <a:chOff x="4350859" y="692258"/>
              <a:chExt cx="6743497" cy="5928653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07BE3835-2AE3-48C8-8366-2605C7D3357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4350859" y="2327113"/>
                <a:ext cx="4111895" cy="818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C7664CA-71B5-45AB-B4A6-E1586671CFF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4350860" y="2326551"/>
                <a:ext cx="4111894" cy="13883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A93797A-88AE-4767-AAC9-2DF0AC644E29}"/>
                  </a:ext>
                </a:extLst>
              </p:cNvPr>
              <p:cNvGrpSpPr/>
              <p:nvPr/>
            </p:nvGrpSpPr>
            <p:grpSpPr>
              <a:xfrm>
                <a:off x="8509800" y="692258"/>
                <a:ext cx="2584556" cy="5928653"/>
                <a:chOff x="8509800" y="692258"/>
                <a:chExt cx="2584556" cy="5928653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50E8E0-5A09-493F-95E1-67CA1631082A}"/>
                    </a:ext>
                  </a:extLst>
                </p:cNvPr>
                <p:cNvSpPr txBox="1"/>
                <p:nvPr/>
              </p:nvSpPr>
              <p:spPr>
                <a:xfrm>
                  <a:off x="10180323" y="692258"/>
                  <a:ext cx="914033" cy="7078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4000" dirty="0"/>
                    <a:t>DB</a:t>
                  </a:r>
                  <a:endParaRPr kumimoji="1" lang="ja-JP" altLang="en-US" sz="4000" dirty="0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C59EA3-E82E-4547-8C79-B43EACA4B669}"/>
                    </a:ext>
                  </a:extLst>
                </p:cNvPr>
                <p:cNvSpPr txBox="1"/>
                <p:nvPr/>
              </p:nvSpPr>
              <p:spPr>
                <a:xfrm>
                  <a:off x="8509800" y="1610461"/>
                  <a:ext cx="2153265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1" u="sng" dirty="0" err="1"/>
                    <a:t>usersTB</a:t>
                  </a:r>
                  <a:endParaRPr kumimoji="1" lang="en-US" altLang="ja-JP" b="1" u="sng" dirty="0"/>
                </a:p>
                <a:p>
                  <a:r>
                    <a:rPr lang="en-US" altLang="ja-JP" dirty="0" err="1"/>
                    <a:t>user_name</a:t>
                  </a:r>
                  <a:endParaRPr lang="en-US" altLang="ja-JP" dirty="0"/>
                </a:p>
                <a:p>
                  <a:r>
                    <a:rPr kumimoji="1" lang="en-US" altLang="ja-JP" dirty="0" err="1"/>
                    <a:t>user_pass</a:t>
                  </a:r>
                  <a:endParaRPr kumimoji="1" lang="ja-JP" altLang="en-US" dirty="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C733ED5-D979-4814-B3A5-F1E06E81F568}"/>
                    </a:ext>
                  </a:extLst>
                </p:cNvPr>
                <p:cNvSpPr txBox="1"/>
                <p:nvPr/>
              </p:nvSpPr>
              <p:spPr>
                <a:xfrm>
                  <a:off x="8509800" y="5697581"/>
                  <a:ext cx="1956305" cy="92333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81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INSERT INTO </a:t>
                  </a:r>
                </a:p>
                <a:p>
                  <a:r>
                    <a:rPr kumimoji="1" lang="en-US" altLang="ja-JP" dirty="0"/>
                    <a:t>users VALUES (0, ?, ?)</a:t>
                  </a:r>
                </a:p>
              </p:txBody>
            </p:sp>
          </p:grp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19E0BED-5D0D-46BF-BFA0-6CFC5569EE5C}"/>
                </a:ext>
              </a:extLst>
            </p:cNvPr>
            <p:cNvSpPr txBox="1"/>
            <p:nvPr/>
          </p:nvSpPr>
          <p:spPr>
            <a:xfrm>
              <a:off x="9039563" y="3351637"/>
              <a:ext cx="1956305" cy="175432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1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SELECT count(</a:t>
              </a:r>
              <a:r>
                <a:rPr kumimoji="1" lang="en-US" altLang="ja-JP" dirty="0" err="1"/>
                <a:t>user_id</a:t>
              </a:r>
              <a:r>
                <a:rPr kumimoji="1" lang="en-US" altLang="ja-JP" dirty="0"/>
                <a:t>)</a:t>
              </a:r>
            </a:p>
            <a:p>
              <a:r>
                <a:rPr kumimoji="1" lang="en-US" altLang="ja-JP" dirty="0"/>
                <a:t>FROM users</a:t>
              </a:r>
            </a:p>
            <a:p>
              <a:r>
                <a:rPr lang="en-US" altLang="ja-JP" dirty="0"/>
                <a:t>WHERE </a:t>
              </a:r>
              <a:r>
                <a:rPr lang="en-US" altLang="ja-JP" dirty="0" err="1"/>
                <a:t>user_name</a:t>
              </a:r>
              <a:r>
                <a:rPr lang="en-US" altLang="ja-JP" dirty="0"/>
                <a:t> = ?</a:t>
              </a:r>
            </a:p>
            <a:p>
              <a:r>
                <a:rPr kumimoji="1" lang="en-US" altLang="ja-JP" dirty="0" err="1"/>
                <a:t>user_pass</a:t>
              </a:r>
              <a:r>
                <a:rPr kumimoji="1" lang="en-US" altLang="ja-JP" dirty="0"/>
                <a:t> = ?</a:t>
              </a: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03317D-5346-48AE-8FF9-287A09AA286E}"/>
              </a:ext>
            </a:extLst>
          </p:cNvPr>
          <p:cNvSpPr txBox="1"/>
          <p:nvPr/>
        </p:nvSpPr>
        <p:spPr>
          <a:xfrm>
            <a:off x="8989533" y="2678657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重複チェック</a:t>
            </a:r>
            <a:endParaRPr kumimoji="1" lang="en-US" altLang="ja-JP" dirty="0"/>
          </a:p>
          <a:p>
            <a:r>
              <a:rPr lang="en-US" altLang="ja-JP" dirty="0"/>
              <a:t>(COUNT = 0 </a:t>
            </a:r>
            <a:r>
              <a:rPr lang="ja-JP" altLang="en-US" dirty="0"/>
              <a:t>→　〇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CF48AA-ED01-41BC-A4C8-4A6FD7265B42}"/>
              </a:ext>
            </a:extLst>
          </p:cNvPr>
          <p:cNvSpPr txBox="1"/>
          <p:nvPr/>
        </p:nvSpPr>
        <p:spPr>
          <a:xfrm>
            <a:off x="8989533" y="5107471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重複が無い</a:t>
            </a:r>
            <a:endParaRPr kumimoji="1" lang="en-US" altLang="ja-JP" dirty="0"/>
          </a:p>
          <a:p>
            <a:r>
              <a:rPr lang="ja-JP" altLang="en-US" dirty="0"/>
              <a:t>→アカウント作成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1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112349" y="15854"/>
            <a:ext cx="11696412" cy="6592529"/>
            <a:chOff x="203691" y="59938"/>
            <a:chExt cx="11696412" cy="659252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203691" y="59938"/>
              <a:ext cx="11696412" cy="6592529"/>
              <a:chOff x="203692" y="59938"/>
              <a:chExt cx="11696412" cy="6592529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203692" y="59938"/>
                <a:ext cx="11696412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2249865" y="1404497"/>
                <a:ext cx="7773189" cy="3571569"/>
                <a:chOff x="1651820" y="1411902"/>
                <a:chExt cx="6921910" cy="35715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1651820" y="1411902"/>
                  <a:ext cx="6921910" cy="3571569"/>
                  <a:chOff x="2153265" y="593621"/>
                  <a:chExt cx="6921910" cy="3571569"/>
                </a:xfrm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5142484" y="3424684"/>
                    <a:ext cx="861848" cy="52111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2349274" y="2178817"/>
                  <a:ext cx="2541052" cy="1723962"/>
                  <a:chOff x="6872240" y="2232830"/>
                  <a:chExt cx="2541052" cy="1723962"/>
                </a:xfrm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240" y="2372792"/>
                    <a:ext cx="2541052" cy="1584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292" y="2232830"/>
                    <a:ext cx="1614491" cy="364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5422191" y="2129453"/>
                  <a:ext cx="2541052" cy="1773326"/>
                  <a:chOff x="6815598" y="2197456"/>
                  <a:chExt cx="2541052" cy="1773326"/>
                </a:xfrm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598" y="2386782"/>
                    <a:ext cx="2541052" cy="158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434" y="2197456"/>
                    <a:ext cx="1614491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3221417" y="18514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6569645" y="18092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5296726" y="426507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291897" y="59938"/>
            <a:ext cx="11696412" cy="6592529"/>
            <a:chOff x="302613" y="177594"/>
            <a:chExt cx="11696412" cy="6592529"/>
          </a:xfrm>
          <a:solidFill>
            <a:schemeClr val="bg1">
              <a:alpha val="90000"/>
            </a:schemeClr>
          </a:solidFill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302613" y="177594"/>
              <a:ext cx="11696412" cy="6592529"/>
              <a:chOff x="302614" y="177594"/>
              <a:chExt cx="11696412" cy="6592529"/>
            </a:xfrm>
            <a:grpFill/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302614" y="177594"/>
                <a:ext cx="11696412" cy="659252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8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380611" y="1593284"/>
                <a:ext cx="7773189" cy="3571569"/>
                <a:chOff x="-12723" y="1600689"/>
                <a:chExt cx="6921910" cy="3571569"/>
              </a:xfrm>
              <a:grpFill/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-12723" y="1600689"/>
                  <a:ext cx="6921910" cy="3571569"/>
                  <a:chOff x="488722" y="782408"/>
                  <a:chExt cx="6921910" cy="3571569"/>
                </a:xfrm>
                <a:grpFill/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488722" y="782408"/>
                    <a:ext cx="6921910" cy="357156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3477941" y="3613471"/>
                    <a:ext cx="861848" cy="52111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684731" y="2315316"/>
                  <a:ext cx="2541052" cy="1776250"/>
                  <a:chOff x="5207697" y="2369329"/>
                  <a:chExt cx="2541052" cy="1776250"/>
                </a:xfrm>
                <a:grpFill/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697" y="256157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896" y="2369329"/>
                    <a:ext cx="1614491" cy="36483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3757648" y="2265952"/>
                  <a:ext cx="2541052" cy="1825614"/>
                  <a:chOff x="5151055" y="2333955"/>
                  <a:chExt cx="2541052" cy="1825614"/>
                </a:xfrm>
                <a:grpFill/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1055" y="257556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5660039" y="2333955"/>
                    <a:ext cx="16144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1352163" y="20402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4700391" y="19980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3141615" y="4229968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DFB2B9-34E9-4892-854F-C0D465F2611A}"/>
              </a:ext>
            </a:extLst>
          </p:cNvPr>
          <p:cNvGrpSpPr/>
          <p:nvPr/>
        </p:nvGrpSpPr>
        <p:grpSpPr>
          <a:xfrm>
            <a:off x="2513670" y="359977"/>
            <a:ext cx="3527511" cy="2108944"/>
            <a:chOff x="2513670" y="359977"/>
            <a:chExt cx="3527511" cy="210894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F31683-C914-4441-A4D2-0F15D0751424}"/>
                </a:ext>
              </a:extLst>
            </p:cNvPr>
            <p:cNvGrpSpPr/>
            <p:nvPr/>
          </p:nvGrpSpPr>
          <p:grpSpPr>
            <a:xfrm>
              <a:off x="2513670" y="359977"/>
              <a:ext cx="2813048" cy="2096100"/>
              <a:chOff x="2513670" y="359977"/>
              <a:chExt cx="2813048" cy="209610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98EF69E-4A78-4931-8753-217002FC8910}"/>
                  </a:ext>
                </a:extLst>
              </p:cNvPr>
              <p:cNvCxnSpPr/>
              <p:nvPr/>
            </p:nvCxnSpPr>
            <p:spPr>
              <a:xfrm flipV="1">
                <a:off x="2513670" y="1158624"/>
                <a:ext cx="1009722" cy="1297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995A8F1-C368-4FC6-B937-1B1C58456C3B}"/>
                  </a:ext>
                </a:extLst>
              </p:cNvPr>
              <p:cNvSpPr txBox="1"/>
              <p:nvPr/>
            </p:nvSpPr>
            <p:spPr>
              <a:xfrm>
                <a:off x="3513672" y="359977"/>
                <a:ext cx="181304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家事実施予定日</a:t>
                </a:r>
                <a:endParaRPr kumimoji="1" lang="en-US" altLang="ja-JP" dirty="0"/>
              </a:p>
              <a:p>
                <a:r>
                  <a:rPr lang="ja-JP" altLang="en-US" dirty="0"/>
                  <a:t>家事実施フラグ</a:t>
                </a:r>
                <a:endParaRPr lang="en-US" altLang="ja-JP" dirty="0"/>
              </a:p>
              <a:p>
                <a:r>
                  <a:rPr kumimoji="1" lang="ja-JP" altLang="en-US" dirty="0"/>
                  <a:t>家事項目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4668C5B-58F1-49A6-BDD1-2F317F9C6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1459" y="1171468"/>
              <a:ext cx="1009722" cy="1297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0C63F4-F191-4055-AB56-C8AE58CB53C3}"/>
              </a:ext>
            </a:extLst>
          </p:cNvPr>
          <p:cNvSpPr txBox="1"/>
          <p:nvPr/>
        </p:nvSpPr>
        <p:spPr>
          <a:xfrm>
            <a:off x="6975976" y="203090"/>
            <a:ext cx="4755084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SELECT </a:t>
            </a:r>
            <a:r>
              <a:rPr lang="en-US" altLang="ja-JP" dirty="0" err="1"/>
              <a:t>HWHis.hw_due</a:t>
            </a:r>
            <a:r>
              <a:rPr lang="en-US" altLang="ja-JP" dirty="0"/>
              <a:t>, </a:t>
            </a:r>
            <a:r>
              <a:rPr lang="en-US" altLang="ja-JP" dirty="0" err="1"/>
              <a:t>SubHW.hw_name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HWHis</a:t>
            </a:r>
            <a:r>
              <a:rPr lang="en-US" altLang="ja-JP" dirty="0"/>
              <a:t> JOIN</a:t>
            </a:r>
            <a:endParaRPr kumimoji="1" lang="en-US" altLang="ja-JP" dirty="0"/>
          </a:p>
          <a:p>
            <a:r>
              <a:rPr kumimoji="1" lang="en-US" altLang="ja-JP" dirty="0"/>
              <a:t>(SELECT </a:t>
            </a:r>
            <a:r>
              <a:rPr kumimoji="1" lang="en-US" altLang="ja-JP" dirty="0" err="1"/>
              <a:t>hw_id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hw_name</a:t>
            </a:r>
            <a:r>
              <a:rPr kumimoji="1" lang="en-US" altLang="ja-JP" dirty="0"/>
              <a:t> FROM HW WHERE</a:t>
            </a:r>
            <a:r>
              <a:rPr lang="ja-JP" altLang="en-US" dirty="0"/>
              <a:t> ユーザー</a:t>
            </a:r>
            <a:r>
              <a:rPr lang="en-US" altLang="ja-JP" dirty="0"/>
              <a:t>ID) AS </a:t>
            </a:r>
            <a:r>
              <a:rPr lang="en-US" altLang="ja-JP" dirty="0" err="1"/>
              <a:t>SubHW</a:t>
            </a:r>
            <a:r>
              <a:rPr lang="en-US" altLang="ja-JP" dirty="0"/>
              <a:t> ON </a:t>
            </a:r>
            <a:r>
              <a:rPr lang="en-US" altLang="ja-JP" dirty="0" err="1"/>
              <a:t>SubHW.hw_id</a:t>
            </a:r>
            <a:r>
              <a:rPr lang="en-US" altLang="ja-JP" dirty="0"/>
              <a:t> = </a:t>
            </a:r>
            <a:r>
              <a:rPr lang="en-US" altLang="ja-JP" dirty="0" err="1"/>
              <a:t>HWHis.hw_id</a:t>
            </a:r>
            <a:endParaRPr lang="en-US" altLang="ja-JP" dirty="0"/>
          </a:p>
          <a:p>
            <a:r>
              <a:rPr kumimoji="1" lang="en-US" altLang="ja-JP" dirty="0"/>
              <a:t>WHERE </a:t>
            </a:r>
            <a:r>
              <a:rPr lang="en-US" altLang="ja-JP" dirty="0" err="1"/>
              <a:t>HWHis.hw_flag</a:t>
            </a:r>
            <a:r>
              <a:rPr lang="en-US" altLang="ja-JP" dirty="0"/>
              <a:t> = 0</a:t>
            </a:r>
          </a:p>
          <a:p>
            <a:r>
              <a:rPr kumimoji="1" lang="en-US" altLang="ja-JP" dirty="0"/>
              <a:t>AND </a:t>
            </a:r>
            <a:r>
              <a:rPr lang="en-US" altLang="ja-JP" dirty="0" err="1"/>
              <a:t>HWHis.hw_due</a:t>
            </a:r>
            <a:r>
              <a:rPr lang="en-US" altLang="ja-JP" dirty="0"/>
              <a:t> &lt;= CURRENT_DATE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EA7D87-EC77-42AA-A439-55C0C3ED7D64}"/>
              </a:ext>
            </a:extLst>
          </p:cNvPr>
          <p:cNvSpPr txBox="1"/>
          <p:nvPr/>
        </p:nvSpPr>
        <p:spPr>
          <a:xfrm>
            <a:off x="6738222" y="2701663"/>
            <a:ext cx="5230592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en-US" altLang="ja-JP" dirty="0" err="1"/>
              <a:t>HWHis.hw_date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{</a:t>
            </a:r>
            <a:r>
              <a:rPr kumimoji="1" lang="ja-JP" altLang="en-US" dirty="0"/>
              <a:t>未達成タスク</a:t>
            </a:r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697FB50-E262-47D6-99FE-3161CFFBA19A}"/>
              </a:ext>
            </a:extLst>
          </p:cNvPr>
          <p:cNvSpPr txBox="1"/>
          <p:nvPr/>
        </p:nvSpPr>
        <p:spPr>
          <a:xfrm>
            <a:off x="6140103" y="4147087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</p:spTree>
    <p:extLst>
      <p:ext uri="{BB962C8B-B14F-4D97-AF65-F5344CB8AC3E}">
        <p14:creationId xmlns:p14="http://schemas.microsoft.com/office/powerpoint/2010/main" val="4186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3EA9830-81F6-4977-BB74-759FD927C068}"/>
              </a:ext>
            </a:extLst>
          </p:cNvPr>
          <p:cNvSpPr/>
          <p:nvPr/>
        </p:nvSpPr>
        <p:spPr>
          <a:xfrm>
            <a:off x="3081067" y="59938"/>
            <a:ext cx="8787687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6970B0-9B7A-4AAF-9D38-77F7B748F7F6}"/>
              </a:ext>
            </a:extLst>
          </p:cNvPr>
          <p:cNvGrpSpPr/>
          <p:nvPr/>
        </p:nvGrpSpPr>
        <p:grpSpPr>
          <a:xfrm>
            <a:off x="2885181" y="994726"/>
            <a:ext cx="3508135" cy="3755362"/>
            <a:chOff x="2885181" y="994726"/>
            <a:chExt cx="3508135" cy="3755362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28026FA7-76DE-4172-B39A-18931FC0082C}"/>
                </a:ext>
              </a:extLst>
            </p:cNvPr>
            <p:cNvGrpSpPr/>
            <p:nvPr/>
          </p:nvGrpSpPr>
          <p:grpSpPr>
            <a:xfrm>
              <a:off x="2908894" y="994726"/>
              <a:ext cx="3484422" cy="2361477"/>
              <a:chOff x="1842296" y="359977"/>
              <a:chExt cx="3484422" cy="2361477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7C314F6C-8946-438A-8296-BF54909B7A3A}"/>
                  </a:ext>
                </a:extLst>
              </p:cNvPr>
              <p:cNvGrpSpPr/>
              <p:nvPr/>
            </p:nvGrpSpPr>
            <p:grpSpPr>
              <a:xfrm>
                <a:off x="1842296" y="359977"/>
                <a:ext cx="3484422" cy="1200329"/>
                <a:chOff x="1842296" y="359977"/>
                <a:chExt cx="3484422" cy="1200329"/>
              </a:xfrm>
            </p:grpSpPr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DE6C8AF-C0E7-4371-9C94-7E2F7760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296" y="1158625"/>
                  <a:ext cx="1681096" cy="1456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68791A77-7594-4279-923C-C8BE74EDDC20}"/>
                    </a:ext>
                  </a:extLst>
                </p:cNvPr>
                <p:cNvSpPr txBox="1"/>
                <p:nvPr/>
              </p:nvSpPr>
              <p:spPr>
                <a:xfrm>
                  <a:off x="3513672" y="359977"/>
                  <a:ext cx="1813046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kumimoji="1" lang="ja-JP" altLang="en-US" dirty="0"/>
                    <a:t>家事実施予定日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家事実施フラグ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家事項目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ユーザー</a:t>
                  </a:r>
                  <a:r>
                    <a:rPr lang="en-US" altLang="ja-JP" dirty="0"/>
                    <a:t>ID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6BF7D280-6411-4F4D-878B-2558E268A0E7}"/>
                  </a:ext>
                </a:extLst>
              </p:cNvPr>
              <p:cNvCxnSpPr>
                <a:cxnSpLocks/>
                <a:stCxn id="96" idx="1"/>
              </p:cNvCxnSpPr>
              <p:nvPr/>
            </p:nvCxnSpPr>
            <p:spPr>
              <a:xfrm flipV="1">
                <a:off x="2014469" y="1150932"/>
                <a:ext cx="1429778" cy="1570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F82E21B-DBC7-442A-9EAC-D83926D9F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181" y="1821373"/>
              <a:ext cx="1645334" cy="292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07DECE8-19D3-42F8-AEDB-F45D23ABD199}"/>
              </a:ext>
            </a:extLst>
          </p:cNvPr>
          <p:cNvSpPr txBox="1"/>
          <p:nvPr/>
        </p:nvSpPr>
        <p:spPr>
          <a:xfrm>
            <a:off x="6506677" y="245149"/>
            <a:ext cx="5323306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 = </a:t>
            </a:r>
            <a:r>
              <a:rPr lang="ja-JP" altLang="en-US" dirty="0"/>
              <a:t>ユーザー</a:t>
            </a:r>
            <a:r>
              <a:rPr lang="en-US" altLang="ja-JP" dirty="0"/>
              <a:t>ID)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(</a:t>
            </a:r>
            <a:r>
              <a:rPr kumimoji="1" lang="ja-JP" altLang="en-US" dirty="0"/>
              <a:t>現在日時 </a:t>
            </a:r>
            <a:r>
              <a:rPr kumimoji="1" lang="en-US" altLang="ja-JP" dirty="0"/>
              <a:t>+ 1)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D59E66A-41BA-42B2-91F0-076B31BD5FD3}"/>
              </a:ext>
            </a:extLst>
          </p:cNvPr>
          <p:cNvSpPr txBox="1"/>
          <p:nvPr/>
        </p:nvSpPr>
        <p:spPr>
          <a:xfrm>
            <a:off x="6595760" y="2343184"/>
            <a:ext cx="5230592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ja-JP" altLang="en-US" dirty="0"/>
              <a:t>実施予定日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if (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== today+1){</a:t>
            </a:r>
            <a:r>
              <a:rPr kumimoji="1" lang="ja-JP" altLang="en-US" dirty="0"/>
              <a:t>明日のタスク</a:t>
            </a:r>
            <a:r>
              <a:rPr kumimoji="1" lang="en-US" altLang="ja-JP" dirty="0"/>
              <a:t>}</a:t>
            </a:r>
          </a:p>
          <a:p>
            <a:r>
              <a:rPr lang="en-US" altLang="ja-JP" dirty="0"/>
              <a:t>else {</a:t>
            </a:r>
            <a:r>
              <a:rPr lang="ja-JP" altLang="en-US" dirty="0"/>
              <a:t>未達成タスク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893B718-CDB9-470E-A4DC-2F596C5AD521}"/>
              </a:ext>
            </a:extLst>
          </p:cNvPr>
          <p:cNvGrpSpPr/>
          <p:nvPr/>
        </p:nvGrpSpPr>
        <p:grpSpPr>
          <a:xfrm>
            <a:off x="2924380" y="3678395"/>
            <a:ext cx="8889558" cy="2923058"/>
            <a:chOff x="2924380" y="3678395"/>
            <a:chExt cx="8889558" cy="292305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76A715E-F852-416F-83FA-53952DB3966A}"/>
                </a:ext>
              </a:extLst>
            </p:cNvPr>
            <p:cNvGrpSpPr/>
            <p:nvPr/>
          </p:nvGrpSpPr>
          <p:grpSpPr>
            <a:xfrm>
              <a:off x="2924380" y="3678395"/>
              <a:ext cx="3827282" cy="2299217"/>
              <a:chOff x="2922740" y="3626079"/>
              <a:chExt cx="3827282" cy="2299217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9CDD08E-9E6E-45E7-A1C0-967D9EFDFFB9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 flipV="1">
                <a:off x="2922740" y="4226244"/>
                <a:ext cx="1633496" cy="1699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AF3AF-051F-4411-AC44-E33AA0ED7682}"/>
                  </a:ext>
                </a:extLst>
              </p:cNvPr>
              <p:cNvSpPr txBox="1"/>
              <p:nvPr/>
            </p:nvSpPr>
            <p:spPr>
              <a:xfrm>
                <a:off x="4556236" y="3626079"/>
                <a:ext cx="219378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日用品終了予定日</a:t>
                </a:r>
                <a:endParaRPr kumimoji="1" lang="en-US" altLang="ja-JP" dirty="0"/>
              </a:p>
              <a:p>
                <a:r>
                  <a:rPr lang="ja-JP" altLang="en-US" dirty="0"/>
                  <a:t>日用品使用フラグ</a:t>
                </a:r>
                <a:endParaRPr lang="en-US" altLang="ja-JP" dirty="0"/>
              </a:p>
              <a:p>
                <a:r>
                  <a:rPr kumimoji="1" lang="ja-JP" altLang="en-US" dirty="0"/>
                  <a:t>日用品項目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FE95F2D7-E1BD-449E-B435-698A15303127}"/>
                </a:ext>
              </a:extLst>
            </p:cNvPr>
            <p:cNvSpPr txBox="1"/>
            <p:nvPr/>
          </p:nvSpPr>
          <p:spPr>
            <a:xfrm>
              <a:off x="5958301" y="4293129"/>
              <a:ext cx="5855637" cy="23083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SELECT </a:t>
              </a:r>
              <a:r>
                <a:rPr kumimoji="1" lang="ja-JP" altLang="en-US" dirty="0"/>
                <a:t>使用終了予定日</a:t>
              </a:r>
              <a:r>
                <a:rPr kumimoji="1" lang="en-US" altLang="ja-JP" dirty="0"/>
                <a:t>,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日用品項目 </a:t>
              </a:r>
              <a:endParaRPr kumimoji="1" lang="en-US" altLang="ja-JP" dirty="0"/>
            </a:p>
            <a:p>
              <a:r>
                <a:rPr kumimoji="1" lang="en-US" altLang="ja-JP" dirty="0"/>
                <a:t>FROM </a:t>
              </a:r>
              <a:r>
                <a:rPr lang="ja-JP" altLang="en-US" dirty="0"/>
                <a:t>日用品</a:t>
              </a:r>
              <a:r>
                <a:rPr kumimoji="1" lang="ja-JP" altLang="en-US" dirty="0"/>
                <a:t>履歴</a:t>
              </a:r>
              <a:endParaRPr kumimoji="1" lang="en-US" altLang="ja-JP" dirty="0"/>
            </a:p>
            <a:p>
              <a:r>
                <a:rPr lang="en-US" altLang="ja-JP" dirty="0"/>
                <a:t>JOIN (SELECT </a:t>
              </a:r>
              <a:r>
                <a:rPr lang="ja-JP" altLang="en-US" dirty="0"/>
                <a:t>日用品</a:t>
              </a:r>
              <a:r>
                <a:rPr lang="en-US" altLang="ja-JP" dirty="0"/>
                <a:t>ID, </a:t>
              </a:r>
              <a:r>
                <a:rPr lang="ja-JP" altLang="en-US" dirty="0"/>
                <a:t>日用品項目 </a:t>
              </a:r>
              <a:r>
                <a:rPr lang="en-US" altLang="ja-JP" dirty="0"/>
                <a:t>FROM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lang="en-US" altLang="ja-JP" dirty="0"/>
                <a:t>WHERE </a:t>
              </a:r>
              <a:r>
                <a:rPr lang="ja-JP" altLang="en-US" u="sng" dirty="0"/>
                <a:t>ユーザー</a:t>
              </a:r>
              <a:r>
                <a:rPr lang="en-US" altLang="ja-JP" u="sng" dirty="0"/>
                <a:t>ID</a:t>
              </a:r>
              <a:r>
                <a:rPr lang="en-US" altLang="ja-JP" dirty="0"/>
                <a:t> = </a:t>
              </a:r>
              <a:r>
                <a:rPr lang="ja-JP" altLang="en-US" dirty="0"/>
                <a:t>ユーザー</a:t>
              </a:r>
              <a:r>
                <a:rPr lang="en-US" altLang="ja-JP" dirty="0"/>
                <a:t>ID) AS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kumimoji="1" lang="en-US" altLang="ja-JP" dirty="0"/>
                <a:t>ON </a:t>
              </a:r>
              <a:r>
                <a:rPr kumimoji="1" lang="ja-JP" altLang="en-US" dirty="0"/>
                <a:t>日用品履歴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 =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</a:t>
              </a:r>
            </a:p>
            <a:p>
              <a:r>
                <a:rPr lang="en-US" altLang="ja-JP" dirty="0"/>
                <a:t>WHERE </a:t>
              </a:r>
              <a:r>
                <a:rPr lang="ja-JP" altLang="en-US" dirty="0"/>
                <a:t>日用品終了フラグ </a:t>
              </a:r>
              <a:r>
                <a:rPr lang="en-US" altLang="ja-JP" dirty="0"/>
                <a:t>= 0</a:t>
              </a:r>
            </a:p>
            <a:p>
              <a:r>
                <a:rPr kumimoji="1" lang="en-US" altLang="ja-JP" dirty="0"/>
                <a:t>AND </a:t>
              </a:r>
              <a:r>
                <a:rPr kumimoji="1" lang="ja-JP" altLang="en-US" dirty="0"/>
                <a:t>使用</a:t>
              </a:r>
              <a:r>
                <a:rPr lang="ja-JP" altLang="en-US" dirty="0"/>
                <a:t>終了</a:t>
              </a:r>
              <a:r>
                <a:rPr kumimoji="1" lang="ja-JP" altLang="en-US" dirty="0"/>
                <a:t>予定日 </a:t>
              </a:r>
              <a:r>
                <a:rPr kumimoji="1" lang="en-US" altLang="ja-JP" dirty="0"/>
                <a:t>&lt;= (</a:t>
              </a:r>
              <a:r>
                <a:rPr kumimoji="1" lang="ja-JP" altLang="en-US" dirty="0"/>
                <a:t>現在日時 </a:t>
              </a:r>
              <a:r>
                <a:rPr kumimoji="1" lang="en-US" altLang="ja-JP" dirty="0"/>
                <a:t>+ 7)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63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3594</Words>
  <Application>Microsoft Office PowerPoint</Application>
  <PresentationFormat>ワイド画面</PresentationFormat>
  <Paragraphs>1513</Paragraphs>
  <Slides>32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29</cp:revision>
  <dcterms:created xsi:type="dcterms:W3CDTF">2023-06-07T06:16:59Z</dcterms:created>
  <dcterms:modified xsi:type="dcterms:W3CDTF">2023-06-20T06:22:28Z</dcterms:modified>
</cp:coreProperties>
</file>