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7" d="100"/>
          <a:sy n="67" d="100"/>
        </p:scale>
        <p:origin x="5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2023/6/7</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2023/6/7</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2023/6/7</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1" y="1130532"/>
            <a:ext cx="7922029" cy="1820426"/>
          </a:xfrm>
        </p:spPr>
        <p:txBody>
          <a:bodyPr>
            <a:normAutofit fontScale="25000" lnSpcReduction="20000"/>
          </a:bodyPr>
          <a:lstStyle/>
          <a:p>
            <a:pPr rtl="0">
              <a:lnSpc>
                <a:spcPct val="120000"/>
              </a:lnSpc>
              <a:spcBef>
                <a:spcPts val="0"/>
              </a:spcBef>
              <a:spcAft>
                <a:spcPts val="0"/>
              </a:spcAft>
            </a:pPr>
            <a:r>
              <a:rPr lang="ja-JP" altLang="en-US" sz="5600" b="0" i="0" u="none" strike="noStrike" dirty="0">
                <a:solidFill>
                  <a:srgbClr val="1D1C1D"/>
                </a:solidFill>
                <a:effectLst/>
                <a:latin typeface="Arial" panose="020B0604020202020204" pitchFamily="34" charset="0"/>
              </a:rPr>
              <a:t>代々受け継がれる温泉旅館の家系に生まれる。家には、頑固な父、優秀な兄と比べられる毎日。罵られ続け、早１８年。とうとう我慢の限界になり、衝動的に家を飛び出す。毎日深夜まで遊び呆け</a:t>
            </a:r>
            <a:r>
              <a:rPr lang="ja-JP" altLang="en-US" sz="5600" dirty="0">
                <a:solidFill>
                  <a:srgbClr val="1D1C1D"/>
                </a:solidFill>
                <a:latin typeface="Arial" panose="020B0604020202020204" pitchFamily="34" charset="0"/>
              </a:rPr>
              <a:t>、</a:t>
            </a:r>
            <a:r>
              <a:rPr lang="ja-JP" altLang="en-US" sz="5600" b="0" i="0" u="none" strike="noStrike" dirty="0">
                <a:solidFill>
                  <a:srgbClr val="1D1C1D"/>
                </a:solidFill>
                <a:effectLst/>
                <a:latin typeface="Arial" panose="020B0604020202020204" pitchFamily="34" charset="0"/>
              </a:rPr>
              <a:t>アットホームな環境に惹かれて生命保険会社に就職したが、まさかのブラック企業。ノルマを超えるまで帰れない毎日サービス残業の日々。</a:t>
            </a:r>
            <a:r>
              <a:rPr lang="ja-JP" altLang="en-US" sz="5600" dirty="0">
                <a:solidFill>
                  <a:srgbClr val="1D1C1D"/>
                </a:solidFill>
                <a:latin typeface="Arial" panose="020B0604020202020204" pitchFamily="34" charset="0"/>
              </a:rPr>
              <a:t>また、</a:t>
            </a:r>
            <a:r>
              <a:rPr lang="ja-JP" altLang="en-US" sz="5600" b="0" i="0" u="none" strike="noStrike" dirty="0">
                <a:solidFill>
                  <a:srgbClr val="1D1C1D"/>
                </a:solidFill>
                <a:effectLst/>
                <a:latin typeface="Arial" panose="020B0604020202020204" pitchFamily="34" charset="0"/>
              </a:rPr>
              <a:t>身内に営業をし過ぎて友達が大幅に減少。成績もあまり伸びず、苦戦の毎日。</a:t>
            </a:r>
            <a:endParaRPr lang="en-US" altLang="ja-JP" sz="5600" b="0" i="0" u="none" strike="noStrike" dirty="0">
              <a:solidFill>
                <a:srgbClr val="1D1C1D"/>
              </a:solidFill>
              <a:effectLst/>
              <a:latin typeface="Arial" panose="020B0604020202020204" pitchFamily="34" charset="0"/>
            </a:endParaRPr>
          </a:p>
          <a:p>
            <a:pPr rtl="0">
              <a:lnSpc>
                <a:spcPct val="120000"/>
              </a:lnSpc>
              <a:spcBef>
                <a:spcPts val="0"/>
              </a:spcBef>
              <a:spcAft>
                <a:spcPts val="0"/>
              </a:spcAft>
            </a:pPr>
            <a:endParaRPr lang="en-US" altLang="ja-JP" sz="5600" b="0" i="0" u="none" strike="noStrike" dirty="0">
              <a:solidFill>
                <a:srgbClr val="1D1C1D"/>
              </a:solidFill>
              <a:effectLst/>
              <a:latin typeface="Arial" panose="020B0604020202020204" pitchFamily="34" charset="0"/>
            </a:endParaRPr>
          </a:p>
          <a:p>
            <a:pPr rtl="0">
              <a:lnSpc>
                <a:spcPct val="120000"/>
              </a:lnSpc>
              <a:spcBef>
                <a:spcPts val="0"/>
              </a:spcBef>
              <a:spcAft>
                <a:spcPts val="0"/>
              </a:spcAft>
            </a:pPr>
            <a:r>
              <a:rPr lang="ja-JP" altLang="en-US" sz="5600" b="0" i="0" u="none" strike="noStrike" dirty="0">
                <a:solidFill>
                  <a:srgbClr val="1D1C1D"/>
                </a:solidFill>
                <a:effectLst/>
                <a:latin typeface="Arial" panose="020B0604020202020204" pitchFamily="34" charset="0"/>
              </a:rPr>
              <a:t>生活</a:t>
            </a:r>
            <a:r>
              <a:rPr lang="ja-JP" altLang="en-US" sz="5600" dirty="0">
                <a:solidFill>
                  <a:srgbClr val="1D1C1D"/>
                </a:solidFill>
                <a:latin typeface="Arial" panose="020B0604020202020204" pitchFamily="34" charset="0"/>
              </a:rPr>
              <a:t>では、</a:t>
            </a:r>
            <a:r>
              <a:rPr lang="ja-JP" altLang="en-US" sz="5600" b="0" i="0" u="none" strike="noStrike" dirty="0">
                <a:solidFill>
                  <a:srgbClr val="1D1C1D"/>
                </a:solidFill>
                <a:effectLst/>
                <a:latin typeface="Arial" panose="020B0604020202020204" pitchFamily="34" charset="0"/>
              </a:rPr>
              <a:t>満員電車通勤。自炊経験なし。</a:t>
            </a:r>
            <a:endParaRPr lang="ja-JP" altLang="en-US" sz="5600" b="0" dirty="0">
              <a:effectLst/>
            </a:endParaRPr>
          </a:p>
          <a:p>
            <a:pPr rtl="0">
              <a:lnSpc>
                <a:spcPct val="120000"/>
              </a:lnSpc>
              <a:spcBef>
                <a:spcPts val="0"/>
              </a:spcBef>
              <a:spcAft>
                <a:spcPts val="0"/>
              </a:spcAft>
            </a:pPr>
            <a:r>
              <a:rPr lang="ja-JP" altLang="en-US" sz="5600" b="0" i="0" u="none" strike="noStrike" dirty="0">
                <a:solidFill>
                  <a:srgbClr val="1D1C1D"/>
                </a:solidFill>
                <a:effectLst/>
                <a:latin typeface="Arial" panose="020B0604020202020204" pitchFamily="34" charset="0"/>
              </a:rPr>
              <a:t>上司からのお誘いを断れず、好きでもない飲み会に強制参加。</a:t>
            </a:r>
            <a:endParaRPr lang="ja-JP" altLang="en-US" sz="5600" b="0" dirty="0">
              <a:effectLst/>
            </a:endParaRPr>
          </a:p>
          <a:p>
            <a:br>
              <a:rPr lang="ja-JP" altLang="en-US" dirty="0"/>
            </a:br>
            <a:endParaRPr lang="ja-JP" altLang="en-US" dirty="0"/>
          </a:p>
        </p:txBody>
      </p:sp>
      <p:pic>
        <p:nvPicPr>
          <p:cNvPr id="12" name="図プレースホルダー 11" descr="スーツを着た男性&#10;&#10;自動的に生成された説明">
            <a:extLst>
              <a:ext uri="{FF2B5EF4-FFF2-40B4-BE49-F238E27FC236}">
                <a16:creationId xmlns:a16="http://schemas.microsoft.com/office/drawing/2014/main" id="{8B9CC2E2-287E-43DE-8EA8-1A0BAFF6682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11" r="1811"/>
          <a:stretch>
            <a:fillRect/>
          </a:stretch>
        </p:blipFill>
        <p:spPr>
          <a:xfrm>
            <a:off x="276224" y="714375"/>
            <a:ext cx="3125788" cy="2161886"/>
          </a:xfrm>
          <a:ln>
            <a:solidFill>
              <a:schemeClr val="tx1"/>
            </a:solidFill>
          </a:ln>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6" y="3509756"/>
            <a:ext cx="3125788" cy="2767219"/>
          </a:xfrm>
        </p:spPr>
        <p:txBody>
          <a:bodyPr>
            <a:normAutofit fontScale="70000" lnSpcReduction="20000"/>
          </a:bodyPr>
          <a:lstStyle/>
          <a:p>
            <a:pPr rtl="0">
              <a:lnSpc>
                <a:spcPct val="120000"/>
              </a:lnSpc>
              <a:spcBef>
                <a:spcPts val="0"/>
              </a:spcBef>
              <a:spcAft>
                <a:spcPts val="0"/>
              </a:spcAft>
            </a:pPr>
            <a:r>
              <a:rPr lang="ja-JP" altLang="en-US" sz="1800" b="0" i="0" u="none" strike="noStrike" dirty="0">
                <a:solidFill>
                  <a:srgbClr val="1D1C1D"/>
                </a:solidFill>
                <a:effectLst/>
                <a:latin typeface="Arial" panose="020B0604020202020204" pitchFamily="34" charset="0"/>
              </a:rPr>
              <a:t>・氏名：冨樫　湯出次郎</a:t>
            </a:r>
            <a:endParaRPr lang="ja-JP" altLang="en-US" b="0" dirty="0">
              <a:effectLst/>
            </a:endParaRPr>
          </a:p>
          <a:p>
            <a:pPr rtl="0">
              <a:lnSpc>
                <a:spcPct val="120000"/>
              </a:lnSpc>
              <a:spcBef>
                <a:spcPts val="0"/>
              </a:spcBef>
              <a:spcAft>
                <a:spcPts val="0"/>
              </a:spcAft>
            </a:pPr>
            <a:r>
              <a:rPr lang="ja-JP" altLang="en-US" sz="1800" b="0" i="0" u="none" strike="noStrike" dirty="0">
                <a:solidFill>
                  <a:srgbClr val="1D1C1D"/>
                </a:solidFill>
                <a:effectLst/>
                <a:latin typeface="Arial" panose="020B0604020202020204" pitchFamily="34" charset="0"/>
              </a:rPr>
              <a:t>・年齢：</a:t>
            </a:r>
            <a:r>
              <a:rPr lang="en-US" altLang="ja-JP" sz="1800" b="0" i="0" u="none" strike="noStrike" dirty="0">
                <a:solidFill>
                  <a:srgbClr val="1D1C1D"/>
                </a:solidFill>
                <a:effectLst/>
                <a:latin typeface="Arial" panose="020B0604020202020204" pitchFamily="34" charset="0"/>
              </a:rPr>
              <a:t>29</a:t>
            </a:r>
            <a:endParaRPr lang="ja-JP" altLang="en-US" b="0" dirty="0">
              <a:effectLst/>
            </a:endParaRPr>
          </a:p>
          <a:p>
            <a:pPr rtl="0">
              <a:lnSpc>
                <a:spcPct val="120000"/>
              </a:lnSpc>
              <a:spcBef>
                <a:spcPts val="0"/>
              </a:spcBef>
              <a:spcAft>
                <a:spcPts val="0"/>
              </a:spcAft>
            </a:pPr>
            <a:r>
              <a:rPr lang="ja-JP" altLang="en-US" sz="1800" b="0" i="0" u="none" strike="noStrike" dirty="0">
                <a:solidFill>
                  <a:srgbClr val="1D1C1D"/>
                </a:solidFill>
                <a:effectLst/>
                <a:latin typeface="Arial" panose="020B0604020202020204" pitchFamily="34" charset="0"/>
              </a:rPr>
              <a:t>・職業：生命保険の営業</a:t>
            </a:r>
            <a:endParaRPr lang="ja-JP" altLang="en-US" b="0" dirty="0">
              <a:effectLst/>
            </a:endParaRPr>
          </a:p>
          <a:p>
            <a:pPr rtl="0">
              <a:lnSpc>
                <a:spcPct val="120000"/>
              </a:lnSpc>
              <a:spcBef>
                <a:spcPts val="0"/>
              </a:spcBef>
              <a:spcAft>
                <a:spcPts val="0"/>
              </a:spcAft>
            </a:pPr>
            <a:r>
              <a:rPr lang="ja-JP" altLang="en-US" sz="1800" b="0" i="0" u="none" strike="noStrike" dirty="0">
                <a:solidFill>
                  <a:srgbClr val="1D1C1D"/>
                </a:solidFill>
                <a:effectLst/>
                <a:latin typeface="Arial" panose="020B0604020202020204" pitchFamily="34" charset="0"/>
              </a:rPr>
              <a:t>・役職：なし</a:t>
            </a:r>
            <a:endParaRPr lang="ja-JP" altLang="en-US" b="0" dirty="0">
              <a:effectLst/>
            </a:endParaRPr>
          </a:p>
          <a:p>
            <a:pPr rtl="0">
              <a:lnSpc>
                <a:spcPct val="120000"/>
              </a:lnSpc>
              <a:spcBef>
                <a:spcPts val="0"/>
              </a:spcBef>
              <a:spcAft>
                <a:spcPts val="0"/>
              </a:spcAft>
            </a:pPr>
            <a:r>
              <a:rPr lang="ja-JP" altLang="en-US" sz="1800" b="0" i="0" u="none" strike="noStrike" dirty="0">
                <a:solidFill>
                  <a:srgbClr val="1D1C1D"/>
                </a:solidFill>
                <a:effectLst/>
                <a:latin typeface="Arial" panose="020B0604020202020204" pitchFamily="34" charset="0"/>
              </a:rPr>
              <a:t>・収入：</a:t>
            </a:r>
            <a:r>
              <a:rPr lang="en-US" altLang="ja-JP" sz="1800" b="0" i="0" u="none" strike="noStrike" dirty="0">
                <a:solidFill>
                  <a:srgbClr val="1D1C1D"/>
                </a:solidFill>
                <a:effectLst/>
                <a:latin typeface="Arial" panose="020B0604020202020204" pitchFamily="34" charset="0"/>
              </a:rPr>
              <a:t>400</a:t>
            </a:r>
            <a:r>
              <a:rPr lang="ja-JP" altLang="en-US" sz="1800" b="0" i="0" u="none" strike="noStrike" dirty="0">
                <a:solidFill>
                  <a:srgbClr val="1D1C1D"/>
                </a:solidFill>
                <a:effectLst/>
                <a:latin typeface="Arial" panose="020B0604020202020204" pitchFamily="34" charset="0"/>
              </a:rPr>
              <a:t>万</a:t>
            </a:r>
            <a:endParaRPr lang="ja-JP" altLang="en-US" b="0" dirty="0">
              <a:effectLst/>
            </a:endParaRPr>
          </a:p>
          <a:p>
            <a:pPr rtl="0">
              <a:lnSpc>
                <a:spcPct val="120000"/>
              </a:lnSpc>
              <a:spcBef>
                <a:spcPts val="0"/>
              </a:spcBef>
              <a:spcAft>
                <a:spcPts val="0"/>
              </a:spcAft>
            </a:pPr>
            <a:r>
              <a:rPr lang="ja-JP" altLang="en-US" sz="1800" b="0" i="0" u="none" strike="noStrike" dirty="0">
                <a:solidFill>
                  <a:srgbClr val="1D1C1D"/>
                </a:solidFill>
                <a:effectLst/>
                <a:latin typeface="Arial" panose="020B0604020202020204" pitchFamily="34" charset="0"/>
              </a:rPr>
              <a:t>・学歴：大卒（大学の奨学金がある）</a:t>
            </a:r>
            <a:endParaRPr lang="ja-JP" altLang="en-US" b="0" dirty="0">
              <a:effectLst/>
            </a:endParaRPr>
          </a:p>
          <a:p>
            <a:pPr rtl="0">
              <a:lnSpc>
                <a:spcPct val="120000"/>
              </a:lnSpc>
              <a:spcBef>
                <a:spcPts val="0"/>
              </a:spcBef>
              <a:spcAft>
                <a:spcPts val="0"/>
              </a:spcAft>
            </a:pPr>
            <a:r>
              <a:rPr lang="ja-JP" altLang="en-US" sz="1800" b="0" i="0" u="none" strike="noStrike" dirty="0">
                <a:solidFill>
                  <a:srgbClr val="1D1C1D"/>
                </a:solidFill>
                <a:effectLst/>
                <a:latin typeface="Arial" panose="020B0604020202020204" pitchFamily="34" charset="0"/>
              </a:rPr>
              <a:t>・出生：熊本県</a:t>
            </a:r>
            <a:endParaRPr lang="ja-JP" altLang="en-US" b="0" dirty="0">
              <a:effectLst/>
            </a:endParaRPr>
          </a:p>
          <a:p>
            <a:pPr rtl="0">
              <a:lnSpc>
                <a:spcPct val="120000"/>
              </a:lnSpc>
              <a:spcBef>
                <a:spcPts val="0"/>
              </a:spcBef>
              <a:spcAft>
                <a:spcPts val="0"/>
              </a:spcAft>
            </a:pPr>
            <a:r>
              <a:rPr lang="ja-JP" altLang="en-US" sz="1800" b="0" i="0" u="none" strike="noStrike" dirty="0">
                <a:solidFill>
                  <a:srgbClr val="1D1C1D"/>
                </a:solidFill>
                <a:effectLst/>
                <a:latin typeface="Arial" panose="020B0604020202020204" pitchFamily="34" charset="0"/>
              </a:rPr>
              <a:t>・家族：祖父母、両親、兄、弟、妹</a:t>
            </a:r>
            <a:endParaRPr lang="ja-JP" altLang="en-US" b="0" dirty="0">
              <a:effectLst/>
            </a:endParaRPr>
          </a:p>
          <a:p>
            <a:pPr rtl="0">
              <a:lnSpc>
                <a:spcPct val="120000"/>
              </a:lnSpc>
              <a:spcBef>
                <a:spcPts val="0"/>
              </a:spcBef>
              <a:spcAft>
                <a:spcPts val="0"/>
              </a:spcAft>
            </a:pPr>
            <a:r>
              <a:rPr lang="ja-JP" altLang="en-US" sz="1800" b="0" i="0" u="none" strike="noStrike" dirty="0">
                <a:solidFill>
                  <a:srgbClr val="1D1C1D"/>
                </a:solidFill>
                <a:effectLst/>
                <a:latin typeface="Arial" panose="020B0604020202020204" pitchFamily="34" charset="0"/>
              </a:rPr>
              <a:t>・特徴：基本一人好き。一人暮らしのブランド好き。田舎から都内へ。営業ノルマギリギリ。ゲームに重課金。</a:t>
            </a:r>
            <a:endParaRPr lang="ja-JP" altLang="en-US" b="0" dirty="0">
              <a:effectLst/>
            </a:endParaRPr>
          </a:p>
          <a:p>
            <a:br>
              <a:rPr lang="ja-JP" altLang="en-US" dirty="0"/>
            </a:br>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54333" y="3471656"/>
            <a:ext cx="4876801" cy="2476501"/>
          </a:xfrm>
        </p:spPr>
        <p:txBody>
          <a:bodyPr/>
          <a:lstStyle/>
          <a:p>
            <a:pPr rtl="0">
              <a:spcBef>
                <a:spcPts val="0"/>
              </a:spcBef>
              <a:spcAft>
                <a:spcPts val="0"/>
              </a:spcAft>
            </a:pPr>
            <a:endParaRPr lang="ja-JP" altLang="en-US" b="0" dirty="0">
              <a:effectLst/>
            </a:endParaRPr>
          </a:p>
          <a:p>
            <a:pPr rtl="0">
              <a:spcBef>
                <a:spcPts val="0"/>
              </a:spcBef>
              <a:spcAft>
                <a:spcPts val="0"/>
              </a:spcAft>
            </a:pPr>
            <a:r>
              <a:rPr lang="ja-JP" altLang="en-US" sz="1400" b="0" i="0" u="none" strike="noStrike" dirty="0">
                <a:solidFill>
                  <a:srgbClr val="1D1C1D"/>
                </a:solidFill>
                <a:effectLst/>
                <a:latin typeface="Arial" panose="020B0604020202020204" pitchFamily="34" charset="0"/>
              </a:rPr>
              <a:t>不満：私生活も仕事も何も上手くいかない、癒しが欲しい、友達がほしい、</a:t>
            </a:r>
            <a:r>
              <a:rPr lang="ja-JP" altLang="en-US" sz="1400" dirty="0">
                <a:solidFill>
                  <a:srgbClr val="1D1C1D"/>
                </a:solidFill>
                <a:latin typeface="Arial" panose="020B0604020202020204" pitchFamily="34" charset="0"/>
              </a:rPr>
              <a:t>会社の人に不満</a:t>
            </a:r>
            <a:endParaRPr lang="ja-JP" altLang="en-US" sz="1400" b="0" dirty="0">
              <a:effectLst/>
            </a:endParaRPr>
          </a:p>
          <a:p>
            <a:pPr rtl="0">
              <a:spcBef>
                <a:spcPts val="0"/>
              </a:spcBef>
              <a:spcAft>
                <a:spcPts val="0"/>
              </a:spcAft>
            </a:pPr>
            <a:br>
              <a:rPr lang="ja-JP" altLang="en-US" sz="1400" b="0" dirty="0">
                <a:effectLst/>
              </a:rPr>
            </a:br>
            <a:r>
              <a:rPr lang="ja-JP" altLang="en-US" sz="1400" dirty="0">
                <a:solidFill>
                  <a:srgbClr val="1D1C1D"/>
                </a:solidFill>
                <a:latin typeface="Arial" panose="020B0604020202020204" pitchFamily="34" charset="0"/>
              </a:rPr>
              <a:t>満足</a:t>
            </a:r>
            <a:r>
              <a:rPr lang="ja-JP" altLang="en-US" sz="1400" b="0" i="0" u="none" strike="noStrike" dirty="0">
                <a:solidFill>
                  <a:srgbClr val="1D1C1D"/>
                </a:solidFill>
                <a:effectLst/>
                <a:latin typeface="Arial" panose="020B0604020202020204" pitchFamily="34" charset="0"/>
              </a:rPr>
              <a:t>：社交辞令でも褒められる、課金して</a:t>
            </a:r>
            <a:r>
              <a:rPr lang="ja-JP" altLang="en-US" sz="1400" dirty="0">
                <a:solidFill>
                  <a:srgbClr val="1D1C1D"/>
                </a:solidFill>
                <a:latin typeface="Arial" panose="020B0604020202020204" pitchFamily="34" charset="0"/>
              </a:rPr>
              <a:t>優位になる</a:t>
            </a:r>
            <a:r>
              <a:rPr lang="ja-JP" altLang="en-US" sz="1400" b="0" i="0" u="none" strike="noStrike" dirty="0">
                <a:solidFill>
                  <a:srgbClr val="1D1C1D"/>
                </a:solidFill>
                <a:effectLst/>
                <a:latin typeface="Arial" panose="020B0604020202020204" pitchFamily="34" charset="0"/>
              </a:rPr>
              <a:t>こと、見栄をはって他人を見下したい</a:t>
            </a:r>
            <a:endParaRPr lang="ja-JP" altLang="en-US" sz="1400" b="0" dirty="0">
              <a:effectLst/>
            </a:endParaRPr>
          </a:p>
          <a:p>
            <a:br>
              <a:rPr lang="ja-JP" altLang="en-US" dirty="0"/>
            </a:br>
            <a:endParaRPr lang="ja-JP" altLang="en-US" dirty="0"/>
          </a:p>
        </p:txBody>
      </p:sp>
      <p:sp>
        <p:nvSpPr>
          <p:cNvPr id="11" name="コンテンツ プレースホルダー 8">
            <a:extLst>
              <a:ext uri="{FF2B5EF4-FFF2-40B4-BE49-F238E27FC236}">
                <a16:creationId xmlns:a16="http://schemas.microsoft.com/office/drawing/2014/main" id="{65594B37-AC91-4087-8052-E8FFC87AF907}"/>
              </a:ext>
            </a:extLst>
          </p:cNvPr>
          <p:cNvSpPr>
            <a:spLocks noGrp="1"/>
          </p:cNvSpPr>
          <p:nvPr>
            <p:ph idx="15"/>
          </p:nvPr>
        </p:nvSpPr>
        <p:spPr>
          <a:xfrm>
            <a:off x="8944494" y="3500231"/>
            <a:ext cx="2859577" cy="2586244"/>
          </a:xfrm>
        </p:spPr>
        <p:txBody>
          <a:bodyPr>
            <a:noAutofit/>
          </a:bodyPr>
          <a:lstStyle/>
          <a:p>
            <a:r>
              <a:rPr lang="en-US" altLang="ja-JP" sz="1400" dirty="0"/>
              <a:t>LINE</a:t>
            </a:r>
            <a:r>
              <a:rPr lang="ja-JP" altLang="en-US" sz="1400" dirty="0"/>
              <a:t>：毎日。タイムラインは見ない。</a:t>
            </a:r>
          </a:p>
          <a:p>
            <a:r>
              <a:rPr lang="en-US" altLang="ja-JP" sz="1400" dirty="0"/>
              <a:t>Twitter</a:t>
            </a:r>
            <a:r>
              <a:rPr lang="ja-JP" altLang="en-US" sz="1400" dirty="0"/>
              <a:t>：不満を呟く。ストレス発散。</a:t>
            </a:r>
            <a:r>
              <a:rPr lang="en-US" altLang="ja-JP" sz="1400" dirty="0"/>
              <a:t>※</a:t>
            </a:r>
            <a:r>
              <a:rPr lang="ja-JP" altLang="en-US" sz="1400" dirty="0"/>
              <a:t>ただモラルはちゃんと守っている。</a:t>
            </a:r>
          </a:p>
          <a:p>
            <a:r>
              <a:rPr lang="en-US" altLang="ja-JP" sz="1400" dirty="0"/>
              <a:t>Instagram</a:t>
            </a:r>
            <a:r>
              <a:rPr lang="ja-JP" altLang="en-US" sz="1400" dirty="0"/>
              <a:t>：閲覧するだけ。</a:t>
            </a:r>
            <a:endParaRPr lang="en-US" altLang="ja-JP" sz="1400" dirty="0"/>
          </a:p>
          <a:p>
            <a:r>
              <a:rPr lang="en-US" altLang="ja-JP" sz="1400" dirty="0"/>
              <a:t>Facebook</a:t>
            </a:r>
            <a:r>
              <a:rPr lang="ja-JP" altLang="en-US" sz="1400" dirty="0"/>
              <a:t>：利用なし。</a:t>
            </a:r>
          </a:p>
          <a:p>
            <a:r>
              <a:rPr lang="en-US" altLang="ja-JP" sz="1400" dirty="0"/>
              <a:t>YouTube</a:t>
            </a:r>
            <a:r>
              <a:rPr lang="ja-JP" altLang="en-US" sz="1400" dirty="0"/>
              <a:t>：ほぼ毎日見ている。ゲームの実況動画を見ながらお酒を飲む。</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879</Words>
  <Application>Microsoft Office PowerPoint</Application>
  <PresentationFormat>ワイド画面</PresentationFormat>
  <Paragraphs>44</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飯島柊香</cp:lastModifiedBy>
  <cp:revision>19</cp:revision>
  <dcterms:created xsi:type="dcterms:W3CDTF">2022-05-26T01:13:26Z</dcterms:created>
  <dcterms:modified xsi:type="dcterms:W3CDTF">2023-06-07T01:00:21Z</dcterms:modified>
</cp:coreProperties>
</file>